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handoutMasterIdLst>
    <p:handoutMasterId r:id="rId4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8" r:id="rId31"/>
    <p:sldId id="289" r:id="rId32"/>
    <p:sldId id="290" r:id="rId33"/>
    <p:sldId id="292" r:id="rId34"/>
    <p:sldId id="293" r:id="rId35"/>
    <p:sldId id="294" r:id="rId36"/>
    <p:sldId id="295" r:id="rId37"/>
    <p:sldId id="28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737"/>
  </p:normalViewPr>
  <p:slideViewPr>
    <p:cSldViewPr snapToGrid="0" snapToObjects="1">
      <p:cViewPr varScale="1">
        <p:scale>
          <a:sx n="76" d="100"/>
          <a:sy n="76" d="100"/>
        </p:scale>
        <p:origin x="-1544"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handoutMaster" Target="handoutMasters/handout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2A1E94B-01CF-704C-9821-9A9C21E7DC13}" type="datetimeFigureOut">
              <a:rPr lang="en-US" smtClean="0"/>
              <a:t>8.11.19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01E93D-DECE-2448-8AE9-6EA7B552824D}" type="slidenum">
              <a:rPr lang="en-US" smtClean="0"/>
              <a:t>‹#›</a:t>
            </a:fld>
            <a:endParaRPr lang="en-US"/>
          </a:p>
        </p:txBody>
      </p:sp>
    </p:spTree>
    <p:extLst>
      <p:ext uri="{BB962C8B-B14F-4D97-AF65-F5344CB8AC3E}">
        <p14:creationId xmlns:p14="http://schemas.microsoft.com/office/powerpoint/2010/main" val="24191846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598360-40DE-3F4D-A776-A05EA7F802D7}" type="datetimeFigureOut">
              <a:rPr lang="en-US" smtClean="0"/>
              <a:t>8.11.19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B4E933-0162-8441-BF00-6AE7F799CE80}" type="slidenum">
              <a:rPr lang="en-US" smtClean="0"/>
              <a:t>‹#›</a:t>
            </a:fld>
            <a:endParaRPr lang="en-US"/>
          </a:p>
        </p:txBody>
      </p:sp>
    </p:spTree>
    <p:extLst>
      <p:ext uri="{BB962C8B-B14F-4D97-AF65-F5344CB8AC3E}">
        <p14:creationId xmlns:p14="http://schemas.microsoft.com/office/powerpoint/2010/main" val="168503997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dirty="0"/>
          </a:p>
        </p:txBody>
      </p:sp>
      <p:sp>
        <p:nvSpPr>
          <p:cNvPr id="4" name="Date Placeholder 3"/>
          <p:cNvSpPr>
            <a:spLocks noGrp="1"/>
          </p:cNvSpPr>
          <p:nvPr>
            <p:ph type="dt" sz="half" idx="10"/>
          </p:nvPr>
        </p:nvSpPr>
        <p:spPr/>
        <p:txBody>
          <a:bodyPr/>
          <a:lstStyle/>
          <a:p>
            <a:fld id="{122ACCB5-9D2C-F649-9B31-B174489AB9BC}" type="datetime1">
              <a:rPr lang="tr-TR" smtClean="0"/>
              <a:t>8.11.19</a:t>
            </a:fld>
            <a:endParaRPr lang="en-US"/>
          </a:p>
        </p:txBody>
      </p:sp>
      <p:sp>
        <p:nvSpPr>
          <p:cNvPr id="5" name="Footer Placeholder 4"/>
          <p:cNvSpPr>
            <a:spLocks noGrp="1"/>
          </p:cNvSpPr>
          <p:nvPr>
            <p:ph type="ftr" sz="quarter" idx="11"/>
          </p:nvPr>
        </p:nvSpPr>
        <p:spPr/>
        <p:txBody>
          <a:bodyPr/>
          <a:lstStyle/>
          <a:p>
            <a:r>
              <a:rPr lang="en-US" smtClean="0"/>
              <a:t>Prof.Dr.Adnan Deynekli</a:t>
            </a:r>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1AE6F1A1-9780-7948-8969-FBF6F895D482}" type="datetime1">
              <a:rPr lang="tr-TR" smtClean="0"/>
              <a:t>8.11.19</a:t>
            </a:fld>
            <a:endParaRPr lang="en-US"/>
          </a:p>
        </p:txBody>
      </p:sp>
      <p:sp>
        <p:nvSpPr>
          <p:cNvPr id="5" name="Footer Placeholder 4"/>
          <p:cNvSpPr>
            <a:spLocks noGrp="1"/>
          </p:cNvSpPr>
          <p:nvPr>
            <p:ph type="ftr" sz="quarter" idx="11"/>
          </p:nvPr>
        </p:nvSpPr>
        <p:spPr/>
        <p:txBody>
          <a:bodyPr/>
          <a:lstStyle/>
          <a:p>
            <a:r>
              <a:rPr lang="en-US" smtClean="0"/>
              <a:t>Prof.Dr.Adnan Deynekli</a:t>
            </a:r>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4BE6CF4-B28C-3A44-B963-A1FFAEDB9393}" type="datetime1">
              <a:rPr lang="tr-TR" smtClean="0"/>
              <a:t>8.11.19</a:t>
            </a:fld>
            <a:endParaRPr lang="en-US"/>
          </a:p>
        </p:txBody>
      </p:sp>
      <p:sp>
        <p:nvSpPr>
          <p:cNvPr id="5" name="Footer Placeholder 4"/>
          <p:cNvSpPr>
            <a:spLocks noGrp="1"/>
          </p:cNvSpPr>
          <p:nvPr>
            <p:ph type="ftr" sz="quarter" idx="11"/>
          </p:nvPr>
        </p:nvSpPr>
        <p:spPr/>
        <p:txBody>
          <a:bodyPr/>
          <a:lstStyle/>
          <a:p>
            <a:r>
              <a:rPr lang="en-US" smtClean="0"/>
              <a:t>Prof.Dr.Adnan Deynekli</a:t>
            </a:r>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09B6AE7B-1EEA-5842-ABA5-CE67854BB7E9}" type="datetime1">
              <a:rPr lang="tr-TR" smtClean="0"/>
              <a:t>8.11.19</a:t>
            </a:fld>
            <a:endParaRPr lang="en-US"/>
          </a:p>
        </p:txBody>
      </p:sp>
      <p:sp>
        <p:nvSpPr>
          <p:cNvPr id="6" name="Footer Placeholder 5"/>
          <p:cNvSpPr>
            <a:spLocks noGrp="1"/>
          </p:cNvSpPr>
          <p:nvPr>
            <p:ph type="ftr" sz="quarter" idx="11"/>
          </p:nvPr>
        </p:nvSpPr>
        <p:spPr/>
        <p:txBody>
          <a:bodyPr/>
          <a:lstStyle/>
          <a:p>
            <a:r>
              <a:rPr lang="en-US" smtClean="0"/>
              <a:t>Prof.Dr.Adnan Deynekli</a:t>
            </a:r>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26E2186E-5BF1-1F46-B467-E023BF255AAC}" type="datetime1">
              <a:rPr lang="tr-TR" smtClean="0"/>
              <a:t>8.11.19</a:t>
            </a:fld>
            <a:endParaRPr lang="en-US"/>
          </a:p>
        </p:txBody>
      </p:sp>
      <p:sp>
        <p:nvSpPr>
          <p:cNvPr id="8" name="Footer Placeholder 7"/>
          <p:cNvSpPr>
            <a:spLocks noGrp="1"/>
          </p:cNvSpPr>
          <p:nvPr>
            <p:ph type="ftr" sz="quarter" idx="11"/>
          </p:nvPr>
        </p:nvSpPr>
        <p:spPr/>
        <p:txBody>
          <a:bodyPr/>
          <a:lstStyle/>
          <a:p>
            <a:r>
              <a:rPr lang="en-US" smtClean="0"/>
              <a:t>Prof.Dr.Adnan Deynekli</a:t>
            </a:r>
            <a:endParaRPr lang="en-US"/>
          </a:p>
        </p:txBody>
      </p:sp>
      <p:sp>
        <p:nvSpPr>
          <p:cNvPr id="9" name="Slide Number Placeholder 8"/>
          <p:cNvSpPr>
            <a:spLocks noGrp="1"/>
          </p:cNvSpPr>
          <p:nvPr>
            <p:ph type="sldNum" sz="quarter" idx="12"/>
          </p:nvPr>
        </p:nvSpPr>
        <p:spPr/>
        <p:txBody>
          <a:bodyPr/>
          <a:lstStyle/>
          <a:p>
            <a:fld id="{BFEBEB0A-9E3D-4B14-9782-E2AE3DA60D96}" type="slidenum">
              <a:rPr lang="en-US" smtClean="0"/>
              <a:pPr/>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dirty="0"/>
          </a:p>
        </p:txBody>
      </p:sp>
      <p:sp>
        <p:nvSpPr>
          <p:cNvPr id="3" name="Date Placeholder 2"/>
          <p:cNvSpPr>
            <a:spLocks noGrp="1"/>
          </p:cNvSpPr>
          <p:nvPr>
            <p:ph type="dt" sz="half" idx="10"/>
          </p:nvPr>
        </p:nvSpPr>
        <p:spPr/>
        <p:txBody>
          <a:bodyPr/>
          <a:lstStyle/>
          <a:p>
            <a:fld id="{2227171B-C002-904B-98AB-B256C88A7B25}" type="datetime1">
              <a:rPr lang="tr-TR" smtClean="0"/>
              <a:t>8.11.19</a:t>
            </a:fld>
            <a:endParaRPr lang="en-US"/>
          </a:p>
        </p:txBody>
      </p:sp>
      <p:sp>
        <p:nvSpPr>
          <p:cNvPr id="4" name="Footer Placeholder 3"/>
          <p:cNvSpPr>
            <a:spLocks noGrp="1"/>
          </p:cNvSpPr>
          <p:nvPr>
            <p:ph type="ftr" sz="quarter" idx="11"/>
          </p:nvPr>
        </p:nvSpPr>
        <p:spPr/>
        <p:txBody>
          <a:bodyPr/>
          <a:lstStyle/>
          <a:p>
            <a:r>
              <a:rPr lang="en-US" smtClean="0"/>
              <a:t>Prof.Dr.Adnan Deynekli</a:t>
            </a:r>
            <a:endParaRPr lang="en-US"/>
          </a:p>
        </p:txBody>
      </p:sp>
      <p:sp>
        <p:nvSpPr>
          <p:cNvPr id="5" name="Slide Number Placeholder 4"/>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E1D92-D734-524A-B315-F79F713C5C81}" type="datetime1">
              <a:rPr lang="tr-TR" smtClean="0"/>
              <a:t>8.11.19</a:t>
            </a:fld>
            <a:endParaRPr lang="en-US"/>
          </a:p>
        </p:txBody>
      </p:sp>
      <p:sp>
        <p:nvSpPr>
          <p:cNvPr id="3" name="Footer Placeholder 2"/>
          <p:cNvSpPr>
            <a:spLocks noGrp="1"/>
          </p:cNvSpPr>
          <p:nvPr>
            <p:ph type="ftr" sz="quarter" idx="11"/>
          </p:nvPr>
        </p:nvSpPr>
        <p:spPr/>
        <p:txBody>
          <a:bodyPr/>
          <a:lstStyle/>
          <a:p>
            <a:r>
              <a:rPr lang="en-US" smtClean="0"/>
              <a:t>Prof.Dr.Adnan Deynekli</a:t>
            </a:r>
            <a:endParaRPr lang="en-US"/>
          </a:p>
        </p:txBody>
      </p:sp>
      <p:sp>
        <p:nvSpPr>
          <p:cNvPr id="4" name="Slide Number Placeholder 3"/>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Click to edit Master title style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DDE630E6-0AF6-F940-AC2E-05B98E902785}" type="datetime1">
              <a:rPr lang="tr-TR" smtClean="0"/>
              <a:t>8.11.19</a:t>
            </a:fld>
            <a:endParaRPr lang="en-US"/>
          </a:p>
        </p:txBody>
      </p:sp>
      <p:sp>
        <p:nvSpPr>
          <p:cNvPr id="6" name="Footer Placeholder 5"/>
          <p:cNvSpPr>
            <a:spLocks noGrp="1"/>
          </p:cNvSpPr>
          <p:nvPr>
            <p:ph type="ftr" sz="quarter" idx="11"/>
          </p:nvPr>
        </p:nvSpPr>
        <p:spPr/>
        <p:txBody>
          <a:bodyPr/>
          <a:lstStyle/>
          <a:p>
            <a:r>
              <a:rPr lang="en-US" smtClean="0"/>
              <a:t>Prof.Dr.Adnan Deynekli</a:t>
            </a:r>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993C6CD-83E2-B643-8225-7CCF5355CBCA}" type="datetime1">
              <a:rPr lang="tr-TR" smtClean="0"/>
              <a:t>8.11.19</a:t>
            </a:fld>
            <a:endParaRPr lang="en-US"/>
          </a:p>
        </p:txBody>
      </p:sp>
      <p:sp>
        <p:nvSpPr>
          <p:cNvPr id="6" name="Footer Placeholder 5"/>
          <p:cNvSpPr>
            <a:spLocks noGrp="1"/>
          </p:cNvSpPr>
          <p:nvPr>
            <p:ph type="ftr" sz="quarter" idx="11"/>
          </p:nvPr>
        </p:nvSpPr>
        <p:spPr/>
        <p:txBody>
          <a:bodyPr/>
          <a:lstStyle/>
          <a:p>
            <a:r>
              <a:rPr lang="en-US" smtClean="0"/>
              <a:t>Prof.Dr.Adnan Deynekli</a:t>
            </a:r>
            <a:endParaRPr lang="en-US"/>
          </a:p>
        </p:txBody>
      </p:sp>
      <p:sp>
        <p:nvSpPr>
          <p:cNvPr id="7" name="Slide Number Placeholder 6"/>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A4FCA812-92C3-0F4F-B11D-CD7F005EA833}" type="datetime1">
              <a:rPr lang="tr-TR" smtClean="0"/>
              <a:t>8.11.19</a:t>
            </a:fld>
            <a:endParaRPr lang="en-US"/>
          </a:p>
        </p:txBody>
      </p:sp>
      <p:sp>
        <p:nvSpPr>
          <p:cNvPr id="5" name="Footer Placeholder 4"/>
          <p:cNvSpPr>
            <a:spLocks noGrp="1"/>
          </p:cNvSpPr>
          <p:nvPr>
            <p:ph type="ftr" sz="quarter" idx="11"/>
          </p:nvPr>
        </p:nvSpPr>
        <p:spPr/>
        <p:txBody>
          <a:bodyPr/>
          <a:lstStyle/>
          <a:p>
            <a:r>
              <a:rPr lang="en-US" smtClean="0"/>
              <a:t>Prof.Dr.Adnan Deynekli</a:t>
            </a:r>
            <a:endParaRPr lang="en-US" dirty="0"/>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tr-TR"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35733B16-3906-F648-9D86-DC73352E9A88}" type="datetime1">
              <a:rPr lang="tr-TR" smtClean="0"/>
              <a:t>8.11.19</a:t>
            </a:fld>
            <a:endParaRPr lang="en-US"/>
          </a:p>
        </p:txBody>
      </p:sp>
      <p:sp>
        <p:nvSpPr>
          <p:cNvPr id="5" name="Footer Placeholder 4"/>
          <p:cNvSpPr>
            <a:spLocks noGrp="1"/>
          </p:cNvSpPr>
          <p:nvPr>
            <p:ph type="ftr" sz="quarter" idx="11"/>
          </p:nvPr>
        </p:nvSpPr>
        <p:spPr/>
        <p:txBody>
          <a:bodyPr/>
          <a:lstStyle/>
          <a:p>
            <a:r>
              <a:rPr lang="en-US" smtClean="0"/>
              <a:t>Prof.Dr.Adnan Deynekli</a:t>
            </a:r>
            <a:endParaRPr lang="en-US"/>
          </a:p>
        </p:txBody>
      </p:sp>
      <p:sp>
        <p:nvSpPr>
          <p:cNvPr id="6" name="Slide Number Placeholder 5"/>
          <p:cNvSpPr>
            <a:spLocks noGrp="1"/>
          </p:cNvSpPr>
          <p:nvPr>
            <p:ph type="sldNum" sz="quarter" idx="12"/>
          </p:nvPr>
        </p:nvSpPr>
        <p:spPr/>
        <p:txBody>
          <a:bodyPr/>
          <a:lstStyle/>
          <a:p>
            <a:fld id="{BFEBEB0A-9E3D-4B14-9782-E2AE3DA60D9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C6C0505-62CE-5245-AFFC-0E84BC42F85D}" type="datetime1">
              <a:rPr lang="tr-TR" smtClean="0"/>
              <a:t>8.11.19</a:t>
            </a:fld>
            <a:endParaRPr lang="en-US"/>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en-US" smtClean="0"/>
              <a:t>Prof.Dr.Adnan Deynekli</a:t>
            </a:r>
            <a:endParaRPr lang="en-US" dirty="0"/>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FEBEB0A-9E3D-4B14-9782-E2AE3DA60D96}" type="slidenum">
              <a:rPr lang="en-US" smtClean="0"/>
              <a:pPr/>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1999" y="3699301"/>
            <a:ext cx="7543800" cy="1524000"/>
          </a:xfrm>
        </p:spPr>
        <p:txBody>
          <a:bodyPr/>
          <a:lstStyle/>
          <a:p>
            <a:r>
              <a:rPr lang="en-US" sz="5400" dirty="0" err="1" smtClean="0"/>
              <a:t>İpoteğin</a:t>
            </a:r>
            <a:r>
              <a:rPr lang="en-US" sz="5400" dirty="0" smtClean="0"/>
              <a:t> </a:t>
            </a:r>
            <a:r>
              <a:rPr lang="en-US" sz="5400" dirty="0" err="1" smtClean="0"/>
              <a:t>Paraya</a:t>
            </a:r>
            <a:r>
              <a:rPr lang="en-US" sz="5400" dirty="0" smtClean="0"/>
              <a:t> </a:t>
            </a:r>
            <a:r>
              <a:rPr lang="en-US" sz="5400" dirty="0" err="1" smtClean="0"/>
              <a:t>Çevrilmesi</a:t>
            </a:r>
            <a:r>
              <a:rPr lang="en-US" sz="5400" dirty="0" smtClean="0"/>
              <a:t> </a:t>
            </a:r>
            <a:r>
              <a:rPr lang="en-US" sz="5400" dirty="0" err="1" smtClean="0"/>
              <a:t>Yoluyla</a:t>
            </a:r>
            <a:r>
              <a:rPr lang="en-US" sz="5400" dirty="0" smtClean="0"/>
              <a:t> </a:t>
            </a:r>
            <a:r>
              <a:rPr lang="en-US" sz="5400" dirty="0" err="1" smtClean="0"/>
              <a:t>Takip</a:t>
            </a:r>
            <a:endParaRPr lang="en-US" sz="5400" dirty="0"/>
          </a:p>
        </p:txBody>
      </p:sp>
      <p:sp>
        <p:nvSpPr>
          <p:cNvPr id="5" name="Footer Placeholder 4"/>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3508037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chor="t">
            <a:normAutofit lnSpcReduction="10000"/>
          </a:bodyPr>
          <a:lstStyle/>
          <a:p>
            <a:pPr marL="457200" indent="-457200" algn="ctr">
              <a:buAutoNum type="alphaUcPeriod"/>
            </a:pPr>
            <a:r>
              <a:rPr lang="tr-TR" b="1" dirty="0" smtClean="0">
                <a:solidFill>
                  <a:srgbClr val="000000"/>
                </a:solidFill>
              </a:rPr>
              <a:t>İPOTEĞİN </a:t>
            </a:r>
            <a:r>
              <a:rPr lang="tr-TR" b="1" dirty="0">
                <a:solidFill>
                  <a:srgbClr val="000000"/>
                </a:solidFill>
              </a:rPr>
              <a:t>PARAYA ÇEVRİLMESİ İLE İLGİLİ </a:t>
            </a:r>
            <a:r>
              <a:rPr lang="tr-TR" b="1" dirty="0" smtClean="0">
                <a:solidFill>
                  <a:srgbClr val="000000"/>
                </a:solidFill>
              </a:rPr>
              <a:t>DÜZENLEMELER</a:t>
            </a:r>
          </a:p>
          <a:p>
            <a:pPr marL="0" indent="0" algn="ctr">
              <a:buNone/>
            </a:pPr>
            <a:endParaRPr lang="tr-TR" dirty="0"/>
          </a:p>
          <a:p>
            <a:r>
              <a:rPr lang="tr-TR" b="1" dirty="0"/>
              <a:t>1. İİK m.23</a:t>
            </a:r>
            <a:endParaRPr lang="tr-TR" dirty="0"/>
          </a:p>
          <a:p>
            <a:r>
              <a:rPr lang="tr-TR" b="1" dirty="0"/>
              <a:t>2. İİK m.45</a:t>
            </a:r>
            <a:endParaRPr lang="tr-TR" dirty="0"/>
          </a:p>
          <a:p>
            <a:r>
              <a:rPr lang="tr-TR" b="1" dirty="0"/>
              <a:t>3. İİK </a:t>
            </a:r>
            <a:r>
              <a:rPr lang="tr-TR" b="1" dirty="0" smtClean="0"/>
              <a:t>m.148-153</a:t>
            </a:r>
            <a:endParaRPr lang="tr-TR" dirty="0"/>
          </a:p>
          <a:p>
            <a:r>
              <a:rPr lang="tr-TR" b="1" dirty="0"/>
              <a:t>4</a:t>
            </a:r>
            <a:r>
              <a:rPr lang="tr-TR" b="1" dirty="0" smtClean="0"/>
              <a:t>. </a:t>
            </a:r>
            <a:r>
              <a:rPr lang="tr-TR" b="1" dirty="0"/>
              <a:t>İİK m.185, 193 ve 194</a:t>
            </a:r>
            <a:endParaRPr lang="tr-TR" dirty="0"/>
          </a:p>
          <a:p>
            <a:r>
              <a:rPr lang="tr-TR" b="1" dirty="0"/>
              <a:t>5</a:t>
            </a:r>
            <a:r>
              <a:rPr lang="tr-TR" b="1" dirty="0" smtClean="0"/>
              <a:t>. </a:t>
            </a:r>
            <a:r>
              <a:rPr lang="tr-TR" b="1" dirty="0"/>
              <a:t>İİK </a:t>
            </a:r>
            <a:r>
              <a:rPr lang="tr-TR" b="1" dirty="0" smtClean="0"/>
              <a:t>m.294, 295, 298, 302, 308/c, 308/h</a:t>
            </a:r>
            <a:endParaRPr lang="tr-TR" dirty="0"/>
          </a:p>
          <a:p>
            <a:r>
              <a:rPr lang="tr-TR" b="1" dirty="0"/>
              <a:t>6</a:t>
            </a:r>
            <a:r>
              <a:rPr lang="tr-TR" b="1" dirty="0" smtClean="0"/>
              <a:t>. </a:t>
            </a:r>
            <a:r>
              <a:rPr lang="tr-TR" b="1" dirty="0"/>
              <a:t>İİK m.309/f, 309/ı</a:t>
            </a:r>
            <a:endParaRPr lang="tr-TR" dirty="0"/>
          </a:p>
          <a:p>
            <a:pPr marL="0" indent="0">
              <a:buNone/>
            </a:pPr>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884948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lgn="ctr">
              <a:buNone/>
            </a:pPr>
            <a:r>
              <a:rPr lang="tr-TR" b="1" dirty="0"/>
              <a:t>B. ÖNCE REHNE BAŞVURU </a:t>
            </a:r>
            <a:r>
              <a:rPr lang="tr-TR" b="1" dirty="0" smtClean="0"/>
              <a:t>KURALI</a:t>
            </a:r>
          </a:p>
          <a:p>
            <a:pPr marL="0" indent="0">
              <a:buNone/>
            </a:pPr>
            <a:r>
              <a:rPr lang="tr-TR" b="1" dirty="0"/>
              <a:t> </a:t>
            </a:r>
            <a:endParaRPr lang="tr-TR" dirty="0"/>
          </a:p>
          <a:p>
            <a:pPr marL="0" indent="0">
              <a:buNone/>
            </a:pPr>
            <a:r>
              <a:rPr lang="tr-TR" b="1" dirty="0"/>
              <a:t>I. Önce Rehine Başvuru Kuralı</a:t>
            </a:r>
            <a:endParaRPr lang="tr-TR" dirty="0"/>
          </a:p>
          <a:p>
            <a:r>
              <a:rPr lang="tr-TR" b="1" dirty="0"/>
              <a:t>Kural: </a:t>
            </a:r>
            <a:r>
              <a:rPr lang="tr-TR" dirty="0"/>
              <a:t>Alacağı rehinle (ipotekle) teminat altına alınmış alacaklı, bu alacağını tahsil etmek isterse, önce </a:t>
            </a:r>
            <a:r>
              <a:rPr lang="tr-TR" dirty="0" err="1"/>
              <a:t>rehnin</a:t>
            </a:r>
            <a:r>
              <a:rPr lang="tr-TR" dirty="0"/>
              <a:t> (ipoteğin) paraya çevrilmesi yoluyla takip yapmak zorundadır.</a:t>
            </a:r>
          </a:p>
          <a:p>
            <a:r>
              <a:rPr lang="tr-TR" dirty="0"/>
              <a:t>İpoteğe konu teşkil eden taşınmazın üçüncü kişiye ait olması halinde de bu kural uygulanır</a:t>
            </a:r>
            <a:r>
              <a:rPr lang="tr-TR" dirty="0" smtClean="0"/>
              <a:t>.</a:t>
            </a:r>
          </a:p>
          <a:p>
            <a:pPr marL="0" indent="0">
              <a:buNone/>
            </a:pPr>
            <a:r>
              <a:rPr lang="tr-TR" b="1" dirty="0"/>
              <a:t>II. İstisnaları </a:t>
            </a:r>
            <a:endParaRPr lang="tr-TR" dirty="0"/>
          </a:p>
          <a:p>
            <a:pPr marL="0" indent="0">
              <a:buNone/>
            </a:pPr>
            <a:r>
              <a:rPr lang="tr-TR" b="1" dirty="0"/>
              <a:t>1. Kambiyo Senetleri </a:t>
            </a:r>
            <a:endParaRPr lang="tr-TR" dirty="0"/>
          </a:p>
          <a:p>
            <a:r>
              <a:rPr lang="tr-TR" b="1" dirty="0"/>
              <a:t>İİK m.45/3</a:t>
            </a:r>
            <a:r>
              <a:rPr lang="tr-TR" b="1" dirty="0" smtClean="0"/>
              <a:t>;</a:t>
            </a:r>
            <a:r>
              <a:rPr lang="tr-TR" dirty="0"/>
              <a:t> </a:t>
            </a:r>
            <a:r>
              <a:rPr lang="tr-TR" dirty="0" smtClean="0"/>
              <a:t>“</a:t>
            </a:r>
            <a:r>
              <a:rPr lang="tr-TR" dirty="0"/>
              <a:t>Poliçe ve emre muharrer senetlerle çekler hakkındaki 167. madde hükmü mahfuzdur.” </a:t>
            </a:r>
          </a:p>
          <a:p>
            <a:r>
              <a:rPr lang="tr-TR" b="1" dirty="0"/>
              <a:t>İİK m.167</a:t>
            </a:r>
            <a:r>
              <a:rPr lang="tr-TR" b="1" dirty="0" smtClean="0"/>
              <a:t>;</a:t>
            </a:r>
            <a:r>
              <a:rPr lang="tr-TR" dirty="0"/>
              <a:t> </a:t>
            </a:r>
            <a:r>
              <a:rPr lang="tr-TR" dirty="0" smtClean="0"/>
              <a:t>“</a:t>
            </a:r>
            <a:r>
              <a:rPr lang="tr-TR" dirty="0"/>
              <a:t>Alacağı, çek, poliçe veya emre muharrer senede müstenit olan alacaklı, alacak rehinle temin edilmiş olsa bile, bu bölümdeki usullere göre haciz yolu ile veya borçlu iflasa tabi şahıslardan ise iflas ile takipte bulunabilir.</a:t>
            </a:r>
            <a:r>
              <a:rPr lang="tr-TR" dirty="0" smtClean="0"/>
              <a:t>”</a:t>
            </a:r>
          </a:p>
          <a:p>
            <a:pPr marL="0" indent="0">
              <a:buNone/>
            </a:pPr>
            <a:r>
              <a:rPr lang="tr-TR" b="1" dirty="0"/>
              <a:t>2. İpotekle Temin Edilmiş Faiz ve Senelik Taksit Alacakları </a:t>
            </a:r>
            <a:endParaRPr lang="tr-TR" dirty="0"/>
          </a:p>
          <a:p>
            <a:r>
              <a:rPr lang="tr-TR" b="1" dirty="0"/>
              <a:t>İİK m.45/4</a:t>
            </a:r>
            <a:r>
              <a:rPr lang="tr-TR" b="1" dirty="0" smtClean="0"/>
              <a:t>;</a:t>
            </a:r>
            <a:r>
              <a:rPr lang="tr-TR" dirty="0"/>
              <a:t> </a:t>
            </a:r>
            <a:r>
              <a:rPr lang="tr-TR" dirty="0" smtClean="0"/>
              <a:t>“</a:t>
            </a:r>
            <a:r>
              <a:rPr lang="tr-TR" dirty="0"/>
              <a:t>İpotekle temin edilmiş faiz ve senelik taksit alacaklarında, alacaklının intihabına ve borçlunun sıfatına göre, </a:t>
            </a:r>
            <a:r>
              <a:rPr lang="tr-TR" dirty="0" err="1"/>
              <a:t>rehnin</a:t>
            </a:r>
            <a:r>
              <a:rPr lang="tr-TR" dirty="0"/>
              <a:t> paraya çevrilmesi veya haciz yahut iflas yollarına müracaat olunabilir.</a:t>
            </a:r>
            <a:r>
              <a:rPr lang="tr-TR" dirty="0" smtClean="0"/>
              <a:t>”</a:t>
            </a:r>
          </a:p>
          <a:p>
            <a:endParaRPr lang="tr-TR" dirty="0" smtClean="0"/>
          </a:p>
          <a:p>
            <a:endParaRPr lang="tr-TR" dirty="0"/>
          </a:p>
          <a:p>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60815031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buNone/>
            </a:pPr>
            <a:r>
              <a:rPr lang="tr-TR" b="1" dirty="0"/>
              <a:t>3. Konut Finansmanından Kaynaklanan İpotekli Alacaklar</a:t>
            </a:r>
            <a:endParaRPr lang="tr-TR" dirty="0"/>
          </a:p>
          <a:p>
            <a:r>
              <a:rPr lang="tr-TR" b="1" dirty="0" smtClean="0"/>
              <a:t>İİK </a:t>
            </a:r>
            <a:r>
              <a:rPr lang="tr-TR" b="1" dirty="0"/>
              <a:t>m.45/</a:t>
            </a:r>
            <a:r>
              <a:rPr lang="tr-TR" b="1" dirty="0" smtClean="0"/>
              <a:t>2;</a:t>
            </a:r>
            <a:r>
              <a:rPr lang="tr-TR" dirty="0" smtClean="0"/>
              <a:t>2499 </a:t>
            </a:r>
            <a:r>
              <a:rPr lang="tr-TR" dirty="0"/>
              <a:t>sayılı Sermaye Piyasası Kanununun 39/A maddesinin birinci fıkrasında tanımlanan konut finansmanından kaynaklanan rehinle temin edilmiş alacaklar ile Toplu Konut İdaresi Başkanlığının rehinle temin edilmiş alacaklarının takibinde, </a:t>
            </a:r>
            <a:r>
              <a:rPr lang="tr-TR" dirty="0" err="1"/>
              <a:t>rehnin</a:t>
            </a:r>
            <a:r>
              <a:rPr lang="tr-TR" dirty="0"/>
              <a:t> paraya çevrilmesi yoluyla takip yapılabilir veya haciz yoluna başvurulabilir.</a:t>
            </a:r>
          </a:p>
          <a:p>
            <a:r>
              <a:rPr lang="tr-TR" dirty="0"/>
              <a:t>Bu istisnada alacaklıya seçim hakkı tanınmıştır. Bu yollardan birini seçen alacaklı seçtiği takip yolunun sonuçlanmasını beklemeden diğer takip yoluna başvuramaz</a:t>
            </a:r>
            <a:r>
              <a:rPr lang="tr-TR" dirty="0" smtClean="0"/>
              <a:t>.</a:t>
            </a:r>
          </a:p>
          <a:p>
            <a:pPr marL="0" indent="0">
              <a:buNone/>
            </a:pPr>
            <a:endParaRPr lang="tr-TR" dirty="0" smtClean="0"/>
          </a:p>
          <a:p>
            <a:pPr marL="0" indent="0">
              <a:buNone/>
            </a:pPr>
            <a:r>
              <a:rPr lang="tr-TR" b="1" dirty="0"/>
              <a:t>4. Geçici Rehin Açığı veya Kesin Rehin Açığı Belgesi Bulunan Alacaklı Haciz veya İflas Yoluyla Takip Yapabilir.</a:t>
            </a:r>
            <a:endParaRPr lang="tr-TR" dirty="0"/>
          </a:p>
          <a:p>
            <a:r>
              <a:rPr lang="tr-TR" b="1" dirty="0" smtClean="0"/>
              <a:t>İİK </a:t>
            </a:r>
            <a:r>
              <a:rPr lang="tr-TR" b="1" dirty="0"/>
              <a:t>m.45/1, son cümle</a:t>
            </a:r>
            <a:r>
              <a:rPr lang="tr-TR" b="1" dirty="0" smtClean="0"/>
              <a:t>;</a:t>
            </a:r>
            <a:r>
              <a:rPr lang="tr-TR" dirty="0" smtClean="0"/>
              <a:t>“</a:t>
            </a:r>
            <a:r>
              <a:rPr lang="tr-TR" dirty="0"/>
              <a:t>…</a:t>
            </a:r>
            <a:r>
              <a:rPr lang="tr-TR" dirty="0" err="1"/>
              <a:t>rehnin</a:t>
            </a:r>
            <a:r>
              <a:rPr lang="tr-TR" dirty="0"/>
              <a:t> tutarı borcu ödemeye yetmezse alacaklı kalan alacağını iflas veya haciz yoluyla takip edebilir.” Aynı yönde İİK m.152, İİK mk.150 f/1;</a:t>
            </a:r>
          </a:p>
          <a:p>
            <a:pPr marL="0" indent="0">
              <a:buNone/>
            </a:pPr>
            <a:r>
              <a:rPr lang="tr-TR" dirty="0" smtClean="0"/>
              <a:t>“</a:t>
            </a:r>
            <a:r>
              <a:rPr lang="tr-TR" dirty="0"/>
              <a:t>Alacaklının satış talebinden sonra takdir edilen ve kesinleşen kıymete göre </a:t>
            </a:r>
            <a:r>
              <a:rPr lang="tr-TR" dirty="0" err="1"/>
              <a:t>merhunun</a:t>
            </a:r>
            <a:r>
              <a:rPr lang="tr-TR" dirty="0"/>
              <a:t> alacağı karşılamayacağı anlaşılırsa, alacaklının talebi üzerine kendisine açık kalan miktar için bir muvakkat rehin açığı belgesi verilir.”</a:t>
            </a:r>
          </a:p>
          <a:p>
            <a:r>
              <a:rPr lang="tr-TR" dirty="0" smtClean="0"/>
              <a:t>Bu </a:t>
            </a:r>
            <a:r>
              <a:rPr lang="tr-TR" dirty="0"/>
              <a:t>durumda alacaklı, </a:t>
            </a:r>
            <a:r>
              <a:rPr lang="tr-TR" dirty="0" err="1"/>
              <a:t>rehnin</a:t>
            </a:r>
            <a:r>
              <a:rPr lang="tr-TR" dirty="0"/>
              <a:t> karşılamadığı kısım için haciz yoluyla takip yapabilir.</a:t>
            </a:r>
          </a:p>
          <a:p>
            <a:endParaRPr lang="tr-TR" dirty="0" smtClean="0"/>
          </a:p>
          <a:p>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9618585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1800" b="1" dirty="0"/>
              <a:t>5. Limit İpoteğinde Limit Fazlası Alacaklar</a:t>
            </a:r>
            <a:endParaRPr lang="tr-TR" sz="1800" dirty="0"/>
          </a:p>
          <a:p>
            <a:r>
              <a:rPr lang="tr-TR" sz="1800" b="1" dirty="0" smtClean="0"/>
              <a:t>TMK </a:t>
            </a:r>
            <a:r>
              <a:rPr lang="tr-TR" sz="1800" b="1" dirty="0"/>
              <a:t>m. 881/1</a:t>
            </a:r>
            <a:r>
              <a:rPr lang="tr-TR" sz="1800" b="1" dirty="0" smtClean="0"/>
              <a:t>;</a:t>
            </a:r>
            <a:r>
              <a:rPr lang="tr-TR" sz="1800" dirty="0"/>
              <a:t> </a:t>
            </a:r>
            <a:r>
              <a:rPr lang="tr-TR" sz="1800" dirty="0" smtClean="0"/>
              <a:t>“</a:t>
            </a:r>
            <a:r>
              <a:rPr lang="tr-TR" sz="1800" dirty="0"/>
              <a:t>Halen mevcut olan veya henüz doğmamış olmakla beraber doğması kesin ve olası bulunan herhangi bir alacak, ipotekle güvence altına alınabilir.”</a:t>
            </a:r>
          </a:p>
          <a:p>
            <a:r>
              <a:rPr lang="tr-TR" sz="1800" b="1" dirty="0" smtClean="0"/>
              <a:t>TMK </a:t>
            </a:r>
            <a:r>
              <a:rPr lang="tr-TR" sz="1800" b="1" dirty="0"/>
              <a:t>m.851/1, ikinci cümle</a:t>
            </a:r>
            <a:r>
              <a:rPr lang="tr-TR" sz="1800" b="1" dirty="0" smtClean="0"/>
              <a:t>;</a:t>
            </a:r>
            <a:r>
              <a:rPr lang="tr-TR" sz="1800" dirty="0"/>
              <a:t> </a:t>
            </a:r>
            <a:r>
              <a:rPr lang="tr-TR" sz="1800" dirty="0" smtClean="0"/>
              <a:t>“</a:t>
            </a:r>
            <a:r>
              <a:rPr lang="tr-TR" sz="1800" dirty="0"/>
              <a:t>… Alacağın miktarının belli olmaması halinde, alacaklının bütün istemlerini karşılayacak şekilde taşınmazın güvence altına alacağı üst sınır taraflarca belirtilir.”</a:t>
            </a:r>
          </a:p>
          <a:p>
            <a:r>
              <a:rPr lang="tr-TR" sz="1800" dirty="0" smtClean="0"/>
              <a:t>İpoteğin </a:t>
            </a:r>
            <a:r>
              <a:rPr lang="tr-TR" sz="1800" dirty="0"/>
              <a:t>limit (üst sınır) ipoteği şeklinde kurulması halinde limiti (üst sınırı) aşan alacak kesimi için alacaklı haciz veya iflas yoluyla takip yapabilir (HGK 12.3.2003, 19-109/152; 19. HD 13.12.2005, 1457/12131</a:t>
            </a:r>
            <a:r>
              <a:rPr lang="tr-TR" sz="1800" dirty="0" smtClean="0"/>
              <a:t>)</a:t>
            </a:r>
          </a:p>
          <a:p>
            <a:pPr marL="0" indent="0">
              <a:buNone/>
            </a:pPr>
            <a:endParaRPr lang="tr-TR" sz="1800" dirty="0"/>
          </a:p>
          <a:p>
            <a:pPr marL="0" indent="0">
              <a:buNone/>
            </a:pPr>
            <a:r>
              <a:rPr lang="tr-TR" sz="1800" b="1" dirty="0"/>
              <a:t>6. Gemi Alacaklıları</a:t>
            </a:r>
            <a:endParaRPr lang="tr-TR" sz="1800" dirty="0"/>
          </a:p>
          <a:p>
            <a:r>
              <a:rPr lang="tr-TR" sz="1800" b="1" dirty="0" smtClean="0"/>
              <a:t>TTK </a:t>
            </a:r>
            <a:r>
              <a:rPr lang="tr-TR" sz="1800" b="1" dirty="0"/>
              <a:t>m.1378</a:t>
            </a:r>
            <a:r>
              <a:rPr lang="tr-TR" sz="1800" b="1" dirty="0" smtClean="0"/>
              <a:t>;</a:t>
            </a:r>
            <a:r>
              <a:rPr lang="tr-TR" sz="1800" dirty="0"/>
              <a:t> </a:t>
            </a:r>
            <a:r>
              <a:rPr lang="tr-TR" sz="1800" dirty="0" smtClean="0"/>
              <a:t>“</a:t>
            </a:r>
            <a:r>
              <a:rPr lang="tr-TR" sz="1800" dirty="0"/>
              <a:t>2. İflas yoluyla takip hakkı; (1) Gemi üzerinde, akdi veya kanuni bir rehin hakkı bulunsa bile, alacaklı iflas yoluyla takip yapabilir.”</a:t>
            </a:r>
          </a:p>
          <a:p>
            <a:r>
              <a:rPr lang="tr-TR" sz="1800" b="1" dirty="0" smtClean="0"/>
              <a:t>TTK </a:t>
            </a:r>
            <a:r>
              <a:rPr lang="tr-TR" sz="1800" b="1" dirty="0"/>
              <a:t>m.1379</a:t>
            </a:r>
            <a:r>
              <a:rPr lang="tr-TR" sz="1800" b="1" dirty="0" smtClean="0"/>
              <a:t>;</a:t>
            </a:r>
            <a:r>
              <a:rPr lang="tr-TR" sz="1800" dirty="0"/>
              <a:t> </a:t>
            </a:r>
            <a:r>
              <a:rPr lang="tr-TR" sz="1800" dirty="0" smtClean="0"/>
              <a:t>“</a:t>
            </a:r>
            <a:r>
              <a:rPr lang="tr-TR" sz="1800" dirty="0"/>
              <a:t>3. Diğer takip yolları; (1) Gemi üzerinde kanuni bir rehin hakkına sahip olan alacaklılar, haciz yolu ile kambiyo senetleri hakkındaki özel usullere göre takip yapabilirler; bu takdirde kanuni rehin hakkından feragat etmiş olurlar.”</a:t>
            </a:r>
          </a:p>
          <a:p>
            <a:endParaRPr lang="en-US" sz="18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52640160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1900" b="1" dirty="0"/>
              <a:t>7. Müteselsil Kefalet</a:t>
            </a:r>
            <a:endParaRPr lang="tr-TR" sz="1900" dirty="0"/>
          </a:p>
          <a:p>
            <a:r>
              <a:rPr lang="tr-TR" sz="1900" b="1" dirty="0" smtClean="0"/>
              <a:t>TBK </a:t>
            </a:r>
            <a:r>
              <a:rPr lang="tr-TR" sz="1900" b="1" dirty="0"/>
              <a:t>m.586</a:t>
            </a:r>
            <a:r>
              <a:rPr lang="tr-TR" sz="1900" b="1" dirty="0" smtClean="0"/>
              <a:t>;</a:t>
            </a:r>
            <a:r>
              <a:rPr lang="tr-TR" sz="1900" dirty="0"/>
              <a:t> </a:t>
            </a:r>
            <a:r>
              <a:rPr lang="tr-TR" sz="1900" dirty="0" smtClean="0"/>
              <a:t>“</a:t>
            </a:r>
            <a:r>
              <a:rPr lang="tr-TR" sz="1900" dirty="0"/>
              <a:t>Kefil, müteselsil kefil sıfatıyla veya bu anlama gelen herhangi bir ifadeyle yükümlülük altına girmeyi kabul etmişse alacaklı, borçluyu takip etmeden veya taşınmaz </a:t>
            </a:r>
            <a:r>
              <a:rPr lang="tr-TR" sz="1900" dirty="0" err="1"/>
              <a:t>rehnini</a:t>
            </a:r>
            <a:r>
              <a:rPr lang="tr-TR" sz="1900" dirty="0"/>
              <a:t> paraya çevirmeden kefili takip edebilir. Ancak, bunun için borçlunun, ifada gecikmesi ve ihtarın sonuçsuz kalması veya açıkça ödeme güçsüzlüğü içinde olması gerekir</a:t>
            </a:r>
            <a:r>
              <a:rPr lang="tr-TR" sz="1900" dirty="0" smtClean="0"/>
              <a:t>.</a:t>
            </a:r>
          </a:p>
          <a:p>
            <a:r>
              <a:rPr lang="tr-TR" sz="1900" dirty="0"/>
              <a:t>Alacak, teslime bağlı taşınır </a:t>
            </a:r>
            <a:r>
              <a:rPr lang="tr-TR" sz="1900" dirty="0" err="1"/>
              <a:t>rehni</a:t>
            </a:r>
            <a:r>
              <a:rPr lang="tr-TR" sz="1900" dirty="0"/>
              <a:t> veya alacak </a:t>
            </a:r>
            <a:r>
              <a:rPr lang="tr-TR" sz="1900" dirty="0" err="1"/>
              <a:t>rehni</a:t>
            </a:r>
            <a:r>
              <a:rPr lang="tr-TR" sz="1900" dirty="0"/>
              <a:t> ile güvenceye alınmışsa, </a:t>
            </a:r>
            <a:r>
              <a:rPr lang="tr-TR" sz="1900" dirty="0" err="1"/>
              <a:t>rehnin</a:t>
            </a:r>
            <a:r>
              <a:rPr lang="tr-TR" sz="1900" dirty="0"/>
              <a:t> paraya çevrilmesinden önce kefile başvurulamaz. Ancak, alacağın </a:t>
            </a:r>
            <a:r>
              <a:rPr lang="tr-TR" sz="1900" dirty="0" err="1"/>
              <a:t>rehnin</a:t>
            </a:r>
            <a:r>
              <a:rPr lang="tr-TR" sz="1900" dirty="0"/>
              <a:t> paraya çevrilmesi yoluyla tamamen karşılanamayacağının önceden hakim tarafından belirlenmesi veya borçlunun iflas etmesi ya da konkordato </a:t>
            </a:r>
            <a:r>
              <a:rPr lang="tr-TR" sz="1900" dirty="0" err="1"/>
              <a:t>mehli</a:t>
            </a:r>
            <a:r>
              <a:rPr lang="tr-TR" sz="1900" dirty="0"/>
              <a:t> verilmesi hallerinde, </a:t>
            </a:r>
            <a:r>
              <a:rPr lang="tr-TR" sz="1900" dirty="0" err="1"/>
              <a:t>rehnin</a:t>
            </a:r>
            <a:r>
              <a:rPr lang="tr-TR" sz="1900" dirty="0"/>
              <a:t> paraya çevrilmesinden önce de kefile başvurulabilir.</a:t>
            </a:r>
            <a:r>
              <a:rPr lang="tr-TR" sz="1900" dirty="0" smtClean="0"/>
              <a:t>”</a:t>
            </a:r>
          </a:p>
          <a:p>
            <a:pPr marL="0" indent="0">
              <a:buNone/>
            </a:pPr>
            <a:endParaRPr lang="tr-TR" sz="1900" dirty="0"/>
          </a:p>
          <a:p>
            <a:r>
              <a:rPr lang="tr-TR" sz="1900" b="1" dirty="0" smtClean="0"/>
              <a:t>İstisnanın İstisnası:</a:t>
            </a:r>
            <a:r>
              <a:rPr lang="tr-TR" sz="1900" dirty="0"/>
              <a:t> </a:t>
            </a:r>
            <a:r>
              <a:rPr lang="tr-TR" sz="1900" dirty="0" smtClean="0"/>
              <a:t>Kefil</a:t>
            </a:r>
            <a:r>
              <a:rPr lang="tr-TR" sz="1900" dirty="0"/>
              <a:t>, asıl borç yanında kendi kefalet borcu için de ipotek vermişse İİK m.45’deki önce </a:t>
            </a:r>
            <a:r>
              <a:rPr lang="tr-TR" sz="1900" dirty="0" err="1"/>
              <a:t>rehne</a:t>
            </a:r>
            <a:r>
              <a:rPr lang="tr-TR" sz="1900" dirty="0"/>
              <a:t> başvurma kuralı uygulama alanı bulur (11. HD 27.2.2013, 931/36118; 19. HD 14.2.2012, 2011-7228/2097)</a:t>
            </a:r>
          </a:p>
          <a:p>
            <a:endParaRPr lang="tr-TR" sz="1900" dirty="0"/>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8662435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0" indent="0" algn="ctr">
              <a:buNone/>
            </a:pPr>
            <a:r>
              <a:rPr lang="tr-TR" sz="1900" b="1" dirty="0"/>
              <a:t>C. İPOTEĞİN PARAYA ÇEVRİLMESİ YOLUYLA İLAMSIZ TAKİP</a:t>
            </a:r>
            <a:endParaRPr lang="tr-TR" sz="1900" dirty="0"/>
          </a:p>
          <a:p>
            <a:pPr marL="0" indent="0">
              <a:buNone/>
            </a:pPr>
            <a:endParaRPr lang="tr-TR" sz="1900" dirty="0"/>
          </a:p>
          <a:p>
            <a:pPr marL="0" indent="0">
              <a:buNone/>
            </a:pPr>
            <a:r>
              <a:rPr lang="tr-TR" sz="1900" b="1" dirty="0" smtClean="0">
                <a:solidFill>
                  <a:srgbClr val="000000"/>
                </a:solidFill>
              </a:rPr>
              <a:t>I. İpoteğin </a:t>
            </a:r>
            <a:r>
              <a:rPr lang="tr-TR" sz="1900" b="1" dirty="0">
                <a:solidFill>
                  <a:srgbClr val="000000"/>
                </a:solidFill>
              </a:rPr>
              <a:t>Paraya Çevrilmesi Yoluyla İlamsız Takibe Başvurulabilecek Haller</a:t>
            </a:r>
            <a:endParaRPr lang="tr-TR" sz="1900" dirty="0">
              <a:solidFill>
                <a:srgbClr val="000000"/>
              </a:solidFill>
            </a:endParaRPr>
          </a:p>
          <a:p>
            <a:r>
              <a:rPr lang="tr-TR" sz="1900" dirty="0" smtClean="0"/>
              <a:t>İpotek </a:t>
            </a:r>
            <a:r>
              <a:rPr lang="tr-TR" sz="1900" dirty="0"/>
              <a:t>sahibi alacaklı, alacağı ve ipotek hakkı bir ilama veya ilam niteliğinde bir belgeye bağlı değilse ve ipotek akit tablosu kayıtsız şartsız bir para borcu ikrarını içermiyorsa, ipoteğin paraya çevrilmesi yolu ile ilamsız takipte bulunabilir</a:t>
            </a:r>
            <a:r>
              <a:rPr lang="tr-TR" sz="1900" dirty="0" smtClean="0"/>
              <a:t>.</a:t>
            </a:r>
          </a:p>
          <a:p>
            <a:r>
              <a:rPr lang="tr-TR" sz="1900" dirty="0" smtClean="0"/>
              <a:t>İpotek</a:t>
            </a:r>
            <a:r>
              <a:rPr lang="tr-TR" sz="1900" dirty="0"/>
              <a:t>, doğmuş bir alacak için kurulabileceği gibi, ileride doğacak veya doğması muhtemel bir alacak için de kurulabilir (TMK m.881). </a:t>
            </a:r>
          </a:p>
          <a:p>
            <a:r>
              <a:rPr lang="tr-TR" sz="1900" dirty="0" smtClean="0"/>
              <a:t>Doğmuş </a:t>
            </a:r>
            <a:r>
              <a:rPr lang="tr-TR" sz="1900" dirty="0"/>
              <a:t>bir alacak için tesis edilen ipoteğe anapara (kesin borç) ipoteği, ileride doğacak veya doğması muhtemel bir alacak için kurulan ipoteğe ise limit (üst sınır, maksimal) ipotek denilmektedir.</a:t>
            </a:r>
          </a:p>
          <a:p>
            <a:r>
              <a:rPr lang="tr-TR" sz="1900" dirty="0" smtClean="0"/>
              <a:t>İlamsız </a:t>
            </a:r>
            <a:r>
              <a:rPr lang="tr-TR" sz="1900" dirty="0"/>
              <a:t>takip bakımından en önemli kriter “ipotek akit tablosu kayıtsız  şartsız borç ikrarı” içermemesidir.</a:t>
            </a:r>
          </a:p>
          <a:p>
            <a:endParaRPr lang="en-US" sz="1900" dirty="0"/>
          </a:p>
        </p:txBody>
      </p:sp>
      <p:sp>
        <p:nvSpPr>
          <p:cNvPr id="4" name="Footer Placeholder 3"/>
          <p:cNvSpPr>
            <a:spLocks noGrp="1"/>
          </p:cNvSpPr>
          <p:nvPr>
            <p:ph type="ftr" sz="quarter" idx="11"/>
          </p:nvPr>
        </p:nvSpPr>
        <p:spPr/>
        <p:txBody>
          <a:bodyPr/>
          <a:lstStyle/>
          <a:p>
            <a:r>
              <a:rPr lang="en-US" dirty="0" err="1" smtClean="0"/>
              <a:t>Prof.Dr.Adnan</a:t>
            </a:r>
            <a:r>
              <a:rPr lang="en-US" dirty="0" smtClean="0"/>
              <a:t> Deynekli</a:t>
            </a:r>
            <a:endParaRPr lang="en-US" dirty="0"/>
          </a:p>
        </p:txBody>
      </p:sp>
    </p:spTree>
    <p:extLst>
      <p:ext uri="{BB962C8B-B14F-4D97-AF65-F5344CB8AC3E}">
        <p14:creationId xmlns:p14="http://schemas.microsoft.com/office/powerpoint/2010/main" val="48853959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0" indent="0">
              <a:buNone/>
            </a:pPr>
            <a:r>
              <a:rPr lang="tr-TR" sz="1900" b="1" dirty="0"/>
              <a:t>II. Takip Talebi </a:t>
            </a:r>
            <a:r>
              <a:rPr lang="tr-TR" sz="1900" dirty="0"/>
              <a:t>(İİK m.148)</a:t>
            </a:r>
          </a:p>
          <a:p>
            <a:pPr marL="0" indent="0">
              <a:buNone/>
            </a:pPr>
            <a:r>
              <a:rPr lang="tr-TR" sz="1900" dirty="0" smtClean="0"/>
              <a:t>Takip </a:t>
            </a:r>
            <a:r>
              <a:rPr lang="tr-TR" sz="1900" dirty="0"/>
              <a:t>talebinde bulunması gereken kayıtlar şunlardır:</a:t>
            </a:r>
          </a:p>
          <a:p>
            <a:pPr marL="0" indent="0">
              <a:buNone/>
            </a:pPr>
            <a:r>
              <a:rPr lang="tr-TR" sz="1900" dirty="0" smtClean="0"/>
              <a:t>1) Alacaklı </a:t>
            </a:r>
            <a:r>
              <a:rPr lang="tr-TR" sz="1900" dirty="0"/>
              <a:t>veya alacaklıların kimlik bilgileri ve adresleri</a:t>
            </a:r>
          </a:p>
          <a:p>
            <a:pPr marL="0" indent="0">
              <a:buNone/>
            </a:pPr>
            <a:r>
              <a:rPr lang="tr-TR" sz="1900" dirty="0" smtClean="0"/>
              <a:t>2</a:t>
            </a:r>
            <a:r>
              <a:rPr lang="tr-TR" sz="1900" dirty="0"/>
              <a:t>) Borçlu veya borçluların kimlik bilgileri ve adresi</a:t>
            </a:r>
          </a:p>
          <a:p>
            <a:pPr marL="0" indent="0">
              <a:buNone/>
            </a:pPr>
            <a:r>
              <a:rPr lang="tr-TR" sz="1900" dirty="0"/>
              <a:t>3) Alacağın Türk parası ile tutarı ve faizli alacaklarda faizin miktarı ve işlemeye başladığı gün </a:t>
            </a:r>
            <a:endParaRPr lang="tr-TR" sz="1900" dirty="0" smtClean="0"/>
          </a:p>
          <a:p>
            <a:pPr marL="0" indent="0">
              <a:buNone/>
            </a:pPr>
            <a:r>
              <a:rPr lang="tr-TR" sz="1900" dirty="0"/>
              <a:t>4) Seçilen takip yolu 	</a:t>
            </a:r>
          </a:p>
          <a:p>
            <a:pPr marL="0" indent="0">
              <a:buNone/>
            </a:pPr>
            <a:r>
              <a:rPr lang="tr-TR" sz="1900" dirty="0" smtClean="0"/>
              <a:t>Alacaklı </a:t>
            </a:r>
            <a:r>
              <a:rPr lang="tr-TR" sz="1900" dirty="0"/>
              <a:t>takip talebinde, yaptığı takibin ipoteğin paraya çevrilmesi yoluyla ilamsız takip olduğunu belirtmesi gerekir</a:t>
            </a:r>
            <a:r>
              <a:rPr lang="tr-TR" sz="1900" dirty="0" smtClean="0"/>
              <a:t>.</a:t>
            </a:r>
          </a:p>
          <a:p>
            <a:pPr marL="0" indent="0">
              <a:buNone/>
            </a:pPr>
            <a:r>
              <a:rPr lang="tr-TR" sz="1900" b="1" dirty="0"/>
              <a:t>II. Yetkili İcra Dairesi</a:t>
            </a:r>
            <a:endParaRPr lang="tr-TR" sz="1900" dirty="0"/>
          </a:p>
          <a:p>
            <a:pPr marL="0" indent="0">
              <a:buNone/>
            </a:pPr>
            <a:r>
              <a:rPr lang="tr-TR" sz="1900" dirty="0" smtClean="0"/>
              <a:t>İpoteğin </a:t>
            </a:r>
            <a:r>
              <a:rPr lang="tr-TR" sz="1900" dirty="0"/>
              <a:t>paraya çevrilmesi yoluyla ilamsız icra takibinde yetkili icra dairesi;</a:t>
            </a:r>
          </a:p>
          <a:p>
            <a:pPr marL="0" indent="0">
              <a:buNone/>
            </a:pPr>
            <a:r>
              <a:rPr lang="tr-TR" sz="1900" dirty="0" smtClean="0"/>
              <a:t>1) İlamsız </a:t>
            </a:r>
            <a:r>
              <a:rPr lang="tr-TR" sz="1900" dirty="0"/>
              <a:t>icrada yetkili olan icra daireleri</a:t>
            </a:r>
          </a:p>
          <a:p>
            <a:pPr marL="0" indent="0">
              <a:buNone/>
            </a:pPr>
            <a:r>
              <a:rPr lang="tr-TR" sz="1900" dirty="0" smtClean="0"/>
              <a:t>2</a:t>
            </a:r>
            <a:r>
              <a:rPr lang="tr-TR" sz="1900" dirty="0"/>
              <a:t>) İpotekli taşınmazın bulunduğu yerdeki icra dairesi</a:t>
            </a:r>
          </a:p>
          <a:p>
            <a:r>
              <a:rPr lang="tr-TR" sz="1900" dirty="0" smtClean="0"/>
              <a:t>Yetki </a:t>
            </a:r>
            <a:r>
              <a:rPr lang="tr-TR" sz="1900" dirty="0"/>
              <a:t>kamu düzenine ilişkin olmadığından HMK m.17-18’e göre yetki sözleşmesi yapılabilir. Bu durumda sadece yetki sözleşmesi ile belirlenen icra dairelerinde takip yapılabilir.</a:t>
            </a:r>
          </a:p>
          <a:p>
            <a:pPr marL="0" indent="0">
              <a:buNone/>
            </a:pPr>
            <a:endParaRPr lang="tr-TR" sz="1900" dirty="0"/>
          </a:p>
          <a:p>
            <a:pPr marL="0" indent="0">
              <a:buNone/>
            </a:pPr>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68897944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0" indent="0">
              <a:buNone/>
            </a:pPr>
            <a:r>
              <a:rPr lang="tr-TR" sz="1900" b="1" dirty="0"/>
              <a:t>III. Takip Talebi Üzerine Yapılacak İşlemler</a:t>
            </a:r>
            <a:endParaRPr lang="tr-TR" sz="1900" dirty="0"/>
          </a:p>
          <a:p>
            <a:pPr marL="0" indent="0">
              <a:buNone/>
            </a:pPr>
            <a:r>
              <a:rPr lang="tr-TR" sz="1900" dirty="0" smtClean="0"/>
              <a:t>1) Rehin </a:t>
            </a:r>
            <a:r>
              <a:rPr lang="tr-TR" sz="1900" dirty="0"/>
              <a:t>kiraya verilmiş bir taşınmaz ise, icra müdürü, alacaklının talebi üzerine, takibin kesinleşmesini beklemeden, kiracıları da takipten haberdar eder ve işleyecek kiraların icra dairesine (icra dairesinin banka hesabına) ödenmesini emreder (m. 150/b,c.1). İcra dairesine ödenen kiralar, takip kesinleşmeden önce alacaklıya ödenmeyip, icra dairesi tarafından muhafaza edilir. TMK m.863 gözetilir.</a:t>
            </a:r>
          </a:p>
          <a:p>
            <a:pPr marL="0" indent="0">
              <a:buNone/>
            </a:pPr>
            <a:r>
              <a:rPr lang="tr-TR" sz="1900" dirty="0" smtClean="0"/>
              <a:t>2</a:t>
            </a:r>
            <a:r>
              <a:rPr lang="tr-TR" sz="1900" dirty="0"/>
              <a:t>) İcra müdürü, ipoteğin paraya çevrilmesi hakkındaki takibin başladığını tapu idaresine haber vermeye mecburdur. Tapu sicil müdürü, keyfiyeti taşınmazın siciline şerh verir. Taşınmazı bu şerh tarihinden sonra iktisap edenlere, artık ödeme (veya icra) emri tebliğ olunmaz (m. 150/c)</a:t>
            </a:r>
          </a:p>
          <a:p>
            <a:pPr marL="0" indent="0">
              <a:buNone/>
            </a:pPr>
            <a:r>
              <a:rPr lang="tr-TR" sz="1900" dirty="0" smtClean="0"/>
              <a:t>3</a:t>
            </a:r>
            <a:r>
              <a:rPr lang="tr-TR" sz="1900" dirty="0"/>
              <a:t>) İcra dairesi, takip talebi üzerine satış hazırlıklarına başlar; bu maksatla tapudan kayıt örneklerini ve belediyeden (imar müdürlüğünden) taşınmazın son imar durumunu getirtir ve takibin kesinleşmesini beklemeden kıymet takdirini (m. 128, II, IV, m.128/a) yaptırır (m. 150/d)</a:t>
            </a:r>
          </a:p>
          <a:p>
            <a:pPr marL="0" indent="0">
              <a:buNone/>
            </a:pPr>
            <a:r>
              <a:rPr lang="tr-TR" sz="1900" dirty="0" smtClean="0"/>
              <a:t>4</a:t>
            </a:r>
            <a:r>
              <a:rPr lang="tr-TR" sz="1900" dirty="0"/>
              <a:t>) İcra dairesi, ipotekli taşınmazın idare ve işletilmesi için gerekli gördüğü tedbirleri alır (m. 150/g, m.92/III,c.1). </a:t>
            </a:r>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96097620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85000" lnSpcReduction="20000"/>
          </a:bodyPr>
          <a:lstStyle/>
          <a:p>
            <a:pPr marL="0" indent="0">
              <a:buNone/>
            </a:pPr>
            <a:r>
              <a:rPr lang="tr-TR" b="1" dirty="0"/>
              <a:t>IV. Ödeme </a:t>
            </a:r>
            <a:r>
              <a:rPr lang="tr-TR" b="1" dirty="0" smtClean="0"/>
              <a:t>Emri</a:t>
            </a:r>
            <a:r>
              <a:rPr lang="tr-TR" dirty="0" smtClean="0"/>
              <a:t> </a:t>
            </a:r>
            <a:r>
              <a:rPr lang="tr-TR" dirty="0"/>
              <a:t>(İİK m.149b)</a:t>
            </a:r>
          </a:p>
          <a:p>
            <a:pPr marL="0" indent="0">
              <a:buNone/>
            </a:pPr>
            <a:r>
              <a:rPr lang="tr-TR" dirty="0" smtClean="0"/>
              <a:t>Takip </a:t>
            </a:r>
            <a:r>
              <a:rPr lang="tr-TR" dirty="0"/>
              <a:t>talebini alan icra müdürü, ipotek akit tablosunun kayıtsız şartsız bir para borcu ikrarını içermediğini görünce, borçluya (ve varsa taşınmaz maliki üçüncü kişiye); ipoteğin paraya çevrilmesi yolu ile ilamsız takibe ilişkin (9 örnek </a:t>
            </a:r>
            <a:r>
              <a:rPr lang="tr-TR" dirty="0" err="1"/>
              <a:t>nolu</a:t>
            </a:r>
            <a:r>
              <a:rPr lang="tr-TR" dirty="0"/>
              <a:t>) ödeme emrini gönderir. Bu ödeme emrine şunlar yazılır:</a:t>
            </a:r>
          </a:p>
          <a:p>
            <a:pPr marL="0" indent="0">
              <a:buNone/>
            </a:pPr>
            <a:r>
              <a:rPr lang="tr-TR" dirty="0" smtClean="0"/>
              <a:t>1) Takip </a:t>
            </a:r>
            <a:r>
              <a:rPr lang="tr-TR" dirty="0"/>
              <a:t>talebinde kayıtlar (İİK m.58). Yani alacaklının kimliği ve adresi, borçlunun kimliği ve adresi, istenen alacağın Türk parası ile tutarı, takip talebinde faiz istenmiş ise, faiz oranı ve işlemeye başladığı tarih, ipotek akit tablosunun tarihi, ipotek bir cari hesap veya kredi açma sözleşmesinin teminatı olarak verilmişse, bu sözleşmenin tarihi ve numarası, hangi taşınmazın ipotek edilmiş olduğu ödeme emrine de yazılır.</a:t>
            </a:r>
          </a:p>
          <a:p>
            <a:pPr marL="0" indent="0">
              <a:buNone/>
            </a:pPr>
            <a:r>
              <a:rPr lang="tr-TR" dirty="0" smtClean="0"/>
              <a:t>2</a:t>
            </a:r>
            <a:r>
              <a:rPr lang="tr-TR" dirty="0"/>
              <a:t>) İpotek edilen taşınmaz (</a:t>
            </a:r>
            <a:r>
              <a:rPr lang="tr-TR" dirty="0" err="1"/>
              <a:t>merhun</a:t>
            </a:r>
            <a:r>
              <a:rPr lang="tr-TR" dirty="0"/>
              <a:t>) üçüncü kişiye ait ise veya mülkiyeti üçüncü kişiye geçmiş ise, bu üçüncü kişinin kimliği ve adresi de ödeme emrine yazılır.</a:t>
            </a:r>
          </a:p>
          <a:p>
            <a:pPr marL="0" indent="0">
              <a:buNone/>
            </a:pPr>
            <a:r>
              <a:rPr lang="tr-TR" dirty="0" smtClean="0"/>
              <a:t>3</a:t>
            </a:r>
            <a:r>
              <a:rPr lang="tr-TR" dirty="0"/>
              <a:t>) Borcun otuz gün içinde ödenmesi ihtarı (m.149/b-1),</a:t>
            </a:r>
          </a:p>
          <a:p>
            <a:pPr marL="0" indent="0">
              <a:buNone/>
            </a:pPr>
            <a:r>
              <a:rPr lang="tr-TR" dirty="0" smtClean="0"/>
              <a:t>4</a:t>
            </a:r>
            <a:r>
              <a:rPr lang="tr-TR" dirty="0"/>
              <a:t>) Yedi gün içinde (ödeme emrine) itiraz edilmez ve otuz gün içinde borç ödenmezse, alacaklının ipotekli taşınmazın satışını isteyebileceği,</a:t>
            </a:r>
          </a:p>
          <a:p>
            <a:pPr marL="0" indent="0">
              <a:buNone/>
            </a:pPr>
            <a:r>
              <a:rPr lang="tr-TR" dirty="0" smtClean="0"/>
              <a:t>5</a:t>
            </a:r>
            <a:r>
              <a:rPr lang="tr-TR" dirty="0"/>
              <a:t>) İpotek hakkına itiraz edilemeyeceği ihtarı (İİK m.150).</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43404766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1800" b="1" dirty="0"/>
              <a:t>V. İpoteğin Paraya Çevrilmesi Yoluyla İlamsız Takipte İpotek Veren Üçüncü Kişinin Durumu</a:t>
            </a:r>
            <a:endParaRPr lang="tr-TR" sz="1800" dirty="0"/>
          </a:p>
          <a:p>
            <a:pPr marL="0" indent="0">
              <a:buNone/>
            </a:pPr>
            <a:r>
              <a:rPr lang="tr-TR" sz="1800" b="1" dirty="0" smtClean="0"/>
              <a:t>TMK </a:t>
            </a:r>
            <a:r>
              <a:rPr lang="tr-TR" sz="1800" b="1" dirty="0"/>
              <a:t>m.887</a:t>
            </a:r>
            <a:r>
              <a:rPr lang="tr-TR" sz="1800" b="1" dirty="0" smtClean="0"/>
              <a:t>;</a:t>
            </a:r>
            <a:r>
              <a:rPr lang="tr-TR" sz="1800" dirty="0"/>
              <a:t> </a:t>
            </a:r>
            <a:r>
              <a:rPr lang="tr-TR" sz="1800" dirty="0" smtClean="0"/>
              <a:t>“</a:t>
            </a:r>
            <a:r>
              <a:rPr lang="tr-TR" sz="1800" dirty="0"/>
              <a:t>İpotekli taşınmazın maliki borçtan şahsen sorumlu değilse, alacaklının ödeme isteminin ona karşı etkili olması, bu istemin hem borçluya, hem kendisine karşı yapılmış olmasına bağlıdır.”</a:t>
            </a:r>
          </a:p>
          <a:p>
            <a:pPr marL="0" indent="0">
              <a:buNone/>
            </a:pPr>
            <a:r>
              <a:rPr lang="tr-TR" sz="1800" b="1" dirty="0"/>
              <a:t>VI. Ödeme Emrine İtiraz</a:t>
            </a:r>
            <a:endParaRPr lang="tr-TR" sz="1800" dirty="0"/>
          </a:p>
          <a:p>
            <a:r>
              <a:rPr lang="tr-TR" sz="1800" dirty="0" smtClean="0"/>
              <a:t>Ödeme </a:t>
            </a:r>
            <a:r>
              <a:rPr lang="tr-TR" sz="1800" dirty="0"/>
              <a:t>emri tebliğ eden borçlu ve varsa taşınmaz maliki üçüncü kişi ödeme emrinin tebliğinden itibaren 7 gün içinde itiraz edebilirler (İİK m.150).</a:t>
            </a:r>
          </a:p>
          <a:p>
            <a:r>
              <a:rPr lang="tr-TR" sz="1800" dirty="0" smtClean="0"/>
              <a:t>Ödeme </a:t>
            </a:r>
            <a:r>
              <a:rPr lang="tr-TR" sz="1800" dirty="0"/>
              <a:t>emrine itiraz yazılı veya sözlü olarak icra dairesine yapılır. Bu itiraz ile, ipoteğin paraya çevrilmesi yoluyla ilamsız takip durur (İİK mn.150a; 66</a:t>
            </a:r>
            <a:r>
              <a:rPr lang="tr-TR" sz="1800" dirty="0" smtClean="0"/>
              <a:t>)</a:t>
            </a:r>
            <a:endParaRPr lang="tr-TR" sz="1800" dirty="0"/>
          </a:p>
          <a:p>
            <a:pPr marL="0" indent="0">
              <a:buNone/>
            </a:pPr>
            <a:r>
              <a:rPr lang="tr-TR" sz="1800" dirty="0" smtClean="0"/>
              <a:t>İtiraz </a:t>
            </a:r>
            <a:r>
              <a:rPr lang="tr-TR" sz="1800" dirty="0"/>
              <a:t>sebepleri iki yönden sınırlandırılmıştır:</a:t>
            </a:r>
          </a:p>
          <a:p>
            <a:pPr marL="0" indent="0">
              <a:buNone/>
            </a:pPr>
            <a:r>
              <a:rPr lang="tr-TR" sz="1800" dirty="0" smtClean="0"/>
              <a:t>1) Borçlu </a:t>
            </a:r>
            <a:r>
              <a:rPr lang="tr-TR" sz="1800" dirty="0"/>
              <a:t>veya üçüncü kişi zamanaşımı itirazında bulunamaz.</a:t>
            </a:r>
          </a:p>
          <a:p>
            <a:pPr marL="0" indent="0">
              <a:buNone/>
            </a:pPr>
            <a:r>
              <a:rPr lang="tr-TR" sz="1800" dirty="0" smtClean="0"/>
              <a:t>2</a:t>
            </a:r>
            <a:r>
              <a:rPr lang="tr-TR" sz="1800" dirty="0"/>
              <a:t>) Borçlu veya üçüncü kişi alacaklının ipotek hakkına itiraz edemez. Fakat borçlu ipoteğin iptali için menfi tespit davası açabilir. (İİK m.150).</a:t>
            </a:r>
          </a:p>
          <a:p>
            <a:r>
              <a:rPr lang="tr-TR" sz="1800" dirty="0" smtClean="0"/>
              <a:t>Borçlu </a:t>
            </a:r>
            <a:r>
              <a:rPr lang="tr-TR" sz="1800" dirty="0"/>
              <a:t>veya üçüncü kişi 7 gün içinde ödeme emrine itiraz etmezse ve 30 gün içinde borç ödenmezse takip kesinleşin. Alacaklı ipotekli taşınmazın satışını isteyebilir</a:t>
            </a:r>
            <a:r>
              <a:rPr lang="tr-TR" sz="1800" dirty="0" smtClean="0"/>
              <a:t>.</a:t>
            </a:r>
            <a:endParaRPr lang="tr-TR" sz="18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54240135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1800" b="1" dirty="0"/>
              <a:t>VII. Ödeme Emrine İtirazın </a:t>
            </a:r>
            <a:r>
              <a:rPr lang="tr-TR" sz="1800" b="1" dirty="0" smtClean="0"/>
              <a:t>Giderilmesi</a:t>
            </a:r>
            <a:endParaRPr lang="tr-TR" sz="1800" dirty="0"/>
          </a:p>
          <a:p>
            <a:pPr marL="0" indent="0">
              <a:buNone/>
            </a:pPr>
            <a:r>
              <a:rPr lang="tr-TR" sz="1800" b="1" dirty="0" smtClean="0"/>
              <a:t>1) İtirazın </a:t>
            </a:r>
            <a:r>
              <a:rPr lang="tr-TR" sz="1800" b="1" dirty="0"/>
              <a:t>İptali Davası</a:t>
            </a:r>
            <a:endParaRPr lang="tr-TR" sz="1800" dirty="0"/>
          </a:p>
          <a:p>
            <a:r>
              <a:rPr lang="tr-TR" sz="1800" dirty="0" smtClean="0"/>
              <a:t>Alacaklı</a:t>
            </a:r>
            <a:r>
              <a:rPr lang="tr-TR" sz="1800" dirty="0"/>
              <a:t>, itirazın kendisine tebliğinden itibaren 1 yıl içinde mahkemeden itirazın iptali davası açabilir (İİK m.67). İpotek veren üçüncü kişi veya asıl borçludan biri itiraz etmiş, diğeri etmemişse dava itiraz eden kişi aleyhine açılır</a:t>
            </a:r>
            <a:r>
              <a:rPr lang="tr-TR" sz="1800" dirty="0" smtClean="0"/>
              <a:t>.</a:t>
            </a:r>
          </a:p>
          <a:p>
            <a:r>
              <a:rPr lang="tr-TR" sz="1800" dirty="0"/>
              <a:t>İtirazın iptali davasına konu ipotek limit (üst sınır) ipoteği ise, alacaklı ipotek limitine kadar alacaklı olduğunu ispat etmelidir. Mahkeme limit ipoteğinde limiti aşacak şekilde itirazın iptaline karar veremez.</a:t>
            </a:r>
          </a:p>
          <a:p>
            <a:pPr marL="0" indent="0">
              <a:buNone/>
            </a:pPr>
            <a:r>
              <a:rPr lang="tr-TR" sz="1800" b="1" dirty="0"/>
              <a:t>2) İtirazın Kaldırılması</a:t>
            </a:r>
            <a:endParaRPr lang="tr-TR" sz="1800" dirty="0"/>
          </a:p>
          <a:p>
            <a:pPr marL="0" indent="0">
              <a:buNone/>
            </a:pPr>
            <a:r>
              <a:rPr lang="tr-TR" sz="1800" dirty="0" smtClean="0"/>
              <a:t>Alacaklı</a:t>
            </a:r>
            <a:r>
              <a:rPr lang="tr-TR" sz="1800" dirty="0"/>
              <a:t>, itirazın tebliği tarihinden itibaren altı ay içinde, icra mahkemesinden itirazın kaldırılmasını isteyebilir (m.150/a, m.68,I). </a:t>
            </a:r>
            <a:endParaRPr lang="tr-TR" sz="1800" dirty="0" smtClean="0"/>
          </a:p>
          <a:p>
            <a:r>
              <a:rPr lang="tr-TR" sz="1800" b="1" dirty="0" smtClean="0"/>
              <a:t>İtirazın </a:t>
            </a:r>
            <a:r>
              <a:rPr lang="tr-TR" sz="1800" b="1" dirty="0"/>
              <a:t>kesin kaldırılması:</a:t>
            </a:r>
            <a:r>
              <a:rPr lang="tr-TR" sz="1800" dirty="0"/>
              <a:t> Borçlu borca itiraz etmiş (alacaklının dayandığı belge ve makbuzlardaki imzalara ayrıca ve açıkça itiraz etmemiş) ise, alacaklı icra mahkemesinden, itirazın kesin kaldırılmasını isteyebilir (m.150/a, 68). Limit (üst sınır) ipoteğinde (MK m.851,I,c.2), icra mahkemesi, yalnız limit (üst sınır) üzerinden itirazın kaldırılmasına karar verebilir; limiti aşan miktar üzerinden itirazın kaldırılmasına karar veremez.</a:t>
            </a:r>
          </a:p>
          <a:p>
            <a:pPr marL="457200" indent="-457200">
              <a:buAutoNum type="alphaLcParenR"/>
            </a:pPr>
            <a:endParaRPr lang="tr-TR" sz="1800" dirty="0" smtClean="0"/>
          </a:p>
          <a:p>
            <a:pPr marL="457200" indent="-457200">
              <a:buAutoNum type="alphaLcParenR"/>
            </a:pPr>
            <a:endParaRPr lang="tr-TR" sz="1800" dirty="0" smtClean="0"/>
          </a:p>
          <a:p>
            <a:pPr marL="457200" indent="-457200">
              <a:buAutoNum type="alphaLcParenR"/>
            </a:pPr>
            <a:endParaRPr lang="tr-TR" sz="1800" dirty="0"/>
          </a:p>
          <a:p>
            <a:endParaRPr lang="tr-TR" sz="1800" dirty="0"/>
          </a:p>
          <a:p>
            <a:endParaRPr lang="en-US" sz="18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6668626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85000" lnSpcReduction="10000"/>
          </a:bodyPr>
          <a:lstStyle/>
          <a:p>
            <a:r>
              <a:rPr lang="tr-TR" dirty="0"/>
              <a:t>İcra mahkemesi, itirazın kaldırılması kararında, borçluyu veya taşınmaz maliki üçüncü kişiyi haksız olarak itiraz ettiği alacağın yüzde yirmisinden aşağı olmamak üzere tazminata da mahkum eder (m.150/a, m.68 son fıkra).</a:t>
            </a:r>
          </a:p>
          <a:p>
            <a:r>
              <a:rPr lang="tr-TR" dirty="0"/>
              <a:t>İcra mahkemesinin itirazın kesin kaldırılması hakkındaki kararını istinaf eden borçlu veya taşınmaz maliki üçüncü kişi, takip konusu alacağın yüzde </a:t>
            </a:r>
            <a:r>
              <a:rPr lang="tr-TR" dirty="0" err="1"/>
              <a:t>onbeşi</a:t>
            </a:r>
            <a:r>
              <a:rPr lang="tr-TR" dirty="0"/>
              <a:t> oranında teminat yatırmadığı takdirde satış durmaz. İstinaf talebinin reddi halinde, bu teminat ayrıca hükme gerek kalmaksızın alacaklıya tazminat olarak ödenir (İİK m.150/a, 149a)</a:t>
            </a:r>
            <a:r>
              <a:rPr lang="tr-TR" dirty="0" smtClean="0"/>
              <a:t>.</a:t>
            </a:r>
          </a:p>
          <a:p>
            <a:pPr marL="0" indent="0">
              <a:buNone/>
            </a:pPr>
            <a:r>
              <a:rPr lang="tr-TR" b="1" dirty="0"/>
              <a:t>b) İtirazın geçici kaldırılması:</a:t>
            </a:r>
            <a:r>
              <a:rPr lang="tr-TR" dirty="0"/>
              <a:t> Alacaklının dayandığı sözleşme, belge ve makbuzlar (veya bunlardan bir veya birkaçı) adi nitelikte olup da, borçlu bunlardaki (veya birindeki) imzaya, ayrıca ve açıkça itiraz etmiş ise, alacaklı icra mahkemesinden itirazın geçici kaldırılmasını isteyebilir (m.150/a, m.69/a). İtirazın geçici kaldırılması ve ondan sonra borçtan kurtulma davası açılması genel haciz yolundaki gibidir.</a:t>
            </a:r>
          </a:p>
          <a:p>
            <a:r>
              <a:rPr lang="tr-TR" dirty="0" smtClean="0"/>
              <a:t>Borçlu </a:t>
            </a:r>
            <a:r>
              <a:rPr lang="tr-TR" dirty="0"/>
              <a:t>yedi gün içinde borçtan kurtulma davası açmazsa, itirazın geçici kaldırılması kararı kesinleşir (m.69, III) ve alacaklı ipotekli taşınmazın satışını isteyebilir.</a:t>
            </a:r>
          </a:p>
          <a:p>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406363629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buNone/>
            </a:pPr>
            <a:r>
              <a:rPr lang="tr-TR" b="1" dirty="0"/>
              <a:t>D. İPOTEĞİN PARAYA ÇEVRİLMESİ YOLUYLA İLAMLI TAKİP</a:t>
            </a:r>
            <a:endParaRPr lang="tr-TR" dirty="0"/>
          </a:p>
          <a:p>
            <a:pPr marL="0" indent="0">
              <a:buNone/>
            </a:pPr>
            <a:r>
              <a:rPr lang="tr-TR" dirty="0"/>
              <a:t> </a:t>
            </a:r>
          </a:p>
          <a:p>
            <a:pPr marL="0" indent="0">
              <a:buNone/>
            </a:pPr>
            <a:r>
              <a:rPr lang="tr-TR" b="1" dirty="0" smtClean="0"/>
              <a:t>I. İpoteğin </a:t>
            </a:r>
            <a:r>
              <a:rPr lang="tr-TR" b="1" dirty="0"/>
              <a:t>Paraya Çevrilmesi Yoluyla İlamlı Takip Yapılabilecek Haller</a:t>
            </a:r>
            <a:endParaRPr lang="tr-TR" dirty="0"/>
          </a:p>
          <a:p>
            <a:pPr marL="0" indent="0">
              <a:buNone/>
            </a:pPr>
            <a:r>
              <a:rPr lang="tr-TR" dirty="0" smtClean="0"/>
              <a:t>1) Alacak </a:t>
            </a:r>
            <a:r>
              <a:rPr lang="tr-TR" dirty="0"/>
              <a:t>veya ipotek hakkının veya her ikisinin bir ilam veya ilam niteliğindeki belgede (İİK m.38) tespit edilmiş olması halinde (İİK m.150h)</a:t>
            </a:r>
          </a:p>
          <a:p>
            <a:pPr marL="0" indent="0">
              <a:buNone/>
            </a:pPr>
            <a:r>
              <a:rPr lang="tr-TR" dirty="0" smtClean="0"/>
              <a:t>2</a:t>
            </a:r>
            <a:r>
              <a:rPr lang="tr-TR" dirty="0"/>
              <a:t>) İpotek akit tablosunun kayıtsız ve şartsız bir para borcu ikrarını içermesi halinde (İİK m.149/1).</a:t>
            </a:r>
          </a:p>
          <a:p>
            <a:pPr marL="0" indent="0">
              <a:buNone/>
            </a:pPr>
            <a:r>
              <a:rPr lang="tr-TR" dirty="0" smtClean="0"/>
              <a:t>3</a:t>
            </a:r>
            <a:r>
              <a:rPr lang="tr-TR" dirty="0"/>
              <a:t>) İpotek akit tablosu kayıtsız şartsız bir para borcu ikrarını içermemesine rağmen noterden gönderilen hesap özeti, tazmin talebi veya ihtarı ibraz edilmesi halinde (İİK m.150ı</a:t>
            </a:r>
            <a:r>
              <a:rPr lang="tr-TR" dirty="0" smtClean="0"/>
              <a:t>)</a:t>
            </a:r>
          </a:p>
          <a:p>
            <a:pPr marL="0" indent="0">
              <a:buNone/>
            </a:pPr>
            <a:r>
              <a:rPr lang="tr-TR" b="1" dirty="0"/>
              <a:t>II. Takip Talebi</a:t>
            </a:r>
            <a:endParaRPr lang="tr-TR" dirty="0"/>
          </a:p>
          <a:p>
            <a:r>
              <a:rPr lang="tr-TR" dirty="0" smtClean="0"/>
              <a:t>Takip </a:t>
            </a:r>
            <a:r>
              <a:rPr lang="tr-TR" dirty="0"/>
              <a:t>talebi, ipoteğin paraya çevrilmesi yoluyla ilamsız takipte olduğu gibidir. Ancak bu takipte alacaklı takip talebine bazı belgeler eklemelidir.</a:t>
            </a:r>
          </a:p>
          <a:p>
            <a:pPr marL="0" indent="0">
              <a:buNone/>
            </a:pPr>
            <a:r>
              <a:rPr lang="tr-TR" dirty="0"/>
              <a:t>1) İcra ve İflas Kanunu md. 150h’ye göre, alacaklının alacağının veya ipotek hakkının veya her ikisinin bir ilam veya ilam niteliğindeki bir belgede (İİK m.38) düzenlenmiş olması halinde, bu ilam veya ilam niteliğindeki belgenin de takip talebi ile birlikte icra dairesine verilmesi gerekir.</a:t>
            </a:r>
          </a:p>
          <a:p>
            <a:pPr marL="0" indent="0">
              <a:buNone/>
            </a:pPr>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8373644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0" indent="0">
              <a:buNone/>
            </a:pPr>
            <a:r>
              <a:rPr lang="tr-TR" sz="1900" dirty="0"/>
              <a:t>2) İpotek akit tablosunun kayıtsız şartsız para borcu ikrarını içerdiği ve alacağın muaccel olduğu durumlarda (İİK m.149/f.1) ise, alacaklı, ipotek akit tablosunun tapu idaresinden verilmiş resmi örneğini icra dairesine vermelidir.</a:t>
            </a:r>
          </a:p>
          <a:p>
            <a:pPr marL="0" indent="0">
              <a:buNone/>
            </a:pPr>
            <a:r>
              <a:rPr lang="tr-TR" sz="1900" dirty="0"/>
              <a:t>3) İpotekli alacaklı İcra ve İflas Kanunu m.150ı uyarınca, hesap özeti veya tazmin talebine dayanıyorsa, bunların noter marifetiyle kredi borçlusuna gönderildiğine dair noterden tasdikli suretini, takip talebi ile birlikte icra dairesine vermelidir</a:t>
            </a:r>
            <a:r>
              <a:rPr lang="tr-TR" sz="1900" dirty="0" smtClean="0"/>
              <a:t>.</a:t>
            </a:r>
          </a:p>
          <a:p>
            <a:pPr marL="0" indent="0">
              <a:buNone/>
            </a:pPr>
            <a:r>
              <a:rPr lang="tr-TR" sz="1900" b="1" dirty="0"/>
              <a:t>III. Yetkili İcra Dairesi</a:t>
            </a:r>
            <a:endParaRPr lang="tr-TR" sz="1900" dirty="0"/>
          </a:p>
          <a:p>
            <a:r>
              <a:rPr lang="tr-TR" sz="1900" dirty="0" smtClean="0"/>
              <a:t>İpoteğin </a:t>
            </a:r>
            <a:r>
              <a:rPr lang="tr-TR" sz="1900" dirty="0"/>
              <a:t>paraya çevrilmesi yoluyla ilamlı takipte İİK m.34’e göre Türkiye’nin her yerindeki icra dairesi yetkilidir (8. HD 3.3.2011, 2010-21772/2584). </a:t>
            </a:r>
          </a:p>
          <a:p>
            <a:r>
              <a:rPr lang="tr-TR" sz="1900" dirty="0" smtClean="0"/>
              <a:t>Alacağın </a:t>
            </a:r>
            <a:r>
              <a:rPr lang="tr-TR" sz="1900" dirty="0"/>
              <a:t>veya ipotek hakkının veya her ikisinin bir ilamda veya ilam niteliğinde belgede tespit edilmesi halinde her icra dairesi yetkilidir. Ancak diğer iki halde münhasıran ipotekli taşınmazın bulunduğu yer icra dairesi yetkili kabul edilmelidir.</a:t>
            </a:r>
          </a:p>
          <a:p>
            <a:pPr marL="0" indent="0">
              <a:buNone/>
            </a:pPr>
            <a:endParaRPr lang="tr-TR" sz="1900" dirty="0"/>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60038143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buNone/>
            </a:pPr>
            <a:r>
              <a:rPr lang="tr-TR" b="1" dirty="0"/>
              <a:t>IV. İcra Emri</a:t>
            </a:r>
            <a:endParaRPr lang="tr-TR" dirty="0"/>
          </a:p>
          <a:p>
            <a:pPr marL="0" indent="0">
              <a:buNone/>
            </a:pPr>
            <a:r>
              <a:rPr lang="tr-TR" dirty="0" smtClean="0"/>
              <a:t>Takip </a:t>
            </a:r>
            <a:r>
              <a:rPr lang="tr-TR" dirty="0"/>
              <a:t>talebini alan icra müdürü, alacaklının takip talebine ekli olarak vermiş olduğu ipotek akit tablosunun kayıtsız şartsız bir para borcu ikrarını ihtiva ettiğini ve alacağın muaccel olduğunu anlarsa, borçluya (ve varsa taşınmaz maliki üçüncü kişiye), ipoteğin paraya çevrilmesi yolu ile ilamlı takibe ilişkin icra emrini gönderir (m.149,I). Bu icra emrine şunlar yazılır</a:t>
            </a:r>
            <a:r>
              <a:rPr lang="tr-TR" dirty="0" smtClean="0"/>
              <a:t>:</a:t>
            </a:r>
          </a:p>
          <a:p>
            <a:pPr marL="0" indent="0">
              <a:buNone/>
            </a:pPr>
            <a:endParaRPr lang="tr-TR" dirty="0"/>
          </a:p>
          <a:p>
            <a:pPr marL="0" indent="0">
              <a:buNone/>
            </a:pPr>
            <a:r>
              <a:rPr lang="tr-TR" dirty="0" smtClean="0"/>
              <a:t>1) Takip </a:t>
            </a:r>
            <a:r>
              <a:rPr lang="tr-TR" dirty="0"/>
              <a:t>talebindeki kayıtlar (İİK m.58). Yani, alacaklının kimliği ve adresi, borçlunun kimliği ve adresi, istenen alacağın Türk parası ile tutarı, takip talebinde faiz istenmiş ise faiz oranı ve işlemeye başladığı gün ipotek akit tablosunun tarihi, hangi taşınmazın ipotek edilmiş olduğu icra emrine yazılır.</a:t>
            </a:r>
          </a:p>
          <a:p>
            <a:pPr marL="0" indent="0">
              <a:buNone/>
            </a:pPr>
            <a:r>
              <a:rPr lang="tr-TR" dirty="0" smtClean="0"/>
              <a:t>2</a:t>
            </a:r>
            <a:r>
              <a:rPr lang="tr-TR" dirty="0"/>
              <a:t>) İpotek edilen taşınmaz (</a:t>
            </a:r>
            <a:r>
              <a:rPr lang="tr-TR" dirty="0" err="1"/>
              <a:t>merhun</a:t>
            </a:r>
            <a:r>
              <a:rPr lang="tr-TR" dirty="0"/>
              <a:t>) üçüncü kişi tarafından </a:t>
            </a:r>
            <a:r>
              <a:rPr lang="tr-TR" dirty="0" err="1"/>
              <a:t>rehnedilmiş</a:t>
            </a:r>
            <a:r>
              <a:rPr lang="tr-TR" dirty="0"/>
              <a:t> veya mülkiyeti üçüncü kişiye geçmiş ise, bu üçüncü kişinin kimliği ve adresi de icra emrine yazılır (ve bu üçüncü kişiye de icra emri gönderilir.</a:t>
            </a:r>
          </a:p>
          <a:p>
            <a:pPr marL="0" indent="0">
              <a:buNone/>
            </a:pPr>
            <a:r>
              <a:rPr lang="tr-TR" dirty="0" smtClean="0"/>
              <a:t>3</a:t>
            </a:r>
            <a:r>
              <a:rPr lang="tr-TR" dirty="0"/>
              <a:t>) Borcun otuz gün içinde (icra dairesinin banka hesabına) ödenmesi ihtarı icra emrine yazılır</a:t>
            </a:r>
            <a:r>
              <a:rPr lang="tr-TR" dirty="0" smtClean="0"/>
              <a:t>.</a:t>
            </a:r>
            <a:endParaRPr lang="tr-TR" dirty="0"/>
          </a:p>
          <a:p>
            <a:pPr marL="0" indent="0">
              <a:buNone/>
            </a:pPr>
            <a:r>
              <a:rPr lang="tr-TR" dirty="0" smtClean="0"/>
              <a:t>4</a:t>
            </a:r>
            <a:r>
              <a:rPr lang="tr-TR" dirty="0"/>
              <a:t>) Otuz gün içinde borç ödenmez (m.149) ve icra mahkemesinden icranın geri bırakılmasına ilişkin bir karar (m.140/a) getirilmezse, alacaklının taşınmazın satışını isteyebileceği ihtarı, icra emrine yazılır</a:t>
            </a:r>
            <a:r>
              <a:rPr lang="tr-TR" dirty="0" smtClean="0"/>
              <a:t>.</a:t>
            </a:r>
          </a:p>
          <a:p>
            <a:pPr marL="0" indent="0">
              <a:buNone/>
            </a:pPr>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54109027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buNone/>
            </a:pPr>
            <a:r>
              <a:rPr lang="tr-TR" b="1" dirty="0"/>
              <a:t>V. İcra Emrine İtiraz (İcra Mahkemesinde İcranın Geri Bırakılması)</a:t>
            </a:r>
            <a:endParaRPr lang="tr-TR" dirty="0"/>
          </a:p>
          <a:p>
            <a:r>
              <a:rPr lang="tr-TR" dirty="0" smtClean="0"/>
              <a:t>İcra </a:t>
            </a:r>
            <a:r>
              <a:rPr lang="tr-TR" dirty="0"/>
              <a:t>emrini alan borçlu, </a:t>
            </a:r>
            <a:r>
              <a:rPr lang="tr-TR" dirty="0" err="1"/>
              <a:t>İİK’nun</a:t>
            </a:r>
            <a:r>
              <a:rPr lang="tr-TR" dirty="0"/>
              <a:t> 33. maddesine göre, icra mahkemesinden icranın geri bırakılmasını isteyebilir (m.140/a); yani, icra emrine itiraz edebilir. İcra emrine itiraz, icra mahkemesine yapılır.</a:t>
            </a:r>
          </a:p>
          <a:p>
            <a:r>
              <a:rPr lang="tr-TR" dirty="0" smtClean="0"/>
              <a:t>İtiraz </a:t>
            </a:r>
            <a:r>
              <a:rPr lang="tr-TR" dirty="0"/>
              <a:t>sebepleri, takip konusu borcun itfa edilmiş veya ertelenmiş olmasıdır. Burada borçlu, zamanaşımı itirazında bulunamaz.</a:t>
            </a:r>
          </a:p>
          <a:p>
            <a:r>
              <a:rPr lang="tr-TR" dirty="0" smtClean="0"/>
              <a:t>İcra </a:t>
            </a:r>
            <a:r>
              <a:rPr lang="tr-TR" dirty="0"/>
              <a:t>emrine itiraz süresi, kural olarak yedi gündür. Ancak borçlu (veya ipotekli taşınmaz maliki üçüncü kişi), icra emrinin tebliğinden sonraki bir dönemde, borcun itfa edilmiş veya ertelenmiş olduğu iddiasında ise, her zaman, icra mahkemesinden icranın geri bırakılmasını isteyebilir.</a:t>
            </a:r>
          </a:p>
          <a:p>
            <a:r>
              <a:rPr lang="tr-TR" dirty="0"/>
              <a:t>İcra emrine itiraz ile bu ilamlı icra takibi de (kendiliğinden) durmaz</a:t>
            </a:r>
            <a:r>
              <a:rPr lang="tr-TR" dirty="0" smtClean="0"/>
              <a:t>.</a:t>
            </a:r>
          </a:p>
          <a:p>
            <a:r>
              <a:rPr lang="tr-TR" dirty="0"/>
              <a:t>İcra mahkemesinin icranın geri bırakılması icra emrine itirazın kabulü kararı, alacakta ihtilaflı kalan değer ve miktarın istinaf sınırını geçmesi şartı ile istinaf edilebilir.</a:t>
            </a:r>
          </a:p>
          <a:p>
            <a:r>
              <a:rPr lang="tr-TR" dirty="0"/>
              <a:t>Ancak, icra mahkemesinin icranın geri bırakılması talebinin reddine ilişkin kararını istinaf eden borçlu (veya ipotekli taşınmaz maliki üçüncü kişi), satışın durmasını isterse, takip konusu alacağın yüzde </a:t>
            </a:r>
            <a:r>
              <a:rPr lang="tr-TR" dirty="0" err="1"/>
              <a:t>onbeşi</a:t>
            </a:r>
            <a:r>
              <a:rPr lang="tr-TR" dirty="0"/>
              <a:t> oranında teminat yatırmalıdır. 	</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30637214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85000" lnSpcReduction="20000"/>
          </a:bodyPr>
          <a:lstStyle/>
          <a:p>
            <a:pPr marL="0" indent="0">
              <a:buNone/>
            </a:pPr>
            <a:r>
              <a:rPr lang="tr-TR" b="1" dirty="0"/>
              <a:t>VI. Noterden Gönderilen Hesap Özeti, Tazmin Talebi veya İhtarı İbraz Ederek İpoteğin Paraya Çevrilmesi Yoluyla İlamlı Takip</a:t>
            </a:r>
            <a:endParaRPr lang="tr-TR" dirty="0"/>
          </a:p>
          <a:p>
            <a:pPr marL="0" indent="0">
              <a:buNone/>
            </a:pPr>
            <a:r>
              <a:rPr lang="tr-TR" dirty="0" smtClean="0"/>
              <a:t>Bu </a:t>
            </a:r>
            <a:r>
              <a:rPr lang="tr-TR" dirty="0"/>
              <a:t>takip İİK mn.150ı ile düzenlenmiştir. Şu şarlar gerçekleşirse borçlu ve varsa ipotek veren üçüncü kişiye icra emri gönderilir</a:t>
            </a:r>
            <a:r>
              <a:rPr lang="tr-TR" dirty="0" smtClean="0"/>
              <a:t>.</a:t>
            </a:r>
            <a:endParaRPr lang="tr-TR" dirty="0"/>
          </a:p>
          <a:p>
            <a:pPr marL="0" indent="0">
              <a:buNone/>
            </a:pPr>
            <a:r>
              <a:rPr lang="tr-TR" dirty="0" smtClean="0"/>
              <a:t>1) İpotekle </a:t>
            </a:r>
            <a:r>
              <a:rPr lang="tr-TR" dirty="0"/>
              <a:t>güvence altına alınan alacak, cari hesap şeklinde işleyen veya kısa, orta yahut uzun vadeli nakdi veya </a:t>
            </a:r>
            <a:r>
              <a:rPr lang="tr-TR" dirty="0" err="1"/>
              <a:t>gayrinakdi</a:t>
            </a:r>
            <a:r>
              <a:rPr lang="tr-TR" dirty="0"/>
              <a:t> kredi alacağı olmalıdır.</a:t>
            </a:r>
          </a:p>
          <a:p>
            <a:pPr marL="0" indent="0">
              <a:buNone/>
            </a:pPr>
            <a:r>
              <a:rPr lang="tr-TR" dirty="0" smtClean="0"/>
              <a:t>2</a:t>
            </a:r>
            <a:r>
              <a:rPr lang="tr-TR" dirty="0"/>
              <a:t>) Kredi alacağı muaccel olmalıdır. İpoteği üçüncü kişi vermiş ve bu kişi borçtan şahsen sorumlu değilse TMK m.887’ye göre </a:t>
            </a:r>
            <a:r>
              <a:rPr lang="tr-TR" dirty="0" err="1"/>
              <a:t>muacceliyet</a:t>
            </a:r>
            <a:r>
              <a:rPr lang="tr-TR" dirty="0"/>
              <a:t> ihbarı gönderilmelidir.</a:t>
            </a:r>
          </a:p>
          <a:p>
            <a:pPr marL="0" indent="0">
              <a:buNone/>
            </a:pPr>
            <a:r>
              <a:rPr lang="tr-TR" dirty="0" smtClean="0"/>
              <a:t>3</a:t>
            </a:r>
            <a:r>
              <a:rPr lang="tr-TR" dirty="0"/>
              <a:t>) Noter aracılığıyla borçluya hesap özeti, tazmin talebi ya da borcun ödenmesine ilişkin bir ihtar gönderilmiş olmalıdır.</a:t>
            </a:r>
          </a:p>
          <a:p>
            <a:pPr marL="0" indent="0">
              <a:buNone/>
            </a:pPr>
            <a:r>
              <a:rPr lang="tr-TR" dirty="0" smtClean="0"/>
              <a:t>4</a:t>
            </a:r>
            <a:r>
              <a:rPr lang="tr-TR" dirty="0"/>
              <a:t>) Alacaklı İİK m.150ı uyarınca ipoteğin paraya çevrilmesi yoluyla takip talebinde bulunmuş olmalıdır.</a:t>
            </a:r>
          </a:p>
          <a:p>
            <a:pPr marL="0" indent="0">
              <a:buNone/>
            </a:pPr>
            <a:r>
              <a:rPr lang="tr-TR" dirty="0" smtClean="0"/>
              <a:t>5</a:t>
            </a:r>
            <a:r>
              <a:rPr lang="tr-TR" dirty="0"/>
              <a:t>) Tüketici kredisi, konut finansmanı kredisi, kredi kartı, ticari satım sözleşmesi, bayilik sözleşmesi alacağı olmamalıdır.</a:t>
            </a:r>
          </a:p>
          <a:p>
            <a:r>
              <a:rPr lang="tr-TR" dirty="0" smtClean="0"/>
              <a:t>6361 </a:t>
            </a:r>
            <a:r>
              <a:rPr lang="tr-TR" dirty="0"/>
              <a:t>sayılı Finansal Kiralama </a:t>
            </a:r>
            <a:r>
              <a:rPr lang="tr-TR" dirty="0" err="1"/>
              <a:t>Faktoring</a:t>
            </a:r>
            <a:r>
              <a:rPr lang="tr-TR" dirty="0"/>
              <a:t> ve Finansman Şirketleri Kanunu’nun 33/3. maddesine göre finansal kiralama şirketleri İİK m.150ı uyarınca takip yapabilirler.</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14117153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2000" b="1" dirty="0"/>
              <a:t>E. İPOTEKLİ TAŞINMAZIN PARAYA ÇEVRİLMESİ (SATIŞI</a:t>
            </a:r>
            <a:r>
              <a:rPr lang="tr-TR" sz="2000" b="1" dirty="0" smtClean="0"/>
              <a:t>)</a:t>
            </a:r>
          </a:p>
          <a:p>
            <a:pPr marL="0" indent="0">
              <a:buNone/>
            </a:pPr>
            <a:endParaRPr lang="tr-TR" sz="2000" dirty="0"/>
          </a:p>
          <a:p>
            <a:pPr marL="0" indent="0">
              <a:buNone/>
            </a:pPr>
            <a:r>
              <a:rPr lang="tr-TR" sz="2000" b="1" dirty="0" smtClean="0"/>
              <a:t>I. İpotekli </a:t>
            </a:r>
            <a:r>
              <a:rPr lang="tr-TR" sz="2000" b="1" dirty="0"/>
              <a:t>Taşınmazın Paraya Çevrilmesinde Taşınmaz Üzerindeki İrtifak Hakları, Taşınmaz Yüklerinin ve Kişisel Hakların Durumu</a:t>
            </a:r>
            <a:endParaRPr lang="tr-TR" sz="2000" dirty="0"/>
          </a:p>
          <a:p>
            <a:r>
              <a:rPr lang="tr-TR" sz="2000" b="1" dirty="0" smtClean="0"/>
              <a:t>TMK </a:t>
            </a:r>
            <a:r>
              <a:rPr lang="tr-TR" sz="2000" b="1" dirty="0"/>
              <a:t>m.869/2</a:t>
            </a:r>
            <a:r>
              <a:rPr lang="tr-TR" sz="2000" b="1" dirty="0" smtClean="0"/>
              <a:t>;</a:t>
            </a:r>
            <a:r>
              <a:rPr lang="tr-TR" sz="2000" dirty="0"/>
              <a:t> </a:t>
            </a:r>
            <a:r>
              <a:rPr lang="tr-TR" sz="2000" dirty="0" smtClean="0"/>
              <a:t>“</a:t>
            </a:r>
            <a:r>
              <a:rPr lang="tr-TR" sz="2000" dirty="0"/>
              <a:t>Malikin rehinli taşınmaz üzerinde yeni sınırlı aynî haklar kurmayacağını taahhüt etmesi geçerli </a:t>
            </a:r>
            <a:r>
              <a:rPr lang="tr-TR" sz="2000" dirty="0" smtClean="0"/>
              <a:t>değildir. </a:t>
            </a:r>
          </a:p>
          <a:p>
            <a:r>
              <a:rPr lang="tr-TR" sz="2000" dirty="0" smtClean="0"/>
              <a:t>Tarihi </a:t>
            </a:r>
            <a:r>
              <a:rPr lang="tr-TR" sz="2000" dirty="0"/>
              <a:t>daha eski olan rehin hakkı, aynı taşınmaz üzerinde alacaklının izni olmadan daha sonra kurulan irtifak haklarından veya taşınmaz yüklerinden önce gelir. Sonradan kurulan ve </a:t>
            </a:r>
            <a:r>
              <a:rPr lang="tr-TR" sz="2000" dirty="0" err="1"/>
              <a:t>rehnin</a:t>
            </a:r>
            <a:r>
              <a:rPr lang="tr-TR" sz="2000" dirty="0"/>
              <a:t> paraya çevrilmesi sırasında daha eski tarihli rehinli alacaklılara zarar veren irtifaklar ve taşınmaz yükleri terkin edilir.</a:t>
            </a:r>
            <a:r>
              <a:rPr lang="tr-TR" sz="2000" dirty="0" smtClean="0"/>
              <a:t>”</a:t>
            </a:r>
            <a:endParaRPr lang="tr-TR" sz="2000" dirty="0"/>
          </a:p>
          <a:p>
            <a:r>
              <a:rPr lang="tr-TR" sz="2000" b="1" dirty="0" smtClean="0"/>
              <a:t>İİK </a:t>
            </a:r>
            <a:r>
              <a:rPr lang="tr-TR" sz="2000" b="1" dirty="0"/>
              <a:t>m.125/1</a:t>
            </a:r>
            <a:r>
              <a:rPr lang="tr-TR" sz="2000" b="1" dirty="0" smtClean="0"/>
              <a:t>;</a:t>
            </a:r>
            <a:r>
              <a:rPr lang="tr-TR" sz="2000" dirty="0"/>
              <a:t> </a:t>
            </a:r>
            <a:r>
              <a:rPr lang="tr-TR" sz="2000" dirty="0" smtClean="0"/>
              <a:t>“</a:t>
            </a:r>
            <a:r>
              <a:rPr lang="tr-TR" sz="2000" dirty="0"/>
              <a:t>Artırma şartnamesinde taşınmazın, üzerindeki irtifak hakları, taşınmaz mülkiyetleri, ipotekler, ipotekli borç senetleri, irat senetleriyle birlikte satıldığı ve borçlunun bu taşınmaz ile temin edilmiş şahsi borçlarının da alıcıya intikal eyleyeceği tasrih olunur.”</a:t>
            </a:r>
          </a:p>
          <a:p>
            <a:endParaRPr lang="en-US" sz="20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859193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r>
              <a:rPr lang="tr-TR" b="1" dirty="0"/>
              <a:t>İİK m.132;</a:t>
            </a:r>
            <a:r>
              <a:rPr lang="tr-TR" dirty="0"/>
              <a:t> “Alacak bir taşınmaz ile temin edildikten sonra borçlu o taşınmaz üzerinde alacaklının rızası olmaksızın bir irtifak hakkı yahut bir taşınmaz mükellefiyeti tesis ederse bu tesis alacaklının hakkına tesir etmez ve alacaklı taşınmazın o hak ile birlikte veya o haktan ari olarak artırmaya çıkarılmasını isteyebilir. </a:t>
            </a:r>
          </a:p>
          <a:p>
            <a:r>
              <a:rPr lang="tr-TR" dirty="0"/>
              <a:t>Taşınmaz haktan ari olarak satılıp da bedeli alacaklının alacağından fazla çıkarsa o hakkın takdir edilecek kıymeti ödenmek üzere bedelin fazlası hak sahibine tahsis edilir.</a:t>
            </a:r>
          </a:p>
          <a:p>
            <a:r>
              <a:rPr lang="tr-TR" dirty="0"/>
              <a:t>İpotek yapılmış olan taşınmazı borçlu alacaklının rızası olmaksızın başkasına kiraya verir ve keyfiyeti tapuya tescil ettirirse bu tescil ipotekli alacaklının hakkına tesir etmez.</a:t>
            </a:r>
            <a:r>
              <a:rPr lang="tr-TR" dirty="0" smtClean="0"/>
              <a:t>”</a:t>
            </a:r>
          </a:p>
          <a:p>
            <a:pPr marL="0" indent="0">
              <a:buNone/>
            </a:pPr>
            <a:r>
              <a:rPr lang="tr-TR" b="1" dirty="0"/>
              <a:t>II. Satış İsteme Süresi</a:t>
            </a:r>
            <a:endParaRPr lang="tr-TR" dirty="0"/>
          </a:p>
          <a:p>
            <a:r>
              <a:rPr lang="tr-TR" dirty="0" smtClean="0"/>
              <a:t>Alacaklı </a:t>
            </a:r>
            <a:r>
              <a:rPr lang="tr-TR" dirty="0"/>
              <a:t>ipoteğin paraya çevrilmesi yoluyla takipte ödeme veya icra emrinin tebliğ edildiği tarihten itibaren 1 yıl içinde satış talep etmelidir. Ayrıca satış giderlerini de ödemelidir.</a:t>
            </a:r>
          </a:p>
          <a:p>
            <a:r>
              <a:rPr lang="tr-TR" dirty="0" smtClean="0"/>
              <a:t>İpotek </a:t>
            </a:r>
            <a:r>
              <a:rPr lang="tr-TR" dirty="0"/>
              <a:t>üçüncü kişi tarafından verilmişse ödeme emri veya icra emri hangisine daha geç tebliğ edilmişse, satış isteme süresinin başlangıcı bu tarihe göre </a:t>
            </a:r>
            <a:r>
              <a:rPr lang="tr-TR" dirty="0" smtClean="0"/>
              <a:t>belirlenir.</a:t>
            </a:r>
            <a:endParaRPr lang="tr-TR" dirty="0"/>
          </a:p>
          <a:p>
            <a:r>
              <a:rPr lang="tr-TR" dirty="0" smtClean="0"/>
              <a:t>Alacaklı</a:t>
            </a:r>
            <a:r>
              <a:rPr lang="tr-TR" dirty="0"/>
              <a:t>, bir yıl içinde satış talep etmezse veya satış talebini geri alıp bu süre içinde yenilemezse takip düşer (İİK m.150e). Bu durumda alacaklı yeniden ipoteğin paraya çevrilmesi yoluyla takip yapmak zorundadır.</a:t>
            </a:r>
          </a:p>
          <a:p>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92912770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pPr marL="0" indent="0">
              <a:buNone/>
            </a:pPr>
            <a:r>
              <a:rPr lang="tr-TR" b="1" dirty="0"/>
              <a:t>III. Paraya Çevirme Hazırlıkları </a:t>
            </a:r>
            <a:endParaRPr lang="tr-TR" dirty="0"/>
          </a:p>
          <a:p>
            <a:r>
              <a:rPr lang="tr-TR" b="1" dirty="0" smtClean="0"/>
              <a:t>İİK </a:t>
            </a:r>
            <a:r>
              <a:rPr lang="tr-TR" b="1" dirty="0"/>
              <a:t>m.150d</a:t>
            </a:r>
            <a:r>
              <a:rPr lang="tr-TR" b="1" dirty="0" smtClean="0"/>
              <a:t>;</a:t>
            </a:r>
            <a:r>
              <a:rPr lang="tr-TR" dirty="0"/>
              <a:t> </a:t>
            </a:r>
            <a:r>
              <a:rPr lang="tr-TR" dirty="0" smtClean="0"/>
              <a:t>“</a:t>
            </a:r>
            <a:r>
              <a:rPr lang="tr-TR" dirty="0"/>
              <a:t>İcra dairesi, takip talebi üzerine satış hazırlıklarına başlar. Bu maksatla tapudan kayıt örneklerini ve belediyeden imar durumunu getirtir, takibin kesinleşmesini beklemeden kıymet takdirini yaptırır.”	</a:t>
            </a:r>
          </a:p>
          <a:p>
            <a:r>
              <a:rPr lang="tr-TR" dirty="0" smtClean="0"/>
              <a:t>Satış </a:t>
            </a:r>
            <a:r>
              <a:rPr lang="tr-TR" dirty="0"/>
              <a:t>talebi üzerine icra dairesi, artırma şartnamesi (İİK m.124-125) hazırlar ve ayrıca gerekli ise mükellefiyetler listesi düzenler (İİK m.128/1). Mükellefiyetler listesinin kesinleşmesinden sonra yeniden kıymet takdiri yaptırır (İİK m.128/2). </a:t>
            </a:r>
          </a:p>
          <a:p>
            <a:r>
              <a:rPr lang="tr-TR" dirty="0" smtClean="0"/>
              <a:t>Kıymet </a:t>
            </a:r>
            <a:r>
              <a:rPr lang="tr-TR" dirty="0"/>
              <a:t>takdirine karşı İİK m.128a uyarınca şikayet yoluna başvurulabilir</a:t>
            </a:r>
            <a:r>
              <a:rPr lang="tr-TR" dirty="0" smtClean="0"/>
              <a:t>.</a:t>
            </a:r>
          </a:p>
          <a:p>
            <a:pPr marL="0" indent="0">
              <a:buNone/>
            </a:pPr>
            <a:r>
              <a:rPr lang="tr-TR" b="1" dirty="0"/>
              <a:t>IV. İpotekli Taşınmazın Açık Artırma Yoluyla Satışı</a:t>
            </a:r>
            <a:endParaRPr lang="tr-TR" dirty="0"/>
          </a:p>
          <a:p>
            <a:r>
              <a:rPr lang="tr-TR" dirty="0" smtClean="0"/>
              <a:t>İİK </a:t>
            </a:r>
            <a:r>
              <a:rPr lang="tr-TR" dirty="0"/>
              <a:t>m.1509’nin atıf yaptığı İİK m.123 ve m.129 ipotekli taşınmazın satışında da uygulanır.</a:t>
            </a:r>
          </a:p>
          <a:p>
            <a:r>
              <a:rPr lang="tr-TR" dirty="0" smtClean="0"/>
              <a:t>İİK </a:t>
            </a:r>
            <a:r>
              <a:rPr lang="tr-TR" dirty="0"/>
              <a:t>m.129’a göre en çok artırana ihalenin yapılabilmesi için teklif alınan bedelin;</a:t>
            </a:r>
          </a:p>
          <a:p>
            <a:pPr lvl="0"/>
            <a:r>
              <a:rPr lang="tr-TR" dirty="0"/>
              <a:t>Taşınmazın tahmin edilen değerinin %50’sini bulması</a:t>
            </a:r>
          </a:p>
          <a:p>
            <a:pPr lvl="0"/>
            <a:r>
              <a:rPr lang="tr-TR" dirty="0"/>
              <a:t>Takip konusu ipotekli alacağa göre öncelikli diğer ipotekli alacakların toplamından fazla olması,</a:t>
            </a:r>
          </a:p>
          <a:p>
            <a:pPr lvl="0"/>
            <a:r>
              <a:rPr lang="tr-TR" dirty="0"/>
              <a:t>Paraya çevirme ve paylaştırma masraflarını aşması,</a:t>
            </a:r>
          </a:p>
          <a:p>
            <a:pPr marL="0" indent="0">
              <a:buNone/>
            </a:pPr>
            <a:r>
              <a:rPr lang="tr-TR" dirty="0"/>
              <a:t>gerekir.</a:t>
            </a:r>
          </a:p>
          <a:p>
            <a:endParaRPr lang="tr-TR" dirty="0"/>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55150882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r>
              <a:rPr lang="tr-TR" sz="1900" dirty="0"/>
              <a:t>Karşılama prensibi denilen bu kural hem 1. artırmada hem de 2. artırmada aranmaktadır.</a:t>
            </a:r>
          </a:p>
          <a:p>
            <a:r>
              <a:rPr lang="tr-TR" sz="1900" dirty="0" smtClean="0"/>
              <a:t>Toplu </a:t>
            </a:r>
            <a:r>
              <a:rPr lang="tr-TR" sz="1900" dirty="0"/>
              <a:t>rehin konusu taşınmazların satışı TMK mb.873/3’de düzenlenmiştir.</a:t>
            </a:r>
          </a:p>
          <a:p>
            <a:r>
              <a:rPr lang="tr-TR" sz="1900" dirty="0"/>
              <a:t>Aynı alacak için birden çok taşınmazın </a:t>
            </a:r>
            <a:r>
              <a:rPr lang="tr-TR" sz="1900" dirty="0" err="1"/>
              <a:t>rehnedilmiş</a:t>
            </a:r>
            <a:r>
              <a:rPr lang="tr-TR" sz="1900" dirty="0"/>
              <a:t> olması halinde, </a:t>
            </a:r>
            <a:r>
              <a:rPr lang="tr-TR" sz="1900" dirty="0" err="1"/>
              <a:t>rehnin</a:t>
            </a:r>
            <a:r>
              <a:rPr lang="tr-TR" sz="1900" dirty="0"/>
              <a:t> paraya çevrilmesi istemi, taşınmazların tamamı hakkında yapılır. Bununla birlikte, icra dairesi onlardan ancak gerektiği kadarını paraya çevirir</a:t>
            </a:r>
            <a:r>
              <a:rPr lang="tr-TR" sz="1900" dirty="0" smtClean="0"/>
              <a:t>.</a:t>
            </a:r>
          </a:p>
          <a:p>
            <a:pPr marL="0" indent="0">
              <a:buNone/>
            </a:pPr>
            <a:r>
              <a:rPr lang="tr-TR" sz="1900" b="1" dirty="0"/>
              <a:t>V. Satış Bedelinin Paylaştırılması</a:t>
            </a:r>
            <a:endParaRPr lang="tr-TR" sz="1900" dirty="0"/>
          </a:p>
          <a:p>
            <a:r>
              <a:rPr lang="tr-TR" sz="1900" b="1" dirty="0"/>
              <a:t>İİK m.151</a:t>
            </a:r>
            <a:r>
              <a:rPr lang="tr-TR" sz="1900" b="1" dirty="0" smtClean="0"/>
              <a:t>;</a:t>
            </a:r>
            <a:r>
              <a:rPr lang="tr-TR" sz="1900" dirty="0"/>
              <a:t> </a:t>
            </a:r>
            <a:r>
              <a:rPr lang="tr-TR" sz="1900" dirty="0" smtClean="0"/>
              <a:t>“</a:t>
            </a:r>
            <a:r>
              <a:rPr lang="tr-TR" sz="1900" dirty="0"/>
              <a:t>Rehin bedelinden masrafların çıkarılmasında ve artanın alacaklılar arasında paylaştırılmasında 138’inci madde hükmü tatbik olunur.</a:t>
            </a:r>
          </a:p>
          <a:p>
            <a:r>
              <a:rPr lang="tr-TR" sz="1900" dirty="0" smtClean="0"/>
              <a:t>Satış </a:t>
            </a:r>
            <a:r>
              <a:rPr lang="tr-TR" sz="1900" dirty="0"/>
              <a:t>tutarı alacaklıların alacağını ödemeye yetmezse icra müdürü 206’ncı maddenin ikinci ve üçüncü fıkralarına göre alacaklıların her birine ait sıra ve payları tayin eder.</a:t>
            </a:r>
          </a:p>
          <a:p>
            <a:r>
              <a:rPr lang="tr-TR" sz="1900" dirty="0" smtClean="0"/>
              <a:t>141</a:t>
            </a:r>
            <a:r>
              <a:rPr lang="tr-TR" sz="1900" dirty="0"/>
              <a:t>, 142 ve 144’üncü maddelerin hükümleri burada da caridir.”</a:t>
            </a:r>
          </a:p>
          <a:p>
            <a:endParaRPr lang="tr-TR" sz="1900" dirty="0" smtClean="0"/>
          </a:p>
          <a:p>
            <a:endParaRPr lang="tr-TR" sz="1900" dirty="0"/>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48760271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92500" lnSpcReduction="10000"/>
          </a:bodyPr>
          <a:lstStyle/>
          <a:p>
            <a:r>
              <a:rPr lang="tr-TR" sz="2100" b="1" dirty="0"/>
              <a:t>TMK m.874</a:t>
            </a:r>
            <a:r>
              <a:rPr lang="tr-TR" sz="2100" b="1" dirty="0" smtClean="0"/>
              <a:t>;</a:t>
            </a:r>
            <a:r>
              <a:rPr lang="tr-TR" sz="2100" dirty="0"/>
              <a:t> </a:t>
            </a:r>
            <a:r>
              <a:rPr lang="tr-TR" sz="2100" dirty="0" smtClean="0"/>
              <a:t>“</a:t>
            </a:r>
            <a:r>
              <a:rPr lang="tr-TR" sz="2100" dirty="0"/>
              <a:t>Rehinli taşınmazın satış bedeli, alacaklılar arasında sıralarına göre dağıtılır.</a:t>
            </a:r>
          </a:p>
          <a:p>
            <a:r>
              <a:rPr lang="tr-TR" sz="2100" dirty="0" smtClean="0"/>
              <a:t>Aynı </a:t>
            </a:r>
            <a:r>
              <a:rPr lang="tr-TR" sz="2100" dirty="0"/>
              <a:t>sırada olan alacaklılar arasında o sıraya düşen satış bedeli alacakları oranında dağıtılır.”</a:t>
            </a:r>
          </a:p>
          <a:p>
            <a:r>
              <a:rPr lang="tr-TR" sz="2100" b="1" dirty="0" smtClean="0"/>
              <a:t>Satış </a:t>
            </a:r>
            <a:r>
              <a:rPr lang="tr-TR" sz="2100" b="1" dirty="0"/>
              <a:t>Bedelinin Paylaştırılmasında Sıra;</a:t>
            </a:r>
            <a:endParaRPr lang="tr-TR" sz="2100" dirty="0"/>
          </a:p>
          <a:p>
            <a:pPr marL="0" indent="0">
              <a:buNone/>
            </a:pPr>
            <a:r>
              <a:rPr lang="tr-TR" sz="2100" dirty="0"/>
              <a:t>1) </a:t>
            </a:r>
            <a:r>
              <a:rPr lang="tr-TR" sz="2100" dirty="0" smtClean="0"/>
              <a:t>İpotekli </a:t>
            </a:r>
            <a:r>
              <a:rPr lang="tr-TR" sz="2100" dirty="0"/>
              <a:t>taşınmazın satış ve paylaştırma masrafı (İİK </a:t>
            </a:r>
            <a:r>
              <a:rPr lang="tr-TR" sz="2100" dirty="0" smtClean="0"/>
              <a:t>m.248)</a:t>
            </a:r>
            <a:endParaRPr lang="tr-TR" sz="2100" dirty="0"/>
          </a:p>
          <a:p>
            <a:pPr marL="0" indent="0">
              <a:buNone/>
            </a:pPr>
            <a:r>
              <a:rPr lang="tr-TR" sz="2100" dirty="0" smtClean="0"/>
              <a:t>2</a:t>
            </a:r>
            <a:r>
              <a:rPr lang="tr-TR" sz="2100" dirty="0"/>
              <a:t>) İpotekli alacaklardan önce ödenmesi gereken ö</a:t>
            </a:r>
            <a:r>
              <a:rPr lang="tr-TR" sz="2100" dirty="0" smtClean="0"/>
              <a:t>rneğin </a:t>
            </a:r>
            <a:r>
              <a:rPr lang="tr-TR" sz="2100" dirty="0"/>
              <a:t>TMK m.865, 867 ve 877’de düzenlenen alacaklar ipotekli alacaklardan önce </a:t>
            </a:r>
            <a:r>
              <a:rPr lang="tr-TR" sz="2100" dirty="0" smtClean="0"/>
              <a:t>gelir</a:t>
            </a:r>
            <a:r>
              <a:rPr lang="tr-TR" sz="2100" dirty="0"/>
              <a:t> </a:t>
            </a:r>
            <a:r>
              <a:rPr lang="tr-TR" sz="2100" dirty="0" smtClean="0"/>
              <a:t>(İİK m.206/3)</a:t>
            </a:r>
          </a:p>
          <a:p>
            <a:pPr marL="0" indent="0">
              <a:buNone/>
            </a:pPr>
            <a:r>
              <a:rPr lang="tr-TR" sz="2100" dirty="0"/>
              <a:t>3) </a:t>
            </a:r>
            <a:r>
              <a:rPr lang="tr-TR" sz="2100" dirty="0" smtClean="0"/>
              <a:t>İpotekli </a:t>
            </a:r>
            <a:r>
              <a:rPr lang="tr-TR" sz="2100" dirty="0"/>
              <a:t>taşınmazın aynından doğan kamu alacağı (emlak vergisi) </a:t>
            </a:r>
            <a:r>
              <a:rPr lang="tr-TR" sz="2100" dirty="0" smtClean="0"/>
              <a:t>(İİK m.206/ı)</a:t>
            </a:r>
            <a:endParaRPr lang="tr-TR" sz="2100" dirty="0"/>
          </a:p>
          <a:p>
            <a:pPr marL="0" indent="0">
              <a:buNone/>
            </a:pPr>
            <a:r>
              <a:rPr lang="tr-TR" sz="2100" dirty="0"/>
              <a:t>4) İmtiyazlı alacaklar</a:t>
            </a:r>
          </a:p>
          <a:p>
            <a:pPr marL="0" indent="0">
              <a:buNone/>
            </a:pPr>
            <a:r>
              <a:rPr lang="tr-TR" sz="2100" dirty="0"/>
              <a:t>İİK m.206/ı:</a:t>
            </a:r>
          </a:p>
          <a:p>
            <a:r>
              <a:rPr lang="tr-TR" sz="2100" dirty="0" smtClean="0"/>
              <a:t>-</a:t>
            </a:r>
            <a:r>
              <a:rPr lang="tr-TR" sz="2100" dirty="0"/>
              <a:t>Birinci sıra</a:t>
            </a:r>
          </a:p>
          <a:p>
            <a:r>
              <a:rPr lang="tr-TR" sz="2100" dirty="0" smtClean="0"/>
              <a:t>-</a:t>
            </a:r>
            <a:r>
              <a:rPr lang="tr-TR" sz="2100" dirty="0"/>
              <a:t>İkinci sıra</a:t>
            </a:r>
          </a:p>
          <a:p>
            <a:r>
              <a:rPr lang="tr-TR" sz="2100" dirty="0" smtClean="0"/>
              <a:t>-</a:t>
            </a:r>
            <a:r>
              <a:rPr lang="tr-TR" sz="2100" dirty="0"/>
              <a:t>Üçüncü sıra</a:t>
            </a:r>
          </a:p>
          <a:p>
            <a:pPr marL="0" indent="0">
              <a:buNone/>
            </a:pPr>
            <a:r>
              <a:rPr lang="tr-TR" sz="2100" dirty="0"/>
              <a:t>5) Adi alacaklar: İİK m.206/4; Dördüncü sıra.</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48582304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Autofit/>
          </a:bodyPr>
          <a:lstStyle/>
          <a:p>
            <a:pPr marL="0" indent="0">
              <a:buNone/>
            </a:pPr>
            <a:r>
              <a:rPr lang="tr-TR" sz="1900" b="1" dirty="0"/>
              <a:t>VI. Rehin Açığı </a:t>
            </a:r>
            <a:r>
              <a:rPr lang="tr-TR" sz="1900" b="1" dirty="0" smtClean="0"/>
              <a:t>Belgesi</a:t>
            </a:r>
          </a:p>
          <a:p>
            <a:pPr marL="0" indent="0">
              <a:buNone/>
            </a:pPr>
            <a:endParaRPr lang="tr-TR" sz="1900" dirty="0"/>
          </a:p>
          <a:p>
            <a:r>
              <a:rPr lang="tr-TR" sz="1900" b="1" dirty="0" smtClean="0"/>
              <a:t>İİK </a:t>
            </a:r>
            <a:r>
              <a:rPr lang="tr-TR" sz="1900" b="1" dirty="0"/>
              <a:t>m.152</a:t>
            </a:r>
            <a:r>
              <a:rPr lang="tr-TR" sz="1900" b="1" dirty="0" smtClean="0"/>
              <a:t>;</a:t>
            </a:r>
            <a:r>
              <a:rPr lang="tr-TR" sz="1900" dirty="0"/>
              <a:t> </a:t>
            </a:r>
            <a:r>
              <a:rPr lang="tr-TR" sz="1900" dirty="0" smtClean="0"/>
              <a:t>“</a:t>
            </a:r>
            <a:r>
              <a:rPr lang="tr-TR" sz="1900" dirty="0"/>
              <a:t>Rehin, satış isteyenin alacağına derece itibariyle rüçhanı olan diğer rehinli alacakların tutarından fazla bir bedelle alıcı çıkmamasından dolayı satılamazsa veya satılıp da tutarı takip olunan alacağa yetmezse, alacaklıya bütün veya geri kalan alacağı için bir belge verilir.</a:t>
            </a:r>
          </a:p>
          <a:p>
            <a:r>
              <a:rPr lang="tr-TR" sz="1900" dirty="0" smtClean="0"/>
              <a:t>Alacağı </a:t>
            </a:r>
            <a:r>
              <a:rPr lang="tr-TR" sz="1900" dirty="0"/>
              <a:t>irat senedinden veya bir taşınmaz mükellefiyetinden doğmayan alacaklı, bu suretle tahsil edemediği alacağı için borçlunun sıfatına göre iflas veya haciz yoluna gidebilir.</a:t>
            </a:r>
          </a:p>
          <a:p>
            <a:r>
              <a:rPr lang="tr-TR" sz="1900" dirty="0"/>
              <a:t>Alacaklı, satış yapılmamışsa artırma gününden, satış yapılması halinde satışın kesinleşmesi tarihinden itibaren bir sene içinde haciz yolu ile takip talebinde bulunursa yeniden icra veya ödeme emri tebliğine lüzum yoktur.</a:t>
            </a:r>
          </a:p>
          <a:p>
            <a:r>
              <a:rPr lang="tr-TR" sz="1900" dirty="0"/>
              <a:t>Rehin açığı belgesi, borç ikrarını </a:t>
            </a:r>
            <a:r>
              <a:rPr lang="tr-TR" sz="1900" dirty="0" err="1"/>
              <a:t>mutazammın</a:t>
            </a:r>
            <a:r>
              <a:rPr lang="tr-TR" sz="1900" dirty="0"/>
              <a:t> senet mahiyetindedir.</a:t>
            </a:r>
            <a:r>
              <a:rPr lang="tr-TR" sz="1900" dirty="0" smtClean="0"/>
              <a:t>”</a:t>
            </a:r>
          </a:p>
          <a:p>
            <a:endParaRPr lang="tr-TR" sz="1900" dirty="0" smtClean="0"/>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08747420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oAutofit/>
          </a:bodyPr>
          <a:lstStyle/>
          <a:p>
            <a:pPr marL="0" indent="0">
              <a:buNone/>
            </a:pPr>
            <a:r>
              <a:rPr lang="tr-TR" sz="1900" b="1" dirty="0"/>
              <a:t>VII. İpotek Alacaklısının Gaip Olması veya Borcu Almaktan Kaçınması</a:t>
            </a:r>
            <a:endParaRPr lang="tr-TR" sz="1900" dirty="0"/>
          </a:p>
          <a:p>
            <a:r>
              <a:rPr lang="tr-TR" sz="1900" b="1" dirty="0"/>
              <a:t>İİK m.153;</a:t>
            </a:r>
            <a:r>
              <a:rPr lang="tr-TR" sz="1900" dirty="0"/>
              <a:t> “İpotekle temin edilmiş ve vadesi gelmiş bir alacağın borçlusu icra dairesine müracaatla alacaklısının gaip ve yerleşim yerinin meçhul bulunduğunu veya borcu almaktan ve ipoteği çözmekten imtina ettiğini beyan ederse icra dairesi on beş gün içinde daireye gelerek parayı almasını ve ipoteği çözmesini alacaklıya usulüne göre tebliğ eder. </a:t>
            </a:r>
            <a:endParaRPr lang="tr-TR" sz="1900" dirty="0" smtClean="0"/>
          </a:p>
          <a:p>
            <a:r>
              <a:rPr lang="tr-TR" sz="1900" dirty="0" smtClean="0"/>
              <a:t>Alacaklı </a:t>
            </a:r>
            <a:r>
              <a:rPr lang="tr-TR" sz="1900" dirty="0"/>
              <a:t>bu müddet içinde gelmediği veya gelip de kanunen makbul bir sebep beyan etmeksizin parayı almaktan ve ipoteği çözmekten imtina eylediği takdirde borçlu borcunu icra dairesine tamamıyla yatırırsa icra mahkemesi verilen paranın alacaklı namına hıfzına ve ipotek kaydının terkinine karar verir. Bu karar tapu dairesine tebliğ edilerek ipotekli taşınmazın siciline geçirilir.</a:t>
            </a:r>
          </a:p>
          <a:p>
            <a:r>
              <a:rPr lang="tr-TR" sz="1900" dirty="0"/>
              <a:t>Vadesi gelmeyen borcun ipotek senedi mucibince işlemiş ve işleyecek bütün faizleri ile birlikte tediyesini deruhte eden borçlu hakkında da </a:t>
            </a:r>
            <a:r>
              <a:rPr lang="tr-TR" sz="1900" dirty="0" err="1"/>
              <a:t>yukarıki</a:t>
            </a:r>
            <a:r>
              <a:rPr lang="tr-TR" sz="1900" dirty="0"/>
              <a:t> hüküm cereyan eder.”</a:t>
            </a:r>
          </a:p>
          <a:p>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81440250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55000" lnSpcReduction="20000"/>
          </a:bodyPr>
          <a:lstStyle/>
          <a:p>
            <a:pPr marL="0" indent="0">
              <a:buNone/>
            </a:pPr>
            <a:r>
              <a:rPr lang="tr-TR" sz="3300" b="1" dirty="0"/>
              <a:t>F. İPOTEĞİN PARAYA ÇEVRİLMESİ YOLUYLA TAKİPTE </a:t>
            </a:r>
            <a:r>
              <a:rPr lang="tr-TR" sz="3300" b="1" dirty="0" smtClean="0"/>
              <a:t>MENFİ </a:t>
            </a:r>
            <a:r>
              <a:rPr lang="tr-TR" sz="3300" b="1" dirty="0"/>
              <a:t>TESPİT VE İSTİRDAT DAVASI</a:t>
            </a:r>
            <a:endParaRPr lang="tr-TR" sz="3300" dirty="0"/>
          </a:p>
          <a:p>
            <a:pPr marL="0" indent="0">
              <a:buNone/>
            </a:pPr>
            <a:r>
              <a:rPr lang="tr-TR" sz="3300" dirty="0"/>
              <a:t> </a:t>
            </a:r>
          </a:p>
          <a:p>
            <a:r>
              <a:rPr lang="tr-TR" sz="3300" dirty="0"/>
              <a:t>İİK m.72’ye göre borçlu ve varsa ipotek veren üçüncü kişi alacaklı aleyhine takipten önce veya sonra menfi tespit davası açabilir (İİK m.150a).</a:t>
            </a:r>
          </a:p>
          <a:p>
            <a:r>
              <a:rPr lang="tr-TR" sz="3300" dirty="0" smtClean="0"/>
              <a:t>İpotekli </a:t>
            </a:r>
            <a:r>
              <a:rPr lang="tr-TR" sz="3300" dirty="0"/>
              <a:t>takipte cebri icra tehdidi altında ödeme yapılmışsa </a:t>
            </a:r>
            <a:r>
              <a:rPr lang="tr-TR" sz="3300" dirty="0" err="1"/>
              <a:t>istirdatı</a:t>
            </a:r>
            <a:r>
              <a:rPr lang="tr-TR" sz="3300" dirty="0"/>
              <a:t> için dava açılabilir.</a:t>
            </a:r>
          </a:p>
          <a:p>
            <a:pPr marL="0" indent="0">
              <a:buNone/>
            </a:pPr>
            <a:r>
              <a:rPr lang="tr-TR" sz="3300" dirty="0" smtClean="0"/>
              <a:t>1</a:t>
            </a:r>
            <a:r>
              <a:rPr lang="tr-TR" sz="3300" dirty="0"/>
              <a:t>) İpoteğin hükümsüz olduğu (şekil, ehliyet gibi nedenler)</a:t>
            </a:r>
          </a:p>
          <a:p>
            <a:pPr marL="0" indent="0">
              <a:buNone/>
            </a:pPr>
            <a:r>
              <a:rPr lang="tr-TR" sz="3300" dirty="0"/>
              <a:t>2) İpotekli alacağın sona erdiği (ödeme, itfa, ibra gibi nedenler) (TMK m.883).</a:t>
            </a:r>
            <a:br>
              <a:rPr lang="tr-TR" sz="3300" dirty="0"/>
            </a:br>
            <a:r>
              <a:rPr lang="tr-TR" sz="3300" dirty="0" smtClean="0"/>
              <a:t>3</a:t>
            </a:r>
            <a:r>
              <a:rPr lang="tr-TR" sz="3300" dirty="0"/>
              <a:t>) Borçtan sorumlu olmayan ipotekli taşınmazın maliki borcu ödeyerek ipoteğin kaldırılmasını istemesi (TMK m.884).</a:t>
            </a:r>
          </a:p>
          <a:p>
            <a:pPr marL="0" indent="0">
              <a:buNone/>
            </a:pPr>
            <a:r>
              <a:rPr lang="tr-TR" sz="3300" dirty="0" smtClean="0"/>
              <a:t>4</a:t>
            </a:r>
            <a:r>
              <a:rPr lang="tr-TR" sz="3300" dirty="0"/>
              <a:t>) İpotekten kurtarma (TMK m.885).</a:t>
            </a:r>
          </a:p>
          <a:p>
            <a:pPr marL="0" indent="0">
              <a:buNone/>
            </a:pPr>
            <a:endParaRPr lang="tr-TR" sz="3300" dirty="0"/>
          </a:p>
          <a:p>
            <a:pPr marL="0" indent="0">
              <a:buNone/>
            </a:pPr>
            <a:r>
              <a:rPr lang="tr-TR" sz="3300" b="1" dirty="0"/>
              <a:t>G. İFLASTA İPOTEKLİ ALACAKLININ DURUMU </a:t>
            </a:r>
            <a:endParaRPr lang="tr-TR" sz="3300" dirty="0"/>
          </a:p>
          <a:p>
            <a:r>
              <a:rPr lang="tr-TR" sz="3300" b="1" dirty="0"/>
              <a:t>İİK m.185/1</a:t>
            </a:r>
            <a:r>
              <a:rPr lang="tr-TR" sz="3300" b="1" dirty="0" smtClean="0"/>
              <a:t>;</a:t>
            </a:r>
            <a:r>
              <a:rPr lang="tr-TR" sz="3300" dirty="0"/>
              <a:t> </a:t>
            </a:r>
            <a:r>
              <a:rPr lang="tr-TR" sz="3300" dirty="0" smtClean="0"/>
              <a:t>“</a:t>
            </a:r>
            <a:r>
              <a:rPr lang="tr-TR" sz="3300" dirty="0"/>
              <a:t>Üzerinde rehin bulunan mallar rehin sahibi alacaklının rüçhan hakkı mahfuz kalmak suretiyle masaya girer ve iflas idaresi tarafından en yakın ve münasip zamanda paraya çevrilip muhafaza ve satış masrafları çıkarıldıktan sonra rehinli alacaklıya hakkı verilir. Ancak, rehin sahibi alacaklı, istediği takdirde iflastan sonra da masaya karşı </a:t>
            </a:r>
            <a:r>
              <a:rPr lang="tr-TR" sz="3300" dirty="0" err="1"/>
              <a:t>rehnin</a:t>
            </a:r>
            <a:r>
              <a:rPr lang="tr-TR" sz="3300" dirty="0"/>
              <a:t> paraya çevrilmesi yoluyla takip yapabilir.”</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28091888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77500" lnSpcReduction="20000"/>
          </a:bodyPr>
          <a:lstStyle/>
          <a:p>
            <a:r>
              <a:rPr lang="tr-TR" b="1" dirty="0"/>
              <a:t>İİK mk.193/4</a:t>
            </a:r>
            <a:r>
              <a:rPr lang="tr-TR" b="1" dirty="0" smtClean="0"/>
              <a:t>;</a:t>
            </a:r>
            <a:r>
              <a:rPr lang="tr-TR" dirty="0"/>
              <a:t> </a:t>
            </a:r>
            <a:r>
              <a:rPr lang="tr-TR" dirty="0" smtClean="0"/>
              <a:t>“</a:t>
            </a:r>
            <a:r>
              <a:rPr lang="tr-TR" dirty="0" err="1"/>
              <a:t>Rehnin</a:t>
            </a:r>
            <a:r>
              <a:rPr lang="tr-TR" dirty="0"/>
              <a:t> paraya çevrilmesi yoluyla yapılan takiplere iflastan sonra da takip alacaklıları tarafından iflas masasına karşı devam edilir ve satış bedeli 151’inci maddeye göre rehinli alacaklılara paylaştırılır. Artan kısım iflas masasına intikal eder. Şu kadar ki, takip alacaklısı iflastan önce başlamış olduğu </a:t>
            </a:r>
            <a:r>
              <a:rPr lang="tr-TR" dirty="0" err="1"/>
              <a:t>rehnin</a:t>
            </a:r>
            <a:r>
              <a:rPr lang="tr-TR" dirty="0"/>
              <a:t> paraya çevrilmesi yolu ile takipten vazgeçerek, </a:t>
            </a:r>
            <a:r>
              <a:rPr lang="tr-TR" dirty="0" err="1"/>
              <a:t>rehnin</a:t>
            </a:r>
            <a:r>
              <a:rPr lang="tr-TR" dirty="0"/>
              <a:t> 185’inci maddeye göre satılmasını isteyebilir.</a:t>
            </a:r>
            <a:r>
              <a:rPr lang="tr-TR" dirty="0" smtClean="0"/>
              <a:t>”</a:t>
            </a:r>
            <a:endParaRPr lang="tr-TR" dirty="0"/>
          </a:p>
          <a:p>
            <a:r>
              <a:rPr lang="tr-TR" b="1" dirty="0" smtClean="0"/>
              <a:t>İİK </a:t>
            </a:r>
            <a:r>
              <a:rPr lang="tr-TR" b="1" dirty="0"/>
              <a:t>m.194/1</a:t>
            </a:r>
            <a:r>
              <a:rPr lang="tr-TR" b="1" dirty="0" smtClean="0"/>
              <a:t>;</a:t>
            </a:r>
            <a:r>
              <a:rPr lang="tr-TR" dirty="0"/>
              <a:t> </a:t>
            </a:r>
            <a:r>
              <a:rPr lang="tr-TR" dirty="0" smtClean="0"/>
              <a:t>“</a:t>
            </a:r>
            <a:r>
              <a:rPr lang="tr-TR" dirty="0"/>
              <a:t>Acele haller müstesna olmak üzere müflisin davacı ve davalı olduğu hukuk davaları durur ve ancak alacaklıların ikinci toplanmasından on gün sonra devam olunabilir. Bu hüküm şeref ve haysiyete tecavüzden, vücut üzerinde ika olunan zararlardan doğan tazminat davaları ile evlenme, ahvali şahsiye veya nafaka işlerine müteallik ihtilaflara, </a:t>
            </a:r>
            <a:r>
              <a:rPr lang="tr-TR" dirty="0" err="1"/>
              <a:t>rehnin</a:t>
            </a:r>
            <a:r>
              <a:rPr lang="tr-TR" dirty="0"/>
              <a:t> paraya çevrilmesi yoluyla takiplerle ilgili olarak açılmış olan hukuk davalarına tatbik olunmaz.”</a:t>
            </a:r>
          </a:p>
          <a:p>
            <a:r>
              <a:rPr lang="tr-TR" b="1" dirty="0" smtClean="0"/>
              <a:t>İİK </a:t>
            </a:r>
            <a:r>
              <a:rPr lang="tr-TR" b="1" dirty="0"/>
              <a:t>m.195/1</a:t>
            </a:r>
            <a:r>
              <a:rPr lang="tr-TR" b="1" dirty="0" smtClean="0"/>
              <a:t>;</a:t>
            </a:r>
            <a:r>
              <a:rPr lang="tr-TR" dirty="0"/>
              <a:t> </a:t>
            </a:r>
            <a:r>
              <a:rPr lang="tr-TR" dirty="0" smtClean="0"/>
              <a:t>“</a:t>
            </a:r>
            <a:r>
              <a:rPr lang="tr-TR" dirty="0"/>
              <a:t>Borçlunun taşınmaz mallarının </a:t>
            </a:r>
            <a:r>
              <a:rPr lang="tr-TR" dirty="0" err="1"/>
              <a:t>rehni</a:t>
            </a:r>
            <a:r>
              <a:rPr lang="tr-TR" dirty="0"/>
              <a:t> suretiyle temin edilmiş olan alacaklar müstesna olmak üzere iflasın açılması müflisin borçlarını muaccel kılar. İflasın açıldığı güne kadar işlemiş faiz ile takip masrafları anaya </a:t>
            </a:r>
            <a:r>
              <a:rPr lang="tr-TR" dirty="0" err="1"/>
              <a:t>zammolunur</a:t>
            </a:r>
            <a:r>
              <a:rPr lang="tr-TR" dirty="0"/>
              <a:t>.”</a:t>
            </a:r>
          </a:p>
          <a:p>
            <a:r>
              <a:rPr lang="tr-TR" b="1" dirty="0" smtClean="0"/>
              <a:t>İİK </a:t>
            </a:r>
            <a:r>
              <a:rPr lang="tr-TR" b="1" dirty="0"/>
              <a:t>m.196/2</a:t>
            </a:r>
            <a:r>
              <a:rPr lang="tr-TR" b="1" dirty="0" smtClean="0"/>
              <a:t>;</a:t>
            </a:r>
            <a:r>
              <a:rPr lang="tr-TR" dirty="0"/>
              <a:t> </a:t>
            </a:r>
            <a:r>
              <a:rPr lang="tr-TR" dirty="0" smtClean="0"/>
              <a:t>“</a:t>
            </a:r>
            <a:r>
              <a:rPr lang="tr-TR" dirty="0"/>
              <a:t>Rehinle temin edilmemiş alacaklarda ticari olmayan işlerdeki faiz oranı uygulanır</a:t>
            </a:r>
            <a:r>
              <a:rPr lang="tr-TR" dirty="0" smtClean="0"/>
              <a:t>.</a:t>
            </a:r>
          </a:p>
          <a:p>
            <a:pPr marL="0" indent="0">
              <a:buNone/>
            </a:pPr>
            <a:endParaRPr lang="tr-TR" dirty="0"/>
          </a:p>
          <a:p>
            <a:pPr marL="0" indent="0">
              <a:buNone/>
            </a:pPr>
            <a:r>
              <a:rPr lang="tr-TR" dirty="0"/>
              <a:t> </a:t>
            </a:r>
          </a:p>
          <a:p>
            <a:endParaRPr lang="en-US"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73811514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62500" lnSpcReduction="20000"/>
          </a:bodyPr>
          <a:lstStyle/>
          <a:p>
            <a:pPr marL="0" indent="0">
              <a:buNone/>
            </a:pPr>
            <a:r>
              <a:rPr lang="tr-TR" sz="2900" b="1" dirty="0"/>
              <a:t>H. İFLASIN ERTELENMESİNDE İPOTEKLİ ALACAKLILARIN DURUMU</a:t>
            </a:r>
            <a:endParaRPr lang="tr-TR" sz="2900" dirty="0"/>
          </a:p>
          <a:p>
            <a:pPr marL="0" indent="0">
              <a:buNone/>
            </a:pPr>
            <a:endParaRPr lang="tr-TR" dirty="0"/>
          </a:p>
          <a:p>
            <a:r>
              <a:rPr lang="tr-TR" sz="3100" b="1" dirty="0" smtClean="0"/>
              <a:t>İİK </a:t>
            </a:r>
            <a:r>
              <a:rPr lang="tr-TR" sz="3100" b="1" dirty="0"/>
              <a:t>m.179a/3</a:t>
            </a:r>
            <a:r>
              <a:rPr lang="tr-TR" sz="3100" b="1" dirty="0" smtClean="0"/>
              <a:t>;</a:t>
            </a:r>
            <a:r>
              <a:rPr lang="tr-TR" sz="3100" dirty="0"/>
              <a:t> </a:t>
            </a:r>
            <a:r>
              <a:rPr lang="tr-TR" sz="3100" dirty="0" smtClean="0"/>
              <a:t>“</a:t>
            </a:r>
            <a:r>
              <a:rPr lang="tr-TR" sz="3100" dirty="0"/>
              <a:t>Mahkeme ayrıca şirketin veya kooperatifin malvarlığının korunması ve faaliyetlerinin yürütülmesi için gerekli olan tedbirleri alır; 179/b maddesinin ikinci ve üçüncü fıkra hükümleri saklı kalmak ve toplam iflasın ertelenmesi süresinden sayılmak kaydıyla, 21/7/1953 tarihli ve 6183 sayılı Amme Alacaklarının Tahsil Usulü Hakkında Kanuna göre yapılan takipler de dahil olmak üzere şirket veya kooperatif aleyhine takip yapılmasını yasaklayabilir veya evvelce başlatılmış takipleri durdurabilir.</a:t>
            </a:r>
            <a:r>
              <a:rPr lang="tr-TR" sz="3100" dirty="0" smtClean="0"/>
              <a:t>”</a:t>
            </a:r>
          </a:p>
          <a:p>
            <a:endParaRPr lang="tr-TR" sz="3100" dirty="0"/>
          </a:p>
          <a:p>
            <a:r>
              <a:rPr lang="tr-TR" sz="3100" b="1" dirty="0" smtClean="0"/>
              <a:t>İİK </a:t>
            </a:r>
            <a:r>
              <a:rPr lang="tr-TR" sz="3100" b="1" dirty="0"/>
              <a:t>m.179b/2</a:t>
            </a:r>
            <a:r>
              <a:rPr lang="tr-TR" sz="3100" b="1" dirty="0" smtClean="0"/>
              <a:t>;</a:t>
            </a:r>
            <a:r>
              <a:rPr lang="tr-TR" sz="3100" dirty="0"/>
              <a:t> </a:t>
            </a:r>
            <a:r>
              <a:rPr lang="tr-TR" sz="3100" dirty="0" smtClean="0"/>
              <a:t>“</a:t>
            </a:r>
            <a:r>
              <a:rPr lang="tr-TR" sz="3100" dirty="0"/>
              <a:t>Erteleme sırasında taşınır, taşınmaz veya ticari işletme </a:t>
            </a:r>
            <a:r>
              <a:rPr lang="tr-TR" sz="3100" dirty="0" err="1"/>
              <a:t>rehniyle</a:t>
            </a:r>
            <a:r>
              <a:rPr lang="tr-TR" sz="3100" dirty="0"/>
              <a:t> temin edilmiş alacaklar nedeniyle </a:t>
            </a:r>
            <a:r>
              <a:rPr lang="tr-TR" sz="3100" dirty="0" err="1"/>
              <a:t>rehnin</a:t>
            </a:r>
            <a:r>
              <a:rPr lang="tr-TR" sz="3100" dirty="0"/>
              <a:t> paraya çevrilmesi yoluyla takip başlatılabilir veya başlamış olan takiplere devam edilebilir; ancak bu takip nedeniyle muhafaza tedbirleri alınamaz ve rehinli malın satışı gerçekleştirilemez. Bu durumda erteleme süresince işleyecek olup mevcut rehinle karşılanamayacak faizler </a:t>
            </a:r>
            <a:r>
              <a:rPr lang="tr-TR" sz="3100" dirty="0" err="1"/>
              <a:t>teminatlandırılmak</a:t>
            </a:r>
            <a:r>
              <a:rPr lang="tr-TR" sz="3100" dirty="0"/>
              <a:t> zorundadır.”</a:t>
            </a:r>
          </a:p>
          <a:p>
            <a:r>
              <a:rPr lang="tr-TR" sz="3100" dirty="0" smtClean="0"/>
              <a:t>Yargıtay </a:t>
            </a:r>
            <a:r>
              <a:rPr lang="tr-TR" sz="3100" dirty="0"/>
              <a:t>ipoteği üçüncü kişinin vermesi halinde de ipotekli taşınmazın satılamayacağını kabul etmektedir.</a:t>
            </a:r>
          </a:p>
          <a:p>
            <a:r>
              <a:rPr lang="en-US" sz="3100" b="1" dirty="0" smtClean="0"/>
              <a:t>Not: Bu </a:t>
            </a:r>
            <a:r>
              <a:rPr lang="en-US" sz="3100" b="1" dirty="0" err="1" smtClean="0"/>
              <a:t>hükümler</a:t>
            </a:r>
            <a:r>
              <a:rPr lang="en-US" sz="3100" b="1" dirty="0" smtClean="0"/>
              <a:t> 7101 </a:t>
            </a:r>
            <a:r>
              <a:rPr lang="en-US" sz="3100" b="1" dirty="0" err="1" smtClean="0"/>
              <a:t>sayılı</a:t>
            </a:r>
            <a:r>
              <a:rPr lang="en-US" sz="3100" b="1" dirty="0" smtClean="0"/>
              <a:t> </a:t>
            </a:r>
            <a:r>
              <a:rPr lang="en-US" sz="3100" b="1" dirty="0" err="1" smtClean="0"/>
              <a:t>Kanunla</a:t>
            </a:r>
            <a:r>
              <a:rPr lang="en-US" sz="3100" b="1" dirty="0" smtClean="0"/>
              <a:t> </a:t>
            </a:r>
            <a:r>
              <a:rPr lang="en-US" sz="3100" b="1" dirty="0" err="1" smtClean="0"/>
              <a:t>yürürlükten</a:t>
            </a:r>
            <a:r>
              <a:rPr lang="en-US" sz="3100" b="1" dirty="0" smtClean="0"/>
              <a:t> </a:t>
            </a:r>
            <a:r>
              <a:rPr lang="en-US" sz="3100" b="1" dirty="0" err="1" smtClean="0"/>
              <a:t>kaldırılmıştır</a:t>
            </a:r>
            <a:r>
              <a:rPr lang="en-US" sz="3100" b="1" dirty="0" smtClean="0"/>
              <a:t>. </a:t>
            </a:r>
            <a:r>
              <a:rPr lang="en-US" sz="3100" b="1" dirty="0" err="1" smtClean="0"/>
              <a:t>Önceki</a:t>
            </a:r>
            <a:r>
              <a:rPr lang="en-US" sz="3100" b="1" dirty="0" smtClean="0"/>
              <a:t> </a:t>
            </a:r>
            <a:r>
              <a:rPr lang="en-US" sz="3100" b="1" dirty="0" err="1" smtClean="0"/>
              <a:t>talepler</a:t>
            </a:r>
            <a:r>
              <a:rPr lang="en-US" sz="3100" b="1" dirty="0" smtClean="0"/>
              <a:t> </a:t>
            </a:r>
            <a:r>
              <a:rPr lang="en-US" sz="3100" b="1" dirty="0" err="1" smtClean="0"/>
              <a:t>yönünden</a:t>
            </a:r>
            <a:r>
              <a:rPr lang="en-US" sz="3100" b="1" dirty="0" smtClean="0"/>
              <a:t> </a:t>
            </a:r>
            <a:r>
              <a:rPr lang="en-US" sz="3100" b="1" dirty="0" err="1" smtClean="0"/>
              <a:t>uygulanmaya</a:t>
            </a:r>
            <a:r>
              <a:rPr lang="en-US" sz="3100" b="1" dirty="0" smtClean="0"/>
              <a:t> </a:t>
            </a:r>
            <a:r>
              <a:rPr lang="en-US" sz="3100" b="1" dirty="0" err="1" smtClean="0"/>
              <a:t>devam</a:t>
            </a:r>
            <a:r>
              <a:rPr lang="en-US" sz="3100" b="1" dirty="0" smtClean="0"/>
              <a:t> </a:t>
            </a:r>
            <a:r>
              <a:rPr lang="en-US" sz="3100" b="1" dirty="0" err="1" smtClean="0"/>
              <a:t>edecektir</a:t>
            </a:r>
            <a:r>
              <a:rPr lang="en-US" sz="3100" b="1" dirty="0" smtClean="0"/>
              <a:t>.</a:t>
            </a:r>
            <a:endParaRPr lang="en-US" sz="3100" b="1"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462044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92500" lnSpcReduction="10000"/>
          </a:bodyPr>
          <a:lstStyle/>
          <a:p>
            <a:pPr marL="0" indent="0">
              <a:buNone/>
            </a:pPr>
            <a:r>
              <a:rPr lang="tr-TR" sz="1800" b="1" dirty="0" smtClean="0"/>
              <a:t>I. KONKORDATODA </a:t>
            </a:r>
            <a:r>
              <a:rPr lang="tr-TR" sz="1800" b="1" dirty="0"/>
              <a:t>İPOTEKLİ ALACAKLILARIN </a:t>
            </a:r>
            <a:r>
              <a:rPr lang="tr-TR" sz="1800" b="1" dirty="0" smtClean="0"/>
              <a:t>DURUMU</a:t>
            </a:r>
          </a:p>
          <a:p>
            <a:pPr marL="0" indent="0">
              <a:buNone/>
            </a:pPr>
            <a:r>
              <a:rPr lang="tr-TR" sz="1900" b="1" dirty="0" smtClean="0"/>
              <a:t>1) Geçici ve Kesin Mühletin İpotekli Alacaklara Etkisi</a:t>
            </a:r>
            <a:endParaRPr lang="tr-TR" sz="1900" dirty="0"/>
          </a:p>
          <a:p>
            <a:pPr algn="just"/>
            <a:r>
              <a:rPr lang="tr-TR" sz="2000" dirty="0"/>
              <a:t>Rehinli alacaklar için ayrı konkordato teklif edilebilir. Borçlu adi alacaklar için ayrı rehinli alacaklar için ayrı konkordato teklifinde bulunabilir.</a:t>
            </a:r>
          </a:p>
          <a:p>
            <a:pPr algn="just"/>
            <a:r>
              <a:rPr lang="tr-TR" sz="2000" dirty="0"/>
              <a:t>	Geçici mühlet ve kesin mühletin rehinli takiplere etkisi </a:t>
            </a:r>
            <a:r>
              <a:rPr lang="tr-TR" sz="2000" dirty="0" err="1"/>
              <a:t>İİK’nın</a:t>
            </a:r>
            <a:r>
              <a:rPr lang="tr-TR" sz="2000" dirty="0"/>
              <a:t> 295. maddesinde düzenlenmiştir. “</a:t>
            </a:r>
            <a:r>
              <a:rPr lang="tr-TR" sz="2000" i="1" dirty="0"/>
              <a:t>Mühlet sırasında rehinle temin edilmiş alacaklar nedeniyle rehnin paraya çevrilmesi yoluyla takip başlatılabilir veya başlamış olan takiplere devam edilebilir, ancak bu takip nedeniyle muhafaza tedbirleri alınamaz ve rehinli malın satışı gerçekleştirilemez</a:t>
            </a:r>
            <a:r>
              <a:rPr lang="tr-TR" sz="2000" dirty="0" smtClean="0"/>
              <a:t>.”</a:t>
            </a:r>
          </a:p>
          <a:p>
            <a:pPr algn="just"/>
            <a:r>
              <a:rPr lang="tr-TR" sz="2000" dirty="0"/>
              <a:t>Borçlunun konkordatoya tabi aktifinin belirlenmesi çok önemlidir. Bu tespit işleminde bazı grup alacakların, nitelikleri gereği aktiften indirilmesi gerekmektedir. Aşağıda ayrıca inceleneceği üzere, rehinli alacaklar da bu kapsamdadır. Bu sebeple, rehinli alacağa özgülenen malın değerinin belirlenmesi, diğer mallara oranla daha bir önemlidir.</a:t>
            </a:r>
          </a:p>
          <a:p>
            <a:pPr algn="just"/>
            <a:r>
              <a:rPr lang="tr-TR" sz="2000" dirty="0"/>
              <a:t>	İşte bu önem çerçevesinde 7101 sayılı Kanun ile getirilen “</a:t>
            </a:r>
            <a:r>
              <a:rPr lang="tr-TR" sz="2000" i="1" dirty="0"/>
              <a:t>Defter tutulması ve rehinli malların kıymetinin takdiri</a:t>
            </a:r>
            <a:r>
              <a:rPr lang="tr-TR" sz="2000" dirty="0"/>
              <a:t>” başlıklı 298. maddesi ile rehinli malların değerinin belirlenmesi özel bir sürece bağlanmıştır.</a:t>
            </a:r>
          </a:p>
          <a:p>
            <a:pPr algn="just"/>
            <a:endParaRPr lang="tr-TR" sz="2000" dirty="0"/>
          </a:p>
          <a:p>
            <a:endParaRPr lang="tr-TR"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55851902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fontScale="92500" lnSpcReduction="10000"/>
          </a:bodyPr>
          <a:lstStyle/>
          <a:p>
            <a:pPr marL="381000" indent="-342900"/>
            <a:r>
              <a:rPr lang="tr-TR" sz="2000" dirty="0" smtClean="0"/>
              <a:t>İİK </a:t>
            </a:r>
            <a:r>
              <a:rPr lang="tr-TR" sz="2000" dirty="0"/>
              <a:t>madde 298 hükmü şöyledir:</a:t>
            </a:r>
          </a:p>
          <a:p>
            <a:pPr marL="38100" indent="0">
              <a:buNone/>
            </a:pPr>
            <a:r>
              <a:rPr lang="tr-TR" sz="2000" dirty="0"/>
              <a:t>“</a:t>
            </a:r>
            <a:r>
              <a:rPr lang="tr-TR" sz="2000" i="1" dirty="0"/>
              <a:t>Komiser, görevlendirilmesini müteakip borçlunun mevcudunun bir defterini yapar ve malların kıymetlerini takdir eder. Borçlunun başka yerlerde malları varsa bu muamele o yer icra dairesi marifetiyle yaptırılabilir.</a:t>
            </a:r>
          </a:p>
          <a:p>
            <a:pPr marL="38100" indent="0">
              <a:buNone/>
            </a:pPr>
            <a:r>
              <a:rPr lang="tr-TR" sz="2000" i="1" dirty="0"/>
              <a:t>Komiser rehinli malların kıymetinin takdirine ilişkin kararını alacaklıların incelemesine hazır bulundurur; kıymet takdiri kararı alacaklılar toplantısından önce yazılı olarak rehinli alacaklılara ve borçluya bildirilir</a:t>
            </a:r>
            <a:r>
              <a:rPr lang="tr-TR" sz="2000" i="1" dirty="0" smtClean="0"/>
              <a:t>. </a:t>
            </a:r>
          </a:p>
          <a:p>
            <a:pPr marL="38100" indent="0">
              <a:buNone/>
            </a:pPr>
            <a:r>
              <a:rPr lang="tr-TR" sz="2000" i="1" dirty="0"/>
              <a:t>İlgililer, yedi gün içinde ve masrafını önceden vermek kaydıyla, mahkemeden rehinli malların kıymetini yeniden takdir etmesini isteyebilirler. Eğer yeni kıymet takdiri bir alacaklı tarafından istenmiş ve takdir edilen kıymet, kayda değer bir şekilde değişmişse alacaklı borçludan masraflarının ödenmesini talep edebilir.</a:t>
            </a:r>
          </a:p>
          <a:p>
            <a:pPr marL="38100" indent="0">
              <a:buNone/>
            </a:pPr>
            <a:r>
              <a:rPr lang="tr-TR" sz="2000" i="1" dirty="0"/>
              <a:t>Rehinli taşınmaz malların bu madde kapsamındaki kıymet takdiri, 6/12/2012 tarihli ve 6362 sayılı Sermaye Piyasası Kanunu uyarınca gayrimenkul değerleme uzmanlığı lisansı ile yetkilendirilen kişilere yaptırılabilir.”</a:t>
            </a:r>
          </a:p>
          <a:p>
            <a:pPr marL="38100" indent="0">
              <a:buNone/>
            </a:pPr>
            <a:endParaRPr lang="tr-TR" sz="2000" dirty="0"/>
          </a:p>
          <a:p>
            <a:pPr marL="38100" indent="0">
              <a:buNone/>
            </a:pPr>
            <a:r>
              <a:rPr lang="tr-TR" sz="2000" dirty="0"/>
              <a:t>	</a:t>
            </a:r>
          </a:p>
          <a:p>
            <a:pPr algn="just"/>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37137347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38100" indent="0">
              <a:buNone/>
            </a:pPr>
            <a:r>
              <a:rPr lang="tr-TR" sz="1800" b="1" dirty="0" smtClean="0"/>
              <a:t>2) Çoğunluk Koşulu Yönünden İpotekli Alacaklar</a:t>
            </a:r>
          </a:p>
          <a:p>
            <a:pPr marL="38100" lvl="0" indent="0">
              <a:buNone/>
            </a:pPr>
            <a:r>
              <a:rPr lang="tr-TR" sz="2000" dirty="0" smtClean="0"/>
              <a:t>Konkordatonun </a:t>
            </a:r>
            <a:r>
              <a:rPr lang="tr-TR" sz="2000" dirty="0"/>
              <a:t>kabul edilmiş sayılması için </a:t>
            </a:r>
            <a:r>
              <a:rPr lang="tr-TR" sz="2000" dirty="0" err="1"/>
              <a:t>İİK’nın</a:t>
            </a:r>
            <a:r>
              <a:rPr lang="tr-TR" sz="2000" dirty="0"/>
              <a:t> 302. maddesinde öngörülen çoğunlukla kabul edilmelidir. </a:t>
            </a:r>
          </a:p>
          <a:p>
            <a:pPr marL="38100" indent="0">
              <a:buNone/>
            </a:pPr>
            <a:r>
              <a:rPr lang="tr-TR" sz="2000" dirty="0" err="1"/>
              <a:t>İİK’nın</a:t>
            </a:r>
            <a:r>
              <a:rPr lang="tr-TR" sz="2000" dirty="0"/>
              <a:t> 302. maddesi hükmü şöyledir:</a:t>
            </a:r>
          </a:p>
          <a:p>
            <a:pPr marL="38100" indent="0">
              <a:buNone/>
            </a:pPr>
            <a:r>
              <a:rPr lang="tr-TR" sz="2000" dirty="0"/>
              <a:t>“</a:t>
            </a:r>
            <a:r>
              <a:rPr lang="tr-TR" sz="2000" i="1" dirty="0"/>
              <a:t>Konkordato projesi;</a:t>
            </a:r>
          </a:p>
          <a:p>
            <a:pPr marL="38100" indent="0">
              <a:buNone/>
            </a:pPr>
            <a:r>
              <a:rPr lang="tr-TR" sz="2000" i="1" dirty="0"/>
              <a:t>A) Kaydedilmemiş olan alacaklıların ve alacakların yarısını veya </a:t>
            </a:r>
          </a:p>
          <a:p>
            <a:pPr marL="38100" indent="0">
              <a:buNone/>
            </a:pPr>
            <a:r>
              <a:rPr lang="tr-TR" sz="2000" i="1" dirty="0"/>
              <a:t>B) Kaydedilmiş olan alacaklıların dörtte birini ve alacakların üçte ikisini, </a:t>
            </a:r>
          </a:p>
          <a:p>
            <a:pPr marL="38100" indent="0">
              <a:buNone/>
            </a:pPr>
            <a:r>
              <a:rPr lang="tr-TR" sz="2000" i="1" dirty="0"/>
              <a:t>aşan bir çoğunluk tarafından imza edilmiş ise kabul edilmiş sayılır.</a:t>
            </a:r>
          </a:p>
          <a:p>
            <a:pPr marL="38100" indent="0">
              <a:buNone/>
            </a:pPr>
            <a:r>
              <a:rPr lang="tr-TR" sz="2000" i="1" dirty="0"/>
              <a:t>	Oylamada sadece konkordato projesinden etkilenen alacaklılar oy kullanabilir. 206’ncı maddenin birinci sırasında yazılı imtiyazlı alacakların alacaklıları ve </a:t>
            </a:r>
            <a:r>
              <a:rPr lang="tr-TR" sz="2000" i="1" dirty="0" err="1"/>
              <a:t>borlunun</a:t>
            </a:r>
            <a:r>
              <a:rPr lang="tr-TR" sz="2000" i="1" dirty="0"/>
              <a:t> eşi ve çocuğu ile kendisinin ve evlilik bağı ortadan kalkmış olsa dahi eşinin anası, babası ve kardeşi alacak ve alacaklı çoğunluğunun hesabında dikkate alınmaz.</a:t>
            </a:r>
          </a:p>
          <a:p>
            <a:pPr marL="38100" indent="0">
              <a:buNone/>
            </a:pPr>
            <a:r>
              <a:rPr lang="tr-TR" sz="2000" dirty="0"/>
              <a:t>	</a:t>
            </a:r>
          </a:p>
          <a:p>
            <a:pPr algn="just"/>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001064826"/>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38100" indent="0">
              <a:buNone/>
            </a:pPr>
            <a:r>
              <a:rPr lang="tr-TR" sz="2000" i="1" dirty="0"/>
              <a:t>Rehinle temin edilmiş olan alacaklar, 298’inci madde uyarınca takdir edilen kıymet sonucunda teminatsız kaldıkları kısım için hesaba katılırlar.</a:t>
            </a:r>
          </a:p>
          <a:p>
            <a:pPr marL="38100" indent="0">
              <a:buNone/>
            </a:pPr>
            <a:r>
              <a:rPr lang="tr-TR" sz="2000" i="1" dirty="0"/>
              <a:t>	Çekişmeli veya geciktirici koşula bağlı yahut belirli olmayan bir vadeye tabi alacakların hesaba katılıp katılmamasına ve ne oranda katılacağına mahkeme karar verir. Şu kadar ki, bu iddialar hakkında ileride mahkemece verilecek hükümler saklıdır.</a:t>
            </a:r>
          </a:p>
          <a:p>
            <a:pPr marL="38100" indent="0">
              <a:buNone/>
            </a:pPr>
            <a:r>
              <a:rPr lang="tr-TR" sz="2000" i="1" dirty="0"/>
              <a:t>	Konkordato projesinin müzakereleri sonucunda oluşturulan konkordato tutanağı, kabul ve ret oylarını içerecek şekilde derhal imza olunur. Toplantının bitimini takip eden yedi gün içinde gerçekleşen iltihaklar da kabul olunur.</a:t>
            </a:r>
          </a:p>
          <a:p>
            <a:pPr marL="38100" indent="0">
              <a:buNone/>
            </a:pPr>
            <a:r>
              <a:rPr lang="tr-TR" sz="2000" i="1" dirty="0"/>
              <a:t>	Komiser, iltihak süresinin bitmesinden itibaren en geç yedi gün içinde konkordatoya ilişkin bütün belgeleri, konkordato projesinin kabul edilip edilmediğine ve tasdikinin uygun olup olmadığına dair gerekçeli raporunu mahkemeye tevdi eder.”</a:t>
            </a:r>
          </a:p>
          <a:p>
            <a:pPr algn="just"/>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9482335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444500" indent="-342900"/>
            <a:r>
              <a:rPr lang="tr-TR" sz="2000" dirty="0"/>
              <a:t>Rehni üçüncü kişi vermişse alacaklı, çoğunluğun belirlenmesinde adi alacak olarak, alacakların tümü üzerinden hesaba katılırlar.</a:t>
            </a:r>
          </a:p>
          <a:p>
            <a:r>
              <a:rPr lang="tr-TR" sz="2000" dirty="0"/>
              <a:t>Rehinli alacaklı rehin hakkından feragat ederek çoğunluğun belirlenmesinde hesaba dahil edilmesini isteyebilir. </a:t>
            </a:r>
          </a:p>
          <a:p>
            <a:r>
              <a:rPr lang="tr-TR" sz="2000" dirty="0" smtClean="0"/>
              <a:t>Limit </a:t>
            </a:r>
            <a:r>
              <a:rPr lang="tr-TR" sz="2000" dirty="0"/>
              <a:t>ipoteğinde limit fazlası alacak adi alacak olarak çoğunluk hesabında dikkate </a:t>
            </a:r>
            <a:r>
              <a:rPr lang="tr-TR" sz="2000" dirty="0" smtClean="0"/>
              <a:t>alınacaktır.</a:t>
            </a:r>
          </a:p>
          <a:p>
            <a:r>
              <a:rPr lang="tr-TR" sz="2000" dirty="0" smtClean="0"/>
              <a:t>Rehinli </a:t>
            </a:r>
            <a:r>
              <a:rPr lang="tr-TR" sz="2000" dirty="0"/>
              <a:t>alacaklar için konkordato teklif edilirse </a:t>
            </a:r>
            <a:r>
              <a:rPr lang="tr-TR" sz="2000" dirty="0" err="1"/>
              <a:t>İİK’nın</a:t>
            </a:r>
            <a:r>
              <a:rPr lang="tr-TR" sz="2000" dirty="0"/>
              <a:t> 308/h. maddesine göre rehinli alacaklıların, alacak miktarı itibariyle üçte ikiyi aşan çoğunluğu tarafından kabul edilmelidir. </a:t>
            </a:r>
          </a:p>
          <a:p>
            <a:endParaRPr lang="tr-TR" sz="2000" dirty="0"/>
          </a:p>
          <a:p>
            <a:pPr algn="just"/>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31753923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0" lvl="0" indent="0">
              <a:spcBef>
                <a:spcPts val="0"/>
              </a:spcBef>
              <a:spcAft>
                <a:spcPts val="0"/>
              </a:spcAft>
              <a:buNone/>
            </a:pPr>
            <a:r>
              <a:rPr lang="tr-TR" sz="2000" b="1" dirty="0" smtClean="0"/>
              <a:t>3) Tasdik Edilen Konkordatoda İpotekli Alacaklar</a:t>
            </a:r>
          </a:p>
          <a:p>
            <a:pPr marL="0" lvl="0" indent="0">
              <a:spcBef>
                <a:spcPts val="0"/>
              </a:spcBef>
              <a:spcAft>
                <a:spcPts val="0"/>
              </a:spcAft>
              <a:buNone/>
            </a:pPr>
            <a:endParaRPr lang="tr-TR" sz="2000" b="1" dirty="0"/>
          </a:p>
          <a:p>
            <a:pPr>
              <a:spcBef>
                <a:spcPts val="0"/>
              </a:spcBef>
            </a:pPr>
            <a:r>
              <a:rPr lang="tr-TR" sz="2000" dirty="0"/>
              <a:t>Tasdik edilen konkordatonun hükümleri </a:t>
            </a:r>
            <a:r>
              <a:rPr lang="tr-TR" sz="2000" dirty="0" err="1"/>
              <a:t>İİK’nın</a:t>
            </a:r>
            <a:r>
              <a:rPr lang="tr-TR" sz="2000" dirty="0"/>
              <a:t> 308/c maddesinde düzenlenmiştir.</a:t>
            </a:r>
          </a:p>
          <a:p>
            <a:pPr marL="0" lvl="0" indent="0">
              <a:spcBef>
                <a:spcPts val="0"/>
              </a:spcBef>
              <a:spcAft>
                <a:spcPts val="0"/>
              </a:spcAft>
              <a:buNone/>
            </a:pPr>
            <a:endParaRPr lang="tr-TR" sz="2000" b="1" dirty="0"/>
          </a:p>
          <a:p>
            <a:pPr marL="38100" indent="0">
              <a:buNone/>
            </a:pPr>
            <a:r>
              <a:rPr lang="tr-TR" sz="2000" dirty="0"/>
              <a:t>“MADDE 308/c. “</a:t>
            </a:r>
            <a:r>
              <a:rPr lang="tr-TR" sz="2000" i="1" dirty="0"/>
              <a:t>Konkordato, tasdik kararıyla bağlayıcı hale gelir. Tasdik edilen konkordato projesinde konkordatonun, tasdik kararının kesinleşmesiyle bağlayıcı hale geleceği de kararlaştırılabilir; bu takdirde mühletin etkileri, kanunda öngörülen istisnalar saklı kalmak kaydıyla konkordatonun bağlayıcı hale geldiği tarihe kadar devam eder.</a:t>
            </a:r>
          </a:p>
          <a:p>
            <a:pPr marL="38100" indent="0">
              <a:buNone/>
            </a:pPr>
            <a:r>
              <a:rPr lang="tr-TR" sz="2000" i="1" dirty="0"/>
              <a:t>	Bağlayıcı hale gelen konkordato, konkordato talebinden önce veya komiserin izni olmaksızın mühlet içinde doğan bütün alacaklar için mecburidir.</a:t>
            </a:r>
          </a:p>
          <a:p>
            <a:pPr algn="just"/>
            <a:endParaRPr lang="en-US"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26174469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38100" indent="0">
              <a:buNone/>
            </a:pPr>
            <a:r>
              <a:rPr lang="tr-TR" sz="2000" i="1" dirty="0"/>
              <a:t>206’ıncı maddenin birinci sırasında yazılı imtiyazlı alacaklar, rehinli alacaklıların rehnin kıymetini karşılayan miktardaki alacakları ve 6183 sayılı Kanun kapsamındaki amme alacakları hakkında bu maddenin ikinci fıkrası hükmü uygulanmaz.</a:t>
            </a:r>
          </a:p>
          <a:p>
            <a:pPr marL="38100" indent="0">
              <a:buNone/>
            </a:pPr>
            <a:r>
              <a:rPr lang="tr-TR" sz="2000" i="1" dirty="0"/>
              <a:t>Kredi kurumları tarafından verilen krediler de dahil olmak üzere, mühlet içinde komiserin izniyle akdedilmiş borçlar, adi </a:t>
            </a:r>
            <a:r>
              <a:rPr lang="tr-TR" sz="2000" i="1" dirty="0" err="1"/>
              <a:t>è</a:t>
            </a:r>
            <a:r>
              <a:rPr lang="tr-TR" sz="2000" i="1" dirty="0"/>
              <a:t> konkordatoda konkordato şartlarına tabi değildir; malvarlığının terki suretiyle konkordatoda yahut sonraki bir iflasta masa borcu sayılır. Aynı kural karşı edimin ifasını komiserin izniyle kabul eden borçlunun taraf olduğu sürekli borç ilişkilerindeki karşı edimler için de geçerlidir</a:t>
            </a:r>
            <a:r>
              <a:rPr lang="tr-TR" sz="2000" dirty="0"/>
              <a:t>.” </a:t>
            </a:r>
          </a:p>
          <a:p>
            <a:pPr algn="just"/>
            <a:r>
              <a:rPr lang="tr-TR" sz="1900" dirty="0"/>
              <a:t>Konkordatonun tasdiki halinde borçlunun talebi üzerine, rehin malın muhafaza altına alınması ve satışı karardan itibaren bir yılı geçmemek üzere ertelenebilir (İİK m.307).</a:t>
            </a:r>
          </a:p>
          <a:p>
            <a:pPr algn="just"/>
            <a:r>
              <a:rPr lang="tr-TR" sz="1900" dirty="0"/>
              <a:t>Rehinli alacaklılarla müzakere ve yapılandırmanın hükümleri </a:t>
            </a:r>
            <a:r>
              <a:rPr lang="tr-TR" sz="1900" dirty="0" err="1"/>
              <a:t>İİK’nın</a:t>
            </a:r>
            <a:r>
              <a:rPr lang="tr-TR" sz="1900" dirty="0"/>
              <a:t> 308/h. maddesinde düzenlenmiştir. </a:t>
            </a:r>
          </a:p>
          <a:p>
            <a:pPr algn="just"/>
            <a:r>
              <a:rPr lang="tr-TR" sz="1900" dirty="0"/>
              <a:t>Rehinli alacaklar yönünden teklif edilen konkordato talebi kabul edilirse tasdik harcının oranı %01,13 olacaktır. </a:t>
            </a:r>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119816776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543800" cy="5522976"/>
          </a:xfrm>
        </p:spPr>
        <p:txBody>
          <a:bodyPr anchor="t">
            <a:normAutofit/>
          </a:bodyPr>
          <a:lstStyle/>
          <a:p>
            <a:pPr marL="381000" indent="-342900"/>
            <a:r>
              <a:rPr lang="tr-TR" sz="1900" dirty="0"/>
              <a:t>İİK madde 294’e göre; “tasdik edilen konkordato projesi aksine hüküm içermediği takdirde kesin mühlet tarihinden itibaren rehinle temin edilmemiş her türlü alacağa faiz işlemesi durur.” </a:t>
            </a:r>
          </a:p>
          <a:p>
            <a:pPr marL="381000" indent="-342900"/>
            <a:r>
              <a:rPr lang="tr-TR" sz="1900" dirty="0"/>
              <a:t>Rehinli alacaklar için teklif edilen konkordato kabul edilirse, </a:t>
            </a:r>
            <a:r>
              <a:rPr lang="tr-TR" sz="1900" dirty="0" err="1"/>
              <a:t>İİK’nın</a:t>
            </a:r>
            <a:r>
              <a:rPr lang="tr-TR" sz="1900" dirty="0"/>
              <a:t> 308/h maddesinin dördüncü fıkrasına göre işlem yapılır</a:t>
            </a:r>
            <a:r>
              <a:rPr lang="tr-TR" sz="1900" dirty="0" smtClean="0"/>
              <a:t>.</a:t>
            </a:r>
          </a:p>
          <a:p>
            <a:pPr marL="381000" indent="-342900"/>
            <a:r>
              <a:rPr lang="tr-TR" sz="2000" dirty="0"/>
              <a:t>Borçlunun tekliflerinin alacak miktarı itibariyle üçte ikiyi aşan çoğunlukla kabul edilmesi halinde, borçlu ile anlaşamayan rehinli alacaklı, konkordato talep tarihinden itibaren taraflar arasındaki sözleşmede kararlaştırılan temerrüt öncesi faiz oranı uygulanmak suretiyle, diğer rehinli alacaklılarla yapılan anlaşmalardan en uzun vadelisine tabi olur. Bu husus ve anlaşmaya varılamayan rehinli alacaklılara borçlu tarafından yapılacak ödemelere ilişkin plan komiser tarafından tutanağa geçirilir ve komiserin 302’nci madde uyarınca mahkemeye tevdi edeceği gerekçeli rapora da işlenir</a:t>
            </a:r>
            <a:r>
              <a:rPr lang="tr-TR" sz="2000" dirty="0" smtClean="0"/>
              <a:t>.</a:t>
            </a:r>
            <a:endParaRPr lang="tr-TR" sz="1900" dirty="0"/>
          </a:p>
          <a:p>
            <a:pPr marL="38100" indent="0">
              <a:buNone/>
            </a:pPr>
            <a:endParaRPr lang="tr-TR" sz="1900" dirty="0"/>
          </a:p>
        </p:txBody>
      </p:sp>
      <p:sp>
        <p:nvSpPr>
          <p:cNvPr id="4" name="Footer Placeholder 3"/>
          <p:cNvSpPr>
            <a:spLocks noGrp="1"/>
          </p:cNvSpPr>
          <p:nvPr>
            <p:ph type="ftr" sz="quarter" idx="11"/>
          </p:nvPr>
        </p:nvSpPr>
        <p:spPr/>
        <p:txBody>
          <a:bodyPr/>
          <a:lstStyle/>
          <a:p>
            <a:r>
              <a:rPr lang="en-US" smtClean="0"/>
              <a:t>Prof.Dr.Adnan Deynekli</a:t>
            </a:r>
            <a:endParaRPr lang="en-US"/>
          </a:p>
        </p:txBody>
      </p:sp>
    </p:spTree>
    <p:extLst>
      <p:ext uri="{BB962C8B-B14F-4D97-AF65-F5344CB8AC3E}">
        <p14:creationId xmlns:p14="http://schemas.microsoft.com/office/powerpoint/2010/main" val="82322459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smtClean="0"/>
              <a:t>Prof.Dr.Adnan Deynekli</a:t>
            </a:r>
            <a:endParaRPr lang="en-US"/>
          </a:p>
        </p:txBody>
      </p:sp>
      <p:sp>
        <p:nvSpPr>
          <p:cNvPr id="2" name="Metin kutusu 1"/>
          <p:cNvSpPr txBox="1"/>
          <p:nvPr/>
        </p:nvSpPr>
        <p:spPr>
          <a:xfrm>
            <a:off x="2918564" y="4108537"/>
            <a:ext cx="3369502" cy="1477328"/>
          </a:xfrm>
          <a:prstGeom prst="rect">
            <a:avLst/>
          </a:prstGeom>
          <a:noFill/>
        </p:spPr>
        <p:txBody>
          <a:bodyPr wrap="square" rtlCol="0">
            <a:spAutoFit/>
          </a:bodyPr>
          <a:lstStyle/>
          <a:p>
            <a:pPr algn="ctr"/>
            <a:r>
              <a:rPr lang="tr-TR" b="1" i="1" dirty="0" smtClean="0"/>
              <a:t>Teşekkürler</a:t>
            </a:r>
            <a:r>
              <a:rPr lang="is-IS" b="1" i="1" dirty="0" smtClean="0"/>
              <a:t>…</a:t>
            </a:r>
          </a:p>
          <a:p>
            <a:pPr algn="ctr"/>
            <a:endParaRPr lang="is-IS" b="1" i="1" dirty="0"/>
          </a:p>
          <a:p>
            <a:pPr algn="ctr"/>
            <a:endParaRPr lang="is-IS" b="1" i="1" dirty="0" smtClean="0"/>
          </a:p>
          <a:p>
            <a:pPr algn="ctr"/>
            <a:endParaRPr lang="is-IS" b="1" i="1" dirty="0"/>
          </a:p>
          <a:p>
            <a:pPr algn="ctr"/>
            <a:r>
              <a:rPr lang="is-IS" i="1" dirty="0" smtClean="0"/>
              <a:t>adnandeynekli@gmail.com</a:t>
            </a:r>
            <a:endParaRPr lang="tr-TR" i="1" dirty="0"/>
          </a:p>
        </p:txBody>
      </p:sp>
    </p:spTree>
    <p:extLst>
      <p:ext uri="{BB962C8B-B14F-4D97-AF65-F5344CB8AC3E}">
        <p14:creationId xmlns:p14="http://schemas.microsoft.com/office/powerpoint/2010/main" val="16664597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Newsprint.thmx</Template>
  <TotalTime>162</TotalTime>
  <Words>4656</Words>
  <Application>Microsoft Macintosh PowerPoint</Application>
  <PresentationFormat>On-screen Show (4:3)</PresentationFormat>
  <Paragraphs>297</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Newsprint</vt:lpstr>
      <vt:lpstr>İpoteğin Paraya Çevrilmesi Yoluyla Takip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İpoteğin Paraya Çevrilmesi Yoluyla Takip</dc:title>
  <dc:creator>Hande Gizem Deynekli</dc:creator>
  <cp:lastModifiedBy>gizem deynekli</cp:lastModifiedBy>
  <cp:revision>28</cp:revision>
  <dcterms:created xsi:type="dcterms:W3CDTF">2016-12-23T21:53:23Z</dcterms:created>
  <dcterms:modified xsi:type="dcterms:W3CDTF">2019-11-08T19:36:38Z</dcterms:modified>
</cp:coreProperties>
</file>