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sldIdLst>
    <p:sldId id="256" r:id="rId2"/>
    <p:sldId id="257" r:id="rId3"/>
    <p:sldId id="259" r:id="rId4"/>
    <p:sldId id="258" r:id="rId5"/>
    <p:sldId id="260" r:id="rId6"/>
    <p:sldId id="291" r:id="rId7"/>
    <p:sldId id="292" r:id="rId8"/>
    <p:sldId id="294" r:id="rId9"/>
    <p:sldId id="293" r:id="rId10"/>
    <p:sldId id="295" r:id="rId11"/>
    <p:sldId id="296" r:id="rId12"/>
    <p:sldId id="297" r:id="rId13"/>
    <p:sldId id="298" r:id="rId14"/>
    <p:sldId id="299" r:id="rId15"/>
    <p:sldId id="300" r:id="rId16"/>
    <p:sldId id="266" r:id="rId17"/>
    <p:sldId id="301" r:id="rId18"/>
    <p:sldId id="302" r:id="rId19"/>
    <p:sldId id="263" r:id="rId20"/>
    <p:sldId id="303" r:id="rId21"/>
    <p:sldId id="304" r:id="rId22"/>
    <p:sldId id="305" r:id="rId23"/>
    <p:sldId id="308" r:id="rId24"/>
    <p:sldId id="309" r:id="rId25"/>
    <p:sldId id="307" r:id="rId26"/>
    <p:sldId id="370" r:id="rId27"/>
    <p:sldId id="306" r:id="rId28"/>
    <p:sldId id="310" r:id="rId29"/>
    <p:sldId id="329" r:id="rId30"/>
    <p:sldId id="311" r:id="rId31"/>
    <p:sldId id="312" r:id="rId32"/>
    <p:sldId id="313" r:id="rId33"/>
    <p:sldId id="314" r:id="rId34"/>
    <p:sldId id="315" r:id="rId35"/>
    <p:sldId id="316" r:id="rId36"/>
    <p:sldId id="320" r:id="rId37"/>
    <p:sldId id="318" r:id="rId38"/>
    <p:sldId id="319" r:id="rId39"/>
    <p:sldId id="328" r:id="rId40"/>
    <p:sldId id="321" r:id="rId41"/>
    <p:sldId id="322" r:id="rId42"/>
    <p:sldId id="323" r:id="rId43"/>
    <p:sldId id="371" r:id="rId44"/>
    <p:sldId id="324" r:id="rId45"/>
    <p:sldId id="325" r:id="rId46"/>
    <p:sldId id="326" r:id="rId47"/>
    <p:sldId id="317" r:id="rId48"/>
    <p:sldId id="330" r:id="rId49"/>
    <p:sldId id="331" r:id="rId50"/>
    <p:sldId id="332" r:id="rId51"/>
    <p:sldId id="333" r:id="rId52"/>
    <p:sldId id="372" r:id="rId53"/>
    <p:sldId id="334" r:id="rId54"/>
    <p:sldId id="335" r:id="rId55"/>
    <p:sldId id="336" r:id="rId56"/>
    <p:sldId id="337" r:id="rId57"/>
    <p:sldId id="338" r:id="rId58"/>
    <p:sldId id="339" r:id="rId59"/>
    <p:sldId id="278" r:id="rId60"/>
    <p:sldId id="340" r:id="rId61"/>
    <p:sldId id="357" r:id="rId62"/>
    <p:sldId id="373" r:id="rId63"/>
    <p:sldId id="358" r:id="rId64"/>
    <p:sldId id="359" r:id="rId65"/>
    <p:sldId id="341" r:id="rId66"/>
    <p:sldId id="342" r:id="rId67"/>
    <p:sldId id="343" r:id="rId68"/>
    <p:sldId id="344" r:id="rId69"/>
    <p:sldId id="345" r:id="rId70"/>
    <p:sldId id="346" r:id="rId71"/>
    <p:sldId id="347" r:id="rId72"/>
    <p:sldId id="348" r:id="rId73"/>
    <p:sldId id="349" r:id="rId74"/>
    <p:sldId id="360" r:id="rId75"/>
    <p:sldId id="361" r:id="rId76"/>
    <p:sldId id="353" r:id="rId77"/>
    <p:sldId id="354" r:id="rId78"/>
    <p:sldId id="355" r:id="rId79"/>
    <p:sldId id="352" r:id="rId80"/>
    <p:sldId id="362" r:id="rId81"/>
    <p:sldId id="363" r:id="rId82"/>
    <p:sldId id="364" r:id="rId83"/>
    <p:sldId id="365" r:id="rId84"/>
    <p:sldId id="366" r:id="rId85"/>
    <p:sldId id="367" r:id="rId86"/>
    <p:sldId id="368" r:id="rId87"/>
    <p:sldId id="369" r:id="rId8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4660"/>
  </p:normalViewPr>
  <p:slideViewPr>
    <p:cSldViewPr>
      <p:cViewPr>
        <p:scale>
          <a:sx n="70" d="100"/>
          <a:sy n="70" d="100"/>
        </p:scale>
        <p:origin x="-1392"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C44752-FD70-447C-8DB7-7931EC12ACDF}" type="datetimeFigureOut">
              <a:rPr lang="tr-TR" smtClean="0"/>
              <a:t>31.10.2019</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1EC79-5B77-4A45-86B2-A69783F2134F}" type="slidenum">
              <a:rPr lang="tr-TR" smtClean="0"/>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A881EC79-5B77-4A45-86B2-A69783F2134F}" type="slidenum">
              <a:rPr lang="tr-TR" smtClean="0"/>
              <a:t>19</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30.10.2019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30.10.2019</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yavuzerdogan@hotmail.com"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91264" cy="6250706"/>
          </a:xfrm>
          <a:noFill/>
        </p:spPr>
        <p:txBody>
          <a:bodyPr>
            <a:normAutofit fontScale="90000"/>
          </a:bodyPr>
          <a:lstStyle/>
          <a:p>
            <a:r>
              <a:rPr lang="tr-TR" sz="4800" dirty="0" smtClean="0">
                <a:latin typeface="Times New Roman" pitchFamily="18" charset="0"/>
                <a:cs typeface="Times New Roman" pitchFamily="18" charset="0"/>
              </a:rPr>
              <a:t/>
            </a:r>
            <a:br>
              <a:rPr lang="tr-TR" sz="4800" dirty="0" smtClean="0">
                <a:latin typeface="Times New Roman" pitchFamily="18" charset="0"/>
                <a:cs typeface="Times New Roman" pitchFamily="18" charset="0"/>
              </a:rPr>
            </a:br>
            <a:r>
              <a:rPr lang="tr-TR" sz="4800" dirty="0" smtClean="0">
                <a:latin typeface="Times New Roman" pitchFamily="18" charset="0"/>
                <a:cs typeface="Times New Roman" pitchFamily="18" charset="0"/>
              </a:rPr>
              <a:t/>
            </a:r>
            <a:br>
              <a:rPr lang="tr-TR" sz="4800" dirty="0" smtClean="0">
                <a:latin typeface="Times New Roman" pitchFamily="18" charset="0"/>
                <a:cs typeface="Times New Roman" pitchFamily="18" charset="0"/>
              </a:rPr>
            </a:br>
            <a:r>
              <a:rPr lang="tr-TR" sz="4800" dirty="0" smtClean="0">
                <a:latin typeface="Times New Roman" pitchFamily="18" charset="0"/>
                <a:cs typeface="Times New Roman" pitchFamily="18" charset="0"/>
              </a:rPr>
              <a:t/>
            </a:r>
            <a:br>
              <a:rPr lang="tr-TR" sz="4800" dirty="0" smtClean="0">
                <a:latin typeface="Times New Roman" pitchFamily="18" charset="0"/>
                <a:cs typeface="Times New Roman" pitchFamily="18" charset="0"/>
              </a:rPr>
            </a:br>
            <a:r>
              <a:rPr lang="tr-TR" sz="4800" b="1" dirty="0" smtClean="0">
                <a:latin typeface="Times New Roman" pitchFamily="18" charset="0"/>
                <a:cs typeface="Times New Roman" pitchFamily="18" charset="0"/>
              </a:rPr>
              <a:t>Av</a:t>
            </a:r>
            <a:r>
              <a:rPr lang="tr-TR" sz="4800" b="1" dirty="0" smtClean="0">
                <a:latin typeface="Times New Roman" pitchFamily="18" charset="0"/>
                <a:cs typeface="Times New Roman" pitchFamily="18" charset="0"/>
              </a:rPr>
              <a:t>. </a:t>
            </a:r>
            <a:r>
              <a:rPr lang="tr-TR" sz="4800" b="1" dirty="0" err="1" smtClean="0">
                <a:latin typeface="Times New Roman" pitchFamily="18" charset="0"/>
                <a:cs typeface="Times New Roman" pitchFamily="18" charset="0"/>
              </a:rPr>
              <a:t>Doç.Dr</a:t>
            </a:r>
            <a:r>
              <a:rPr lang="tr-TR" sz="4800" b="1" dirty="0" smtClean="0">
                <a:latin typeface="Times New Roman" pitchFamily="18" charset="0"/>
                <a:cs typeface="Times New Roman" pitchFamily="18" charset="0"/>
              </a:rPr>
              <a:t>. Yavuz ERDOĞAN </a:t>
            </a:r>
            <a:r>
              <a:rPr lang="tr-TR" sz="4800" b="1" dirty="0" smtClean="0">
                <a:latin typeface="Times New Roman" pitchFamily="18" charset="0"/>
                <a:cs typeface="Times New Roman" pitchFamily="18" charset="0"/>
              </a:rPr>
              <a:t/>
            </a:r>
            <a:br>
              <a:rPr lang="tr-TR" sz="4800" b="1" dirty="0" smtClean="0">
                <a:latin typeface="Times New Roman" pitchFamily="18" charset="0"/>
                <a:cs typeface="Times New Roman" pitchFamily="18" charset="0"/>
              </a:rPr>
            </a:br>
            <a:r>
              <a:rPr lang="tr-TR" sz="4800" b="1" dirty="0" smtClean="0">
                <a:latin typeface="Times New Roman" pitchFamily="18" charset="0"/>
                <a:cs typeface="Times New Roman" pitchFamily="18" charset="0"/>
              </a:rPr>
              <a:t/>
            </a:r>
            <a:br>
              <a:rPr lang="tr-TR" sz="4800" b="1" dirty="0" smtClean="0">
                <a:latin typeface="Times New Roman" pitchFamily="18" charset="0"/>
                <a:cs typeface="Times New Roman" pitchFamily="18" charset="0"/>
              </a:rPr>
            </a:br>
            <a:r>
              <a:rPr lang="tr-TR" sz="2200" b="1" dirty="0" smtClean="0">
                <a:latin typeface="Times New Roman" pitchFamily="18" charset="0"/>
                <a:cs typeface="Times New Roman" pitchFamily="18" charset="0"/>
              </a:rPr>
              <a:t>LEFKE </a:t>
            </a:r>
            <a:r>
              <a:rPr lang="tr-TR" sz="2200" b="1" dirty="0" smtClean="0">
                <a:latin typeface="Times New Roman" pitchFamily="18" charset="0"/>
                <a:cs typeface="Times New Roman" pitchFamily="18" charset="0"/>
              </a:rPr>
              <a:t>AVRUPA ÜNİVERSİTESİ </a:t>
            </a:r>
            <a:r>
              <a:rPr lang="tr-TR" sz="2200" b="1" dirty="0" smtClean="0">
                <a:latin typeface="Times New Roman" pitchFamily="18" charset="0"/>
                <a:cs typeface="Times New Roman" pitchFamily="18" charset="0"/>
              </a:rPr>
              <a:t>HUKUK FAKÜLTESİ </a:t>
            </a:r>
            <a:r>
              <a:rPr lang="tr-TR" sz="2200" b="1" dirty="0" smtClean="0">
                <a:latin typeface="Times New Roman" pitchFamily="18" charset="0"/>
                <a:cs typeface="Times New Roman" pitchFamily="18" charset="0"/>
              </a:rPr>
              <a:t/>
            </a:r>
            <a:br>
              <a:rPr lang="tr-TR" sz="2200" b="1" dirty="0" smtClean="0">
                <a:latin typeface="Times New Roman" pitchFamily="18" charset="0"/>
                <a:cs typeface="Times New Roman" pitchFamily="18" charset="0"/>
              </a:rPr>
            </a:br>
            <a:r>
              <a:rPr lang="tr-TR" sz="2200" b="1" dirty="0" smtClean="0">
                <a:latin typeface="Times New Roman" pitchFamily="18" charset="0"/>
                <a:cs typeface="Times New Roman" pitchFamily="18" charset="0"/>
              </a:rPr>
              <a:t>Ceza ve Ceza Muhakemesi Hukuku Öğretim Üyesi</a:t>
            </a:r>
            <a:br>
              <a:rPr lang="tr-TR" sz="2200" b="1" dirty="0" smtClean="0">
                <a:latin typeface="Times New Roman" pitchFamily="18" charset="0"/>
                <a:cs typeface="Times New Roman" pitchFamily="18" charset="0"/>
              </a:rPr>
            </a:br>
            <a:r>
              <a:rPr lang="tr-TR" sz="2200" b="1" dirty="0" smtClean="0">
                <a:latin typeface="Times New Roman" pitchFamily="18" charset="0"/>
                <a:cs typeface="Times New Roman" pitchFamily="18" charset="0"/>
              </a:rPr>
              <a:t> </a:t>
            </a:r>
            <a:br>
              <a:rPr lang="tr-TR" sz="2200" b="1" dirty="0" smtClean="0">
                <a:latin typeface="Times New Roman" pitchFamily="18" charset="0"/>
                <a:cs typeface="Times New Roman" pitchFamily="18" charset="0"/>
              </a:rPr>
            </a:br>
            <a:r>
              <a:rPr lang="tr-TR" sz="2700" b="1" dirty="0" err="1" smtClean="0">
                <a:latin typeface="Times New Roman" pitchFamily="18" charset="0"/>
                <a:cs typeface="Times New Roman" pitchFamily="18" charset="0"/>
                <a:hlinkClick r:id="rId2"/>
              </a:rPr>
              <a:t>yavuzerdogan</a:t>
            </a:r>
            <a:r>
              <a:rPr lang="tr-TR" sz="2700" b="1" dirty="0" smtClean="0">
                <a:latin typeface="Times New Roman" pitchFamily="18" charset="0"/>
                <a:cs typeface="Times New Roman" pitchFamily="18" charset="0"/>
                <a:hlinkClick r:id="rId2"/>
              </a:rPr>
              <a:t>@</a:t>
            </a:r>
            <a:r>
              <a:rPr lang="tr-TR" sz="2700" b="1" dirty="0" err="1" smtClean="0">
                <a:latin typeface="Times New Roman" pitchFamily="18" charset="0"/>
                <a:cs typeface="Times New Roman" pitchFamily="18" charset="0"/>
                <a:hlinkClick r:id="rId2"/>
              </a:rPr>
              <a:t>hotmail</a:t>
            </a:r>
            <a:r>
              <a:rPr lang="tr-TR" sz="2700" b="1" dirty="0" smtClean="0">
                <a:latin typeface="Times New Roman" pitchFamily="18" charset="0"/>
                <a:cs typeface="Times New Roman" pitchFamily="18" charset="0"/>
                <a:hlinkClick r:id="rId2"/>
              </a:rPr>
              <a:t>.com</a:t>
            </a:r>
            <a:r>
              <a:rPr lang="tr-TR" sz="2700" b="1" dirty="0" smtClean="0">
                <a:latin typeface="Times New Roman" pitchFamily="18" charset="0"/>
                <a:cs typeface="Times New Roman" pitchFamily="18" charset="0"/>
              </a:rPr>
              <a:t/>
            </a:r>
            <a:br>
              <a:rPr lang="tr-TR" sz="2700" b="1" dirty="0" smtClean="0">
                <a:latin typeface="Times New Roman" pitchFamily="18" charset="0"/>
                <a:cs typeface="Times New Roman" pitchFamily="18" charset="0"/>
              </a:rPr>
            </a:br>
            <a:r>
              <a:rPr lang="tr-TR" sz="2400" b="1" dirty="0" smtClean="0">
                <a:latin typeface="Times New Roman" pitchFamily="18" charset="0"/>
                <a:cs typeface="Times New Roman" pitchFamily="18" charset="0"/>
              </a:rPr>
              <a:t>0548 841 71 97 (KKTC)</a:t>
            </a:r>
            <a:br>
              <a:rPr lang="tr-TR" sz="2400" b="1" dirty="0" smtClean="0">
                <a:latin typeface="Times New Roman" pitchFamily="18" charset="0"/>
                <a:cs typeface="Times New Roman" pitchFamily="18" charset="0"/>
              </a:rPr>
            </a:br>
            <a:r>
              <a:rPr lang="tr-TR" sz="2400" b="1" dirty="0" smtClean="0">
                <a:latin typeface="Times New Roman" pitchFamily="18" charset="0"/>
                <a:cs typeface="Times New Roman" pitchFamily="18" charset="0"/>
              </a:rPr>
              <a:t>0538 371 26 46 (TC)</a:t>
            </a:r>
            <a:br>
              <a:rPr lang="tr-TR" sz="2400" b="1" dirty="0" smtClean="0">
                <a:latin typeface="Times New Roman" pitchFamily="18" charset="0"/>
                <a:cs typeface="Times New Roman" pitchFamily="18" charset="0"/>
              </a:rPr>
            </a:br>
            <a:r>
              <a:rPr lang="tr-TR" sz="2400" b="1" dirty="0" smtClean="0">
                <a:latin typeface="Times New Roman" pitchFamily="18" charset="0"/>
                <a:cs typeface="Times New Roman" pitchFamily="18" charset="0"/>
              </a:rPr>
              <a:t/>
            </a:r>
            <a:br>
              <a:rPr lang="tr-TR" sz="2400" b="1" dirty="0" smtClean="0">
                <a:latin typeface="Times New Roman" pitchFamily="18" charset="0"/>
                <a:cs typeface="Times New Roman" pitchFamily="18" charset="0"/>
              </a:rPr>
            </a:br>
            <a:r>
              <a:rPr lang="tr-TR" sz="2400" b="1" dirty="0" smtClean="0">
                <a:latin typeface="Times New Roman" pitchFamily="18" charset="0"/>
                <a:cs typeface="Times New Roman" pitchFamily="18" charset="0"/>
              </a:rPr>
              <a:t>(Gaziantep Barosu)</a:t>
            </a:r>
            <a:br>
              <a:rPr lang="tr-TR" sz="2400" b="1"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r>
              <a:rPr lang="tr-TR" dirty="0" smtClean="0">
                <a:latin typeface="Times New Roman" pitchFamily="18" charset="0"/>
                <a:cs typeface="Times New Roman" pitchFamily="18" charset="0"/>
              </a:rPr>
              <a:t/>
            </a:r>
            <a:br>
              <a:rPr lang="tr-TR" dirty="0" smtClean="0">
                <a:latin typeface="Times New Roman" pitchFamily="18" charset="0"/>
                <a:cs typeface="Times New Roman" pitchFamily="18" charset="0"/>
              </a:rPr>
            </a:br>
            <a:endParaRPr lang="tr-T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003232" cy="6322714"/>
          </a:xfrm>
        </p:spPr>
        <p:txBody>
          <a:bodyPr>
            <a:normAutofit/>
          </a:bodyPr>
          <a:lstStyle/>
          <a:p>
            <a:pPr>
              <a:lnSpc>
                <a:spcPct val="150000"/>
              </a:lnSpc>
            </a:pPr>
            <a:r>
              <a:rPr lang="tr-TR" sz="2400" b="1" dirty="0" smtClean="0">
                <a:latin typeface="Arial" pitchFamily="34" charset="0"/>
                <a:cs typeface="Arial" pitchFamily="34" charset="0"/>
              </a:rPr>
              <a:t>7188 SAYILI KANUNLA YÜRÜRLÜĞE GİREN </a:t>
            </a:r>
            <a:br>
              <a:rPr lang="tr-TR" sz="2400" b="1" dirty="0" smtClean="0">
                <a:latin typeface="Arial" pitchFamily="34" charset="0"/>
                <a:cs typeface="Arial" pitchFamily="34" charset="0"/>
              </a:rPr>
            </a:br>
            <a:r>
              <a:rPr lang="tr-TR" sz="3200" b="1" dirty="0" smtClean="0">
                <a:latin typeface="Arial" pitchFamily="34" charset="0"/>
                <a:cs typeface="Arial" pitchFamily="34" charset="0"/>
              </a:rPr>
              <a:t>YARGI </a:t>
            </a:r>
            <a:r>
              <a:rPr lang="tr-TR" sz="3200" b="1" dirty="0" smtClean="0">
                <a:latin typeface="Arial" pitchFamily="34" charset="0"/>
                <a:cs typeface="Arial" pitchFamily="34" charset="0"/>
              </a:rPr>
              <a:t>REFORM </a:t>
            </a:r>
            <a:r>
              <a:rPr lang="tr-TR" sz="3200" b="1" dirty="0" smtClean="0">
                <a:latin typeface="Arial" pitchFamily="34" charset="0"/>
                <a:cs typeface="Arial" pitchFamily="34" charset="0"/>
              </a:rPr>
              <a:t>PAKETİNİN </a:t>
            </a:r>
            <a:br>
              <a:rPr lang="tr-TR" sz="3200" b="1" dirty="0" smtClean="0">
                <a:latin typeface="Arial" pitchFamily="34" charset="0"/>
                <a:cs typeface="Arial" pitchFamily="34" charset="0"/>
              </a:rPr>
            </a:br>
            <a:r>
              <a:rPr lang="tr-TR" sz="3200" b="1" dirty="0" smtClean="0">
                <a:latin typeface="Arial" pitchFamily="34" charset="0"/>
                <a:cs typeface="Arial" pitchFamily="34" charset="0"/>
              </a:rPr>
              <a:t>MADDİ CEZA HUKUKU </a:t>
            </a:r>
            <a:br>
              <a:rPr lang="tr-TR" sz="3200" b="1" dirty="0" smtClean="0">
                <a:latin typeface="Arial" pitchFamily="34" charset="0"/>
                <a:cs typeface="Arial" pitchFamily="34" charset="0"/>
              </a:rPr>
            </a:br>
            <a:r>
              <a:rPr lang="tr-TR" sz="3200" b="1" dirty="0" smtClean="0">
                <a:latin typeface="Arial" pitchFamily="34" charset="0"/>
                <a:cs typeface="Arial" pitchFamily="34" charset="0"/>
              </a:rPr>
              <a:t>VE </a:t>
            </a:r>
            <a:br>
              <a:rPr lang="tr-TR" sz="3200" b="1" dirty="0" smtClean="0">
                <a:latin typeface="Arial" pitchFamily="34" charset="0"/>
                <a:cs typeface="Arial" pitchFamily="34" charset="0"/>
              </a:rPr>
            </a:br>
            <a:r>
              <a:rPr lang="tr-TR" sz="3200" b="1" dirty="0" smtClean="0">
                <a:latin typeface="Arial" pitchFamily="34" charset="0"/>
                <a:cs typeface="Arial" pitchFamily="34" charset="0"/>
              </a:rPr>
              <a:t>CEZA MUHAKEMESİ HUKUKU BAKIMINDAN DEĞERLENDİRİLMESİ </a:t>
            </a:r>
            <a:endParaRPr lang="tr-TR"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latin typeface="Times New Roman" pitchFamily="18" charset="0"/>
                <a:cs typeface="Times New Roman" pitchFamily="18" charset="0"/>
              </a:rPr>
              <a:t>GİRİŞ </a:t>
            </a:r>
            <a:endParaRPr lang="tr-TR"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r>
              <a:rPr lang="tr-TR" dirty="0" smtClean="0"/>
              <a:t>1. Yargı Reform Paketi olarak anılan 7188 </a:t>
            </a:r>
            <a:r>
              <a:rPr lang="tr-TR" dirty="0" smtClean="0"/>
              <a:t>sayılı Ceza Muhakemesi Kanunu ve Başka Kanunlarda Değişiklik Yapılmasına Dair Kanun 17/10/2019 tarihinde kabul edilmiş ve 24/10/2019 tarihinde resmi gazetede yayınlanmıştır.</a:t>
            </a:r>
            <a:endParaRPr lang="tr-T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19256" cy="6106690"/>
          </a:xfrm>
        </p:spPr>
        <p:txBody>
          <a:bodyPr>
            <a:normAutofit/>
          </a:bodyPr>
          <a:lstStyle/>
          <a:p>
            <a:r>
              <a:rPr lang="tr-TR" b="1" dirty="0" smtClean="0">
                <a:latin typeface="Times New Roman" pitchFamily="18" charset="0"/>
                <a:cs typeface="Times New Roman" pitchFamily="18" charset="0"/>
              </a:rPr>
              <a:t>5237 </a:t>
            </a:r>
            <a:r>
              <a:rPr lang="tr-TR" b="1" dirty="0" smtClean="0">
                <a:latin typeface="Times New Roman" pitchFamily="18" charset="0"/>
                <a:cs typeface="Times New Roman" pitchFamily="18" charset="0"/>
              </a:rPr>
              <a:t>SAYILI TÜRK CEZA KANUNU BAKIMINDAN </a:t>
            </a:r>
            <a:r>
              <a:rPr lang="tr-TR" b="1" dirty="0" smtClean="0">
                <a:latin typeface="Times New Roman" pitchFamily="18" charset="0"/>
                <a:cs typeface="Times New Roman" pitchFamily="18" charset="0"/>
              </a:rPr>
              <a:t>DEĞERLENDİRİLME </a:t>
            </a:r>
            <a:endParaRPr lang="tr-TR"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b="1" dirty="0" smtClean="0">
                <a:latin typeface="Times New Roman" pitchFamily="18" charset="0"/>
                <a:cs typeface="Times New Roman" pitchFamily="18" charset="0"/>
              </a:rPr>
              <a:t>7188 KANUN İLE </a:t>
            </a:r>
            <a:r>
              <a:rPr lang="tr-TR" b="1" dirty="0" smtClean="0">
                <a:latin typeface="Times New Roman" pitchFamily="18" charset="0"/>
                <a:cs typeface="Times New Roman" pitchFamily="18" charset="0"/>
              </a:rPr>
              <a:t>YAPILAN DEĞİŞİKLİKLER</a:t>
            </a:r>
            <a:endParaRPr lang="tr-TR" b="1" dirty="0">
              <a:latin typeface="Times New Roman" pitchFamily="18" charset="0"/>
              <a:cs typeface="Times New Roman" pitchFamily="18" charset="0"/>
            </a:endParaRPr>
          </a:p>
        </p:txBody>
      </p:sp>
      <p:sp>
        <p:nvSpPr>
          <p:cNvPr id="3" name="2 Metin Yer Tutucusu"/>
          <p:cNvSpPr>
            <a:spLocks noGrp="1"/>
          </p:cNvSpPr>
          <p:nvPr>
            <p:ph type="body" idx="1"/>
          </p:nvPr>
        </p:nvSpPr>
        <p:spPr>
          <a:xfrm>
            <a:off x="457200" y="1535113"/>
            <a:ext cx="7543824" cy="639762"/>
          </a:xfrm>
        </p:spPr>
        <p:txBody>
          <a:bodyPr/>
          <a:lstStyle/>
          <a:p>
            <a:pPr algn="ctr"/>
            <a:r>
              <a:rPr lang="tr-TR" dirty="0" smtClean="0">
                <a:latin typeface="Times New Roman" pitchFamily="18" charset="0"/>
                <a:cs typeface="Times New Roman" pitchFamily="18" charset="0"/>
              </a:rPr>
              <a:t>TCK 75md. ÖN ÖDEME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2214554"/>
            <a:ext cx="8143932" cy="4214842"/>
          </a:xfrm>
        </p:spPr>
        <p:style>
          <a:lnRef idx="2">
            <a:schemeClr val="accent2"/>
          </a:lnRef>
          <a:fillRef idx="1">
            <a:schemeClr val="lt1"/>
          </a:fillRef>
          <a:effectRef idx="0">
            <a:schemeClr val="accent2"/>
          </a:effectRef>
          <a:fontRef idx="minor">
            <a:schemeClr val="dk1"/>
          </a:fontRef>
        </p:style>
        <p:txBody>
          <a:bodyPr>
            <a:normAutofit/>
          </a:bodyPr>
          <a:lstStyle/>
          <a:p>
            <a:r>
              <a:rPr lang="tr-TR" dirty="0" smtClean="0">
                <a:latin typeface="Times New Roman" pitchFamily="18" charset="0"/>
                <a:cs typeface="Times New Roman" pitchFamily="18" charset="0"/>
              </a:rPr>
              <a:t>75. Maddenin </a:t>
            </a:r>
            <a:r>
              <a:rPr lang="tr-TR" dirty="0" smtClean="0">
                <a:latin typeface="Times New Roman" pitchFamily="18" charset="0"/>
                <a:cs typeface="Times New Roman" pitchFamily="18" charset="0"/>
              </a:rPr>
              <a:t>1. fıkrasına şu şekilde ek yapılmıştır:</a:t>
            </a:r>
            <a:endParaRPr lang="tr-TR" dirty="0" smtClean="0">
              <a:latin typeface="Times New Roman" pitchFamily="18" charset="0"/>
              <a:cs typeface="Times New Roman" pitchFamily="18" charset="0"/>
            </a:endParaRPr>
          </a:p>
          <a:p>
            <a:pPr algn="just"/>
            <a:r>
              <a:rPr lang="tr-TR" i="1" dirty="0" smtClean="0">
                <a:latin typeface="Times New Roman" pitchFamily="18" charset="0"/>
                <a:cs typeface="Times New Roman" pitchFamily="18" charset="0"/>
              </a:rPr>
              <a:t>“Soruşturma giderleri ile birlikte, Cumhuriyet savcılığınca yapılacak tebliğ üzerine on gün içinde ödediği takdirde hakkında kamu davası açılmaz. </a:t>
            </a:r>
            <a:r>
              <a:rPr lang="tr-TR" b="1" i="1" u="sng" dirty="0" smtClean="0">
                <a:solidFill>
                  <a:srgbClr val="FF0000"/>
                </a:solidFill>
                <a:latin typeface="Times New Roman" pitchFamily="18" charset="0"/>
                <a:cs typeface="Times New Roman" pitchFamily="18" charset="0"/>
              </a:rPr>
              <a:t>Failin </a:t>
            </a:r>
            <a:r>
              <a:rPr lang="tr-TR" b="1" i="1" u="sng" dirty="0" smtClean="0">
                <a:solidFill>
                  <a:srgbClr val="FF0000"/>
                </a:solidFill>
                <a:latin typeface="Times New Roman" pitchFamily="18" charset="0"/>
                <a:cs typeface="Times New Roman" pitchFamily="18" charset="0"/>
              </a:rPr>
              <a:t>on gün içinde talep etmesi koşuluyla bu miktarın birer ay ara ile </a:t>
            </a:r>
            <a:r>
              <a:rPr lang="tr-TR" sz="3200" b="1" i="1" u="sng" dirty="0" smtClean="0">
                <a:solidFill>
                  <a:srgbClr val="FF0000"/>
                </a:solidFill>
                <a:latin typeface="Times New Roman" pitchFamily="18" charset="0"/>
                <a:cs typeface="Times New Roman" pitchFamily="18" charset="0"/>
              </a:rPr>
              <a:t>ÜÇ EŞİT TAKSİT </a:t>
            </a:r>
            <a:r>
              <a:rPr lang="tr-TR" b="1" i="1" u="sng" dirty="0" smtClean="0">
                <a:solidFill>
                  <a:srgbClr val="FF0000"/>
                </a:solidFill>
                <a:latin typeface="Times New Roman" pitchFamily="18" charset="0"/>
                <a:cs typeface="Times New Roman" pitchFamily="18" charset="0"/>
              </a:rPr>
              <a:t>hâlinde </a:t>
            </a:r>
            <a:r>
              <a:rPr lang="tr-TR" b="1" i="1" u="sng" dirty="0" smtClean="0">
                <a:solidFill>
                  <a:srgbClr val="FF0000"/>
                </a:solidFill>
                <a:latin typeface="Times New Roman" pitchFamily="18" charset="0"/>
                <a:cs typeface="Times New Roman" pitchFamily="18" charset="0"/>
              </a:rPr>
              <a:t>ödenmesine Cumhuriyet savcısı tarafından karar </a:t>
            </a:r>
            <a:r>
              <a:rPr lang="tr-TR" sz="3200" b="1" i="1" u="sng" dirty="0" smtClean="0">
                <a:solidFill>
                  <a:srgbClr val="FF0000"/>
                </a:solidFill>
                <a:latin typeface="Times New Roman" pitchFamily="18" charset="0"/>
                <a:cs typeface="Times New Roman" pitchFamily="18" charset="0"/>
              </a:rPr>
              <a:t>VERİLİR</a:t>
            </a:r>
            <a:r>
              <a:rPr lang="tr-TR" b="1" i="1" u="sng" dirty="0" smtClean="0">
                <a:solidFill>
                  <a:srgbClr val="FF0000"/>
                </a:solidFill>
                <a:latin typeface="Times New Roman" pitchFamily="18" charset="0"/>
                <a:cs typeface="Times New Roman" pitchFamily="18" charset="0"/>
              </a:rPr>
              <a:t>. </a:t>
            </a:r>
            <a:r>
              <a:rPr lang="tr-TR" b="1" i="1" u="sng" dirty="0" smtClean="0">
                <a:solidFill>
                  <a:srgbClr val="FF0000"/>
                </a:solidFill>
                <a:latin typeface="Times New Roman" pitchFamily="18" charset="0"/>
                <a:cs typeface="Times New Roman" pitchFamily="18" charset="0"/>
              </a:rPr>
              <a:t>Taksitlerin süresinde ödenmemesi hâlinde </a:t>
            </a:r>
            <a:r>
              <a:rPr lang="tr-TR" b="1" i="1" u="sng" dirty="0" err="1" smtClean="0">
                <a:solidFill>
                  <a:srgbClr val="FF0000"/>
                </a:solidFill>
                <a:latin typeface="Times New Roman" pitchFamily="18" charset="0"/>
                <a:cs typeface="Times New Roman" pitchFamily="18" charset="0"/>
              </a:rPr>
              <a:t>önödeme</a:t>
            </a:r>
            <a:r>
              <a:rPr lang="tr-TR" b="1" i="1" u="sng" dirty="0" smtClean="0">
                <a:solidFill>
                  <a:srgbClr val="FF0000"/>
                </a:solidFill>
                <a:latin typeface="Times New Roman" pitchFamily="18" charset="0"/>
                <a:cs typeface="Times New Roman" pitchFamily="18" charset="0"/>
              </a:rPr>
              <a:t> hükümsüz kalır ve soruşturmaya devam edilir. </a:t>
            </a:r>
            <a:r>
              <a:rPr lang="tr-TR" b="1" i="1" dirty="0" smtClean="0">
                <a:solidFill>
                  <a:srgbClr val="FF0000"/>
                </a:solidFill>
                <a:latin typeface="Times New Roman" pitchFamily="18" charset="0"/>
                <a:cs typeface="Times New Roman" pitchFamily="18" charset="0"/>
              </a:rPr>
              <a:t> </a:t>
            </a:r>
            <a:r>
              <a:rPr lang="tr-TR" i="1" dirty="0" smtClean="0">
                <a:latin typeface="Times New Roman" pitchFamily="18" charset="0"/>
                <a:cs typeface="Times New Roman" pitchFamily="18" charset="0"/>
              </a:rPr>
              <a:t>Taksirli </a:t>
            </a:r>
            <a:r>
              <a:rPr lang="tr-TR" i="1" dirty="0" smtClean="0">
                <a:latin typeface="Times New Roman" pitchFamily="18" charset="0"/>
                <a:cs typeface="Times New Roman" pitchFamily="18" charset="0"/>
              </a:rPr>
              <a:t>…</a:t>
            </a:r>
            <a:endParaRPr lang="tr-TR"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714348" y="1214422"/>
            <a:ext cx="7543824" cy="639762"/>
          </a:xfrm>
        </p:spPr>
        <p:txBody>
          <a:bodyPr/>
          <a:lstStyle/>
          <a:p>
            <a:pPr algn="ctr"/>
            <a:r>
              <a:rPr lang="tr-TR" dirty="0" smtClean="0">
                <a:latin typeface="Times New Roman" pitchFamily="18" charset="0"/>
                <a:cs typeface="Times New Roman" pitchFamily="18" charset="0"/>
              </a:rPr>
              <a:t>TCK </a:t>
            </a:r>
            <a:r>
              <a:rPr lang="tr-TR" dirty="0" smtClean="0">
                <a:latin typeface="Times New Roman" pitchFamily="18" charset="0"/>
                <a:cs typeface="Times New Roman" pitchFamily="18" charset="0"/>
              </a:rPr>
              <a:t>75 md</a:t>
            </a:r>
            <a:r>
              <a:rPr lang="tr-TR" dirty="0" smtClean="0">
                <a:latin typeface="Times New Roman" pitchFamily="18" charset="0"/>
                <a:cs typeface="Times New Roman" pitchFamily="18" charset="0"/>
              </a:rPr>
              <a:t>. ÖN ÖDEME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2143116"/>
            <a:ext cx="8472518" cy="4143404"/>
          </a:xfrm>
        </p:spPr>
        <p:style>
          <a:lnRef idx="2">
            <a:schemeClr val="accent2"/>
          </a:lnRef>
          <a:fillRef idx="1">
            <a:schemeClr val="lt1"/>
          </a:fillRef>
          <a:effectRef idx="0">
            <a:schemeClr val="accent2"/>
          </a:effectRef>
          <a:fontRef idx="minor">
            <a:schemeClr val="dk1"/>
          </a:fontRef>
        </p:style>
        <p:txBody>
          <a:bodyPr>
            <a:normAutofit/>
          </a:bodyPr>
          <a:lstStyle/>
          <a:p>
            <a:pPr>
              <a:buNone/>
            </a:pPr>
            <a:r>
              <a:rPr lang="tr-TR" dirty="0" smtClean="0">
                <a:latin typeface="Times New Roman" pitchFamily="18" charset="0"/>
                <a:cs typeface="Times New Roman" pitchFamily="18" charset="0"/>
              </a:rPr>
              <a:t>71888 s.k ile </a:t>
            </a:r>
            <a:r>
              <a:rPr lang="tr-TR" dirty="0" err="1" smtClean="0">
                <a:latin typeface="Times New Roman" pitchFamily="18" charset="0"/>
                <a:cs typeface="Times New Roman" pitchFamily="18" charset="0"/>
              </a:rPr>
              <a:t>TCK’nın</a:t>
            </a:r>
            <a:r>
              <a:rPr lang="tr-TR" dirty="0" smtClean="0">
                <a:latin typeface="Times New Roman" pitchFamily="18" charset="0"/>
                <a:cs typeface="Times New Roman" pitchFamily="18" charset="0"/>
              </a:rPr>
              <a:t> 75</a:t>
            </a:r>
            <a:r>
              <a:rPr lang="tr-TR" dirty="0" smtClean="0">
                <a:latin typeface="Times New Roman" pitchFamily="18" charset="0"/>
                <a:cs typeface="Times New Roman" pitchFamily="18" charset="0"/>
              </a:rPr>
              <a:t>. </a:t>
            </a:r>
            <a:r>
              <a:rPr lang="tr-TR" dirty="0" smtClean="0">
                <a:latin typeface="Times New Roman" pitchFamily="18" charset="0"/>
                <a:cs typeface="Times New Roman" pitchFamily="18" charset="0"/>
              </a:rPr>
              <a:t>maddesinin </a:t>
            </a:r>
            <a:r>
              <a:rPr lang="tr-TR" dirty="0" smtClean="0">
                <a:latin typeface="Times New Roman" pitchFamily="18" charset="0"/>
                <a:cs typeface="Times New Roman" pitchFamily="18" charset="0"/>
              </a:rPr>
              <a:t>6</a:t>
            </a:r>
            <a:r>
              <a:rPr lang="tr-TR" dirty="0" smtClean="0">
                <a:latin typeface="Times New Roman" pitchFamily="18" charset="0"/>
                <a:cs typeface="Times New Roman" pitchFamily="18" charset="0"/>
              </a:rPr>
              <a:t>. fıkrasına şu şekilde ek yapılmıştır:</a:t>
            </a:r>
          </a:p>
          <a:p>
            <a:pPr>
              <a:buNone/>
            </a:pPr>
            <a:endParaRPr lang="tr-TR" dirty="0" smtClean="0">
              <a:latin typeface="Times New Roman" pitchFamily="18" charset="0"/>
              <a:cs typeface="Times New Roman" pitchFamily="18" charset="0"/>
            </a:endParaRPr>
          </a:p>
          <a:p>
            <a:pPr algn="just">
              <a:buNone/>
            </a:pPr>
            <a:r>
              <a:rPr lang="tr-TR" dirty="0" smtClean="0">
                <a:solidFill>
                  <a:srgbClr val="FF0000"/>
                </a:solidFill>
              </a:rPr>
              <a:t>c) </a:t>
            </a:r>
            <a:r>
              <a:rPr lang="tr-TR" dirty="0" smtClean="0">
                <a:solidFill>
                  <a:srgbClr val="FF0000"/>
                </a:solidFill>
              </a:rPr>
              <a:t>21/7/1983 </a:t>
            </a:r>
            <a:r>
              <a:rPr lang="tr-TR" dirty="0" smtClean="0">
                <a:solidFill>
                  <a:srgbClr val="FF0000"/>
                </a:solidFill>
              </a:rPr>
              <a:t>tarihli ve 2863 sayılı Kültür ve Tabiat Varlıklarını Koruma Kanununun 74 üncü maddesinin ikinci fıkrasının birinci cümlesinde yer alan suç</a:t>
            </a:r>
            <a:r>
              <a:rPr lang="tr-TR" dirty="0" smtClean="0">
                <a:solidFill>
                  <a:srgbClr val="FF0000"/>
                </a:solidFill>
              </a:rPr>
              <a:t>,</a:t>
            </a:r>
          </a:p>
          <a:p>
            <a:pPr algn="just">
              <a:buNone/>
            </a:pPr>
            <a:endParaRPr lang="tr-TR" dirty="0" smtClean="0">
              <a:solidFill>
                <a:srgbClr val="FF0000"/>
              </a:solidFill>
            </a:endParaRPr>
          </a:p>
          <a:p>
            <a:pPr algn="just">
              <a:buNone/>
            </a:pPr>
            <a:r>
              <a:rPr lang="tr-TR" dirty="0" smtClean="0">
                <a:solidFill>
                  <a:srgbClr val="FF0000"/>
                </a:solidFill>
              </a:rPr>
              <a:t>d) 4/11/2004 </a:t>
            </a:r>
            <a:r>
              <a:rPr lang="tr-TR" dirty="0" smtClean="0">
                <a:solidFill>
                  <a:srgbClr val="FF0000"/>
                </a:solidFill>
              </a:rPr>
              <a:t>tarihli ve 5253 sayılı Dernekler Kanununun 32 </a:t>
            </a:r>
            <a:r>
              <a:rPr lang="tr-TR" dirty="0" err="1" smtClean="0">
                <a:solidFill>
                  <a:srgbClr val="FF0000"/>
                </a:solidFill>
              </a:rPr>
              <a:t>nci</a:t>
            </a:r>
            <a:r>
              <a:rPr lang="tr-TR" dirty="0" smtClean="0">
                <a:solidFill>
                  <a:srgbClr val="FF0000"/>
                </a:solidFill>
              </a:rPr>
              <a:t> maddesinin birinci fıkrasının (d) bendinde yer alan suç,</a:t>
            </a:r>
            <a:endParaRPr lang="tr-TR"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654032"/>
          </a:xfrm>
        </p:spPr>
        <p:txBody>
          <a:bodyPr>
            <a:normAutofit fontScale="90000"/>
          </a:bodyPr>
          <a:lstStyle/>
          <a:p>
            <a:r>
              <a:rPr lang="tr-TR" dirty="0" smtClean="0"/>
              <a:t>ÖNÖDEME KURUMUNDA YAPILAN DEĞİŞİKLİĞİN DEĞERLENDİRİLMESİ</a:t>
            </a:r>
            <a:endParaRPr lang="tr-TR" dirty="0"/>
          </a:p>
        </p:txBody>
      </p:sp>
      <p:sp>
        <p:nvSpPr>
          <p:cNvPr id="3" name="2 İçerik Yer Tutucusu"/>
          <p:cNvSpPr>
            <a:spLocks noGrp="1"/>
          </p:cNvSpPr>
          <p:nvPr>
            <p:ph idx="1"/>
          </p:nvPr>
        </p:nvSpPr>
        <p:spPr/>
        <p:txBody>
          <a:bodyPr>
            <a:normAutofit fontScale="92500" lnSpcReduction="20000"/>
          </a:bodyPr>
          <a:lstStyle/>
          <a:p>
            <a:pPr lvl="0"/>
            <a:r>
              <a:rPr lang="tr-TR" dirty="0" smtClean="0"/>
              <a:t>YAPILAN DEĞİŞİKLİK İLE;</a:t>
            </a:r>
          </a:p>
          <a:p>
            <a:pPr lvl="0" algn="just">
              <a:buNone/>
            </a:pPr>
            <a:r>
              <a:rPr lang="tr-TR" dirty="0" smtClean="0"/>
              <a:t>1- Daha </a:t>
            </a:r>
            <a:r>
              <a:rPr lang="tr-TR" dirty="0" smtClean="0"/>
              <a:t>önceden </a:t>
            </a:r>
            <a:r>
              <a:rPr lang="tr-TR" dirty="0" err="1" smtClean="0"/>
              <a:t>önödeme</a:t>
            </a:r>
            <a:r>
              <a:rPr lang="tr-TR" dirty="0" smtClean="0"/>
              <a:t> miktarının </a:t>
            </a:r>
            <a:r>
              <a:rPr lang="tr-TR" dirty="0" smtClean="0"/>
              <a:t>TAKSİTLER halinde </a:t>
            </a:r>
            <a:r>
              <a:rPr lang="tr-TR" dirty="0" smtClean="0"/>
              <a:t>ödenmesi imkanı yokken, </a:t>
            </a:r>
            <a:r>
              <a:rPr lang="tr-TR" dirty="0" err="1" smtClean="0"/>
              <a:t>önödemenin</a:t>
            </a:r>
            <a:r>
              <a:rPr lang="tr-TR" dirty="0" smtClean="0"/>
              <a:t> </a:t>
            </a:r>
            <a:r>
              <a:rPr lang="tr-TR" dirty="0" smtClean="0"/>
              <a:t>de taksitle ödenmesi imkanı getirilmiştir.</a:t>
            </a:r>
          </a:p>
          <a:p>
            <a:pPr lvl="0" algn="just">
              <a:buNone/>
            </a:pPr>
            <a:r>
              <a:rPr lang="tr-TR" dirty="0" smtClean="0"/>
              <a:t>2- </a:t>
            </a:r>
            <a:r>
              <a:rPr lang="tr-TR" dirty="0" err="1" smtClean="0"/>
              <a:t>Önödeme</a:t>
            </a:r>
            <a:r>
              <a:rPr lang="tr-TR" dirty="0" smtClean="0"/>
              <a:t> </a:t>
            </a:r>
            <a:r>
              <a:rPr lang="tr-TR" dirty="0" smtClean="0"/>
              <a:t>kapsamında sayılan katalog suçlara yeni suçlar eklenmiştir. Eklenen suçlar;</a:t>
            </a:r>
          </a:p>
          <a:p>
            <a:pPr lvl="1" algn="just"/>
            <a:r>
              <a:rPr lang="tr-TR" dirty="0" smtClean="0"/>
              <a:t>Kültür ve Tabiat Varlıklarını Koruma Kanununun 74 üncü maddesinin ikinci fıkrasının birinci cümlesinde yer alan suç,</a:t>
            </a:r>
          </a:p>
          <a:p>
            <a:pPr lvl="1" algn="just"/>
            <a:r>
              <a:rPr lang="tr-TR" dirty="0" smtClean="0"/>
              <a:t>Dernekler Kanununun 32 </a:t>
            </a:r>
            <a:r>
              <a:rPr lang="tr-TR" dirty="0" err="1" smtClean="0"/>
              <a:t>nci</a:t>
            </a:r>
            <a:r>
              <a:rPr lang="tr-TR" dirty="0" smtClean="0"/>
              <a:t> maddesinin birinci fıkrasının (d) bendinde yer alan suçtur.</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fontScale="92500"/>
          </a:bodyPr>
          <a:lstStyle/>
          <a:p>
            <a:pPr algn="just"/>
            <a:r>
              <a:rPr lang="tr-TR" dirty="0" smtClean="0"/>
              <a:t>Taksitlendirme </a:t>
            </a:r>
            <a:r>
              <a:rPr lang="tr-TR" dirty="0" smtClean="0"/>
              <a:t>imkanının getirilmesi her ne kadar olumlu bir gelişme olarak görülebilir ise de;  burada </a:t>
            </a:r>
            <a:r>
              <a:rPr lang="tr-TR" dirty="0" smtClean="0"/>
              <a:t>“VERİLİR” </a:t>
            </a:r>
            <a:r>
              <a:rPr lang="tr-TR" dirty="0" smtClean="0"/>
              <a:t>şeklinde emredici hüküm kurulması kanaatimizce hatalı olmuştur. Zira C. Savcısına takdir hakkı bırakılmamıştır. C. Savcısı talep halinde </a:t>
            </a:r>
            <a:r>
              <a:rPr lang="tr-TR" dirty="0" smtClean="0"/>
              <a:t>MİKTAR NE KADAR AZ OLURSA OLSUN taksit </a:t>
            </a:r>
            <a:r>
              <a:rPr lang="tr-TR" dirty="0" smtClean="0"/>
              <a:t>yapmak </a:t>
            </a:r>
            <a:r>
              <a:rPr lang="tr-TR" dirty="0" smtClean="0"/>
              <a:t>ZORUNDA kalacaktır</a:t>
            </a:r>
            <a:r>
              <a:rPr lang="tr-TR" dirty="0" smtClean="0"/>
              <a:t>. Bu durum ise gereksiz yere dosyanın </a:t>
            </a:r>
            <a:r>
              <a:rPr lang="tr-TR" dirty="0" smtClean="0"/>
              <a:t>birkaç ay daha açık </a:t>
            </a:r>
            <a:r>
              <a:rPr lang="tr-TR" dirty="0" smtClean="0"/>
              <a:t>kalmasına sebep olacaktır. </a:t>
            </a:r>
            <a:endParaRPr lang="tr-TR" dirty="0" smtClean="0"/>
          </a:p>
          <a:p>
            <a:pPr algn="just"/>
            <a:r>
              <a:rPr lang="tr-TR" dirty="0" smtClean="0"/>
              <a:t>Nitekim </a:t>
            </a:r>
            <a:r>
              <a:rPr lang="tr-TR" dirty="0" smtClean="0"/>
              <a:t>maddenin meclise sevkinde tasarı “verilebilir” şeklinde iken, mecliste değiştirilerek “verilir” şekline getirilmiştir.</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85728"/>
            <a:ext cx="7829576" cy="5840435"/>
          </a:xfrm>
        </p:spPr>
        <p:txBody>
          <a:bodyPr>
            <a:normAutofit fontScale="77500" lnSpcReduction="20000"/>
          </a:bodyPr>
          <a:lstStyle/>
          <a:p>
            <a:pPr algn="just">
              <a:buNone/>
            </a:pPr>
            <a:r>
              <a:rPr lang="tr-TR" dirty="0" smtClean="0"/>
              <a:t>Eklenen yeni suç tipleri bakımından </a:t>
            </a:r>
            <a:r>
              <a:rPr lang="tr-TR" dirty="0" smtClean="0"/>
              <a:t>baktığımızda;</a:t>
            </a:r>
          </a:p>
          <a:p>
            <a:pPr algn="just">
              <a:buNone/>
            </a:pPr>
            <a:endParaRPr lang="tr-TR" dirty="0" smtClean="0"/>
          </a:p>
          <a:p>
            <a:pPr algn="just">
              <a:buNone/>
            </a:pPr>
            <a:r>
              <a:rPr lang="tr-TR" dirty="0" smtClean="0"/>
              <a:t>- Kültür </a:t>
            </a:r>
            <a:r>
              <a:rPr lang="tr-TR" dirty="0" smtClean="0"/>
              <a:t>ve Tabiat Varlıklarını Koruma Kanununun 74 üncü maddesinin ikinci fıkrasının birinci cümlesinde yer alan suç,”</a:t>
            </a:r>
            <a:r>
              <a:rPr lang="tr-TR" i="1" dirty="0" smtClean="0"/>
              <a:t>İzinsiz olarak define araştıranlar, üç aydan iki yıla kadar hapis cezası ile cezalandırılır”</a:t>
            </a:r>
            <a:r>
              <a:rPr lang="tr-TR" dirty="0" smtClean="0"/>
              <a:t>. şeklindedir. Burada define olarak araştırılan hususun esasında tarihimizin ve kültürümüzün parçası olduğunu dikkate aldığımızda, yani korunan değerin önemini dikkate aldığımızda, kanaatimizce bu suçun </a:t>
            </a:r>
            <a:r>
              <a:rPr lang="tr-TR" dirty="0" err="1" smtClean="0"/>
              <a:t>önödemeye</a:t>
            </a:r>
            <a:r>
              <a:rPr lang="tr-TR" dirty="0" smtClean="0"/>
              <a:t> bağlanması isabetli olmamıştır. Kaldı ki bu suçla korunan değerin önemi ve verilebilecek cezanın üst sınırı dikkate alındığında, niçin bu suçun </a:t>
            </a:r>
            <a:r>
              <a:rPr lang="tr-TR" dirty="0" err="1" smtClean="0"/>
              <a:t>önödemeye</a:t>
            </a:r>
            <a:r>
              <a:rPr lang="tr-TR" dirty="0" smtClean="0"/>
              <a:t> bağlandığı anlaşılamamaktadır. Zira bu sınırın altında kalan ve </a:t>
            </a:r>
            <a:r>
              <a:rPr lang="tr-TR" dirty="0" err="1" smtClean="0"/>
              <a:t>önödemeye</a:t>
            </a:r>
            <a:r>
              <a:rPr lang="tr-TR" dirty="0" smtClean="0"/>
              <a:t> bağlanmayan, korunan değer bakımından bu kadar önemli olmayan başkaca suçlar da bulunmaktadır. Bu durumda o suçlarında </a:t>
            </a:r>
            <a:r>
              <a:rPr lang="tr-TR" dirty="0" err="1" smtClean="0"/>
              <a:t>önödeme</a:t>
            </a:r>
            <a:r>
              <a:rPr lang="tr-TR" dirty="0" smtClean="0"/>
              <a:t> alınması faydalı olacaktır.</a:t>
            </a:r>
          </a:p>
          <a:p>
            <a:endParaRPr lang="tr-T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28596" y="285728"/>
            <a:ext cx="8258204" cy="5840435"/>
          </a:xfrm>
        </p:spPr>
        <p:txBody>
          <a:bodyPr>
            <a:normAutofit/>
          </a:bodyPr>
          <a:lstStyle/>
          <a:p>
            <a:pPr lvl="2" algn="just">
              <a:buNone/>
            </a:pPr>
            <a:r>
              <a:rPr lang="tr-TR" dirty="0" smtClean="0"/>
              <a:t>Dernekler Kanununun 32 </a:t>
            </a:r>
            <a:r>
              <a:rPr lang="tr-TR" dirty="0" err="1" smtClean="0"/>
              <a:t>nci</a:t>
            </a:r>
            <a:r>
              <a:rPr lang="tr-TR" dirty="0" smtClean="0"/>
              <a:t> maddesinin birinci fıkrasının (d) bendi “</a:t>
            </a:r>
            <a:r>
              <a:rPr lang="tr-TR" i="1" dirty="0" smtClean="0"/>
              <a:t>Derneğe ait tutulması gereken defter veya kayıtları tutmayan veya tasdiksiz defter tutan dernek yöneticileri üç aydan bir yıla kadar hapis veya adlî para cezası ile cezalandırılır. Bu defter ve kayıtların usulüne uygun tutulmaması halinde dernek yöneticilerine ve defterleri tutmakla sorumlu kişilere </a:t>
            </a:r>
            <a:r>
              <a:rPr lang="tr-TR" i="1" dirty="0" err="1" smtClean="0"/>
              <a:t>beşyüz</a:t>
            </a:r>
            <a:r>
              <a:rPr lang="tr-TR" i="1" dirty="0" smtClean="0"/>
              <a:t> Türk Lirası idarî para cezası verilir. Adına yetki belgesi düzenlenmediği halde gelir toplayanlar ile bilerek bu şekilde gelir toplanmasına izin veren yönetim kurulu üyelerine bin Türk Lirası idarî para cezası verilir.”</a:t>
            </a:r>
            <a:r>
              <a:rPr lang="tr-TR" dirty="0" smtClean="0"/>
              <a:t> şeklindedir. </a:t>
            </a:r>
          </a:p>
          <a:p>
            <a:pPr lvl="2" algn="just">
              <a:buNone/>
            </a:pPr>
            <a:r>
              <a:rPr lang="tr-TR" dirty="0" smtClean="0"/>
              <a:t>Buradaki eylemin niteliği ve ceza miktarı dikkate alındığında yapılan değişiklik yerinde olmuştur.</a:t>
            </a:r>
          </a:p>
          <a:p>
            <a:pPr algn="just"/>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28604"/>
            <a:ext cx="8229600" cy="5697559"/>
          </a:xfrm>
        </p:spPr>
        <p:txBody>
          <a:bodyPr>
            <a:normAutofit lnSpcReduction="10000"/>
          </a:bodyPr>
          <a:lstStyle/>
          <a:p>
            <a:pPr marL="342900" lvl="2" indent="-342900" algn="just"/>
            <a:endParaRPr lang="tr-TR" dirty="0" smtClean="0"/>
          </a:p>
          <a:p>
            <a:pPr marL="342900" lvl="2" indent="-342900" algn="just"/>
            <a:r>
              <a:rPr lang="tr-TR" sz="3200" dirty="0" smtClean="0"/>
              <a:t>Kanaatimizce </a:t>
            </a:r>
            <a:r>
              <a:rPr lang="tr-TR" sz="3200" dirty="0" err="1" smtClean="0"/>
              <a:t>önödeme</a:t>
            </a:r>
            <a:r>
              <a:rPr lang="tr-TR" sz="3200" dirty="0" smtClean="0"/>
              <a:t> kurumunun kapsamının genişletilmesi faydalı olmuştur ve daha da genişletilmelidir. Ancak </a:t>
            </a:r>
            <a:r>
              <a:rPr lang="tr-TR" sz="3200" dirty="0" err="1" smtClean="0"/>
              <a:t>önödeme</a:t>
            </a:r>
            <a:r>
              <a:rPr lang="tr-TR" sz="3200" dirty="0" smtClean="0"/>
              <a:t> </a:t>
            </a:r>
            <a:r>
              <a:rPr lang="tr-TR" sz="3200" dirty="0" smtClean="0"/>
              <a:t>şartlarına baktığımızda </a:t>
            </a:r>
            <a:r>
              <a:rPr lang="tr-TR" sz="3200" b="1" u="sng" dirty="0" smtClean="0"/>
              <a:t>ÖNÖDEMEDEN FAYDALANMA SAYISINDA SINIR KONULMAMIŞ OLMASI KANAATİMİZCE EKSİKLİKTİR</a:t>
            </a:r>
            <a:r>
              <a:rPr lang="tr-TR" sz="3200" dirty="0" smtClean="0"/>
              <a:t>. </a:t>
            </a:r>
            <a:r>
              <a:rPr lang="tr-TR" sz="3200" dirty="0" smtClean="0"/>
              <a:t>Zira özellikle define arayanların bu eylemelerini sürekli tekrarladıklarını dikkate aldığımızda defalarca bu kurumdan faydalanması toplum nezdinde adalete güveni zedeleyecektir.</a:t>
            </a:r>
          </a:p>
          <a:p>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714348" y="1214422"/>
            <a:ext cx="7543824" cy="639762"/>
          </a:xfrm>
        </p:spPr>
        <p:txBody>
          <a:bodyPr>
            <a:normAutofit fontScale="92500" lnSpcReduction="20000"/>
          </a:bodyPr>
          <a:lstStyle/>
          <a:p>
            <a:pPr algn="ctr"/>
            <a:r>
              <a:rPr lang="tr-TR" dirty="0" smtClean="0"/>
              <a:t>VERİLERİ HUKUKA AYKIRI OLARAK VERME VEYA ELE GEÇİRME </a:t>
            </a:r>
            <a:r>
              <a:rPr lang="tr-TR" dirty="0" smtClean="0">
                <a:latin typeface="Times New Roman" pitchFamily="18" charset="0"/>
                <a:cs typeface="Times New Roman" pitchFamily="18" charset="0"/>
              </a:rPr>
              <a:t>TCK 136 md.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2143116"/>
            <a:ext cx="8472518" cy="4143404"/>
          </a:xfrm>
        </p:spPr>
        <p:style>
          <a:lnRef idx="2">
            <a:schemeClr val="accent2"/>
          </a:lnRef>
          <a:fillRef idx="1">
            <a:schemeClr val="lt1"/>
          </a:fillRef>
          <a:effectRef idx="0">
            <a:schemeClr val="accent2"/>
          </a:effectRef>
          <a:fontRef idx="minor">
            <a:schemeClr val="dk1"/>
          </a:fontRef>
        </p:style>
        <p:txBody>
          <a:bodyPr>
            <a:normAutofit/>
          </a:bodyPr>
          <a:lstStyle/>
          <a:p>
            <a:r>
              <a:rPr lang="tr-TR" dirty="0" err="1" smtClean="0">
                <a:latin typeface="Times New Roman" pitchFamily="18" charset="0"/>
                <a:cs typeface="Times New Roman" pitchFamily="18" charset="0"/>
              </a:rPr>
              <a:t>TCK’nın</a:t>
            </a:r>
            <a:r>
              <a:rPr lang="tr-TR" dirty="0" smtClean="0">
                <a:latin typeface="Times New Roman" pitchFamily="18" charset="0"/>
                <a:cs typeface="Times New Roman" pitchFamily="18" charset="0"/>
              </a:rPr>
              <a:t> 136. maddesine aşağıdaki fıkra eklenmiştir.</a:t>
            </a:r>
          </a:p>
          <a:p>
            <a:pPr>
              <a:buNone/>
            </a:pPr>
            <a:endParaRPr lang="tr-TR" dirty="0" smtClean="0">
              <a:latin typeface="Times New Roman" pitchFamily="18" charset="0"/>
              <a:cs typeface="Times New Roman" pitchFamily="18" charset="0"/>
            </a:endParaRPr>
          </a:p>
          <a:p>
            <a:pPr algn="just"/>
            <a:r>
              <a:rPr lang="tr-TR" dirty="0" smtClean="0"/>
              <a:t>(2</a:t>
            </a:r>
            <a:r>
              <a:rPr lang="tr-TR" dirty="0" smtClean="0"/>
              <a:t>) </a:t>
            </a:r>
            <a:r>
              <a:rPr lang="tr-TR" b="1" dirty="0" smtClean="0"/>
              <a:t>(Ek:17/10/2019-7188/17 md.)</a:t>
            </a:r>
            <a:r>
              <a:rPr lang="tr-TR" dirty="0" smtClean="0"/>
              <a:t> </a:t>
            </a:r>
            <a:r>
              <a:rPr lang="tr-TR" dirty="0" smtClean="0">
                <a:solidFill>
                  <a:srgbClr val="FF0000"/>
                </a:solidFill>
              </a:rPr>
              <a:t>Suçun konusunun, Ceza Muhakemesi Kanununun 236 </a:t>
            </a:r>
            <a:r>
              <a:rPr lang="tr-TR" dirty="0" err="1" smtClean="0">
                <a:solidFill>
                  <a:srgbClr val="FF0000"/>
                </a:solidFill>
              </a:rPr>
              <a:t>ncı</a:t>
            </a:r>
            <a:r>
              <a:rPr lang="tr-TR" dirty="0" smtClean="0">
                <a:solidFill>
                  <a:srgbClr val="FF0000"/>
                </a:solidFill>
              </a:rPr>
              <a:t> maddesinin beşinci ve altıncı fıkraları uyarınca </a:t>
            </a:r>
            <a:r>
              <a:rPr lang="tr-TR" dirty="0" smtClean="0">
                <a:solidFill>
                  <a:srgbClr val="FF0000"/>
                </a:solidFill>
              </a:rPr>
              <a:t>KAYDA ALINAN BEYAN VE GÖRÜNTÜLER olması </a:t>
            </a:r>
            <a:r>
              <a:rPr lang="tr-TR" dirty="0" smtClean="0">
                <a:solidFill>
                  <a:srgbClr val="FF0000"/>
                </a:solidFill>
              </a:rPr>
              <a:t>durumunda verilecek ceza bir kat artırılır.</a:t>
            </a:r>
          </a:p>
          <a:p>
            <a:r>
              <a:rPr lang="tr-TR" b="1" dirty="0" smtClean="0"/>
              <a:t>	</a:t>
            </a:r>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fontScale="70000" lnSpcReduction="20000"/>
          </a:bodyPr>
          <a:lstStyle/>
          <a:p>
            <a:r>
              <a:rPr lang="tr-TR" dirty="0" err="1" smtClean="0"/>
              <a:t>CMK’nın</a:t>
            </a:r>
            <a:r>
              <a:rPr lang="tr-TR" dirty="0" smtClean="0"/>
              <a:t> 236/5-6’ncı maddeleri ise şu şekildedir:</a:t>
            </a:r>
          </a:p>
          <a:p>
            <a:pPr algn="just"/>
            <a:r>
              <a:rPr lang="tr-TR" i="1" dirty="0" smtClean="0"/>
              <a:t>“(5) </a:t>
            </a:r>
            <a:r>
              <a:rPr lang="tr-TR" b="1" i="1" dirty="0" smtClean="0"/>
              <a:t>(Ek:17/10/2019-7188/22 md.)</a:t>
            </a:r>
            <a:r>
              <a:rPr lang="tr-TR" i="1" dirty="0" smtClean="0"/>
              <a:t> Türk Ceza Kanununun 103 üncü maddesinin ikinci fıkrasında düzenlenen suçlardan mağdur olan çocukların soruşturma evresindeki beyanları, bunlara yönelik hizmet veren merkezlerde Cumhuriyet savcısının nezaretinde uzmanlar aracılığıyla alınır. Mağdur çocuğun </a:t>
            </a:r>
            <a:r>
              <a:rPr lang="tr-TR" b="1" i="1" dirty="0" smtClean="0"/>
              <a:t>BEYAN VE GÖRÜNTÜLERİ KAYDA ALINIR</a:t>
            </a:r>
            <a:r>
              <a:rPr lang="tr-TR" i="1" dirty="0" smtClean="0"/>
              <a:t>. Kovuşturma evresinde ise ancak, maddi gerçeğin ortaya çıkarılması açısından mağdur çocuğun beyanının alınması veya başkaca bir işlem yapılmasında zorunluluk bulunması hâlinde bu işlem, mahkeme veya görevlendireceği naip hâkim tarafından bu merkezlerde uzmanlar aracılığıyla yerine getirilir. Mağdur çocuk yargı çevresi ve mülkî sınırlara bakılmaksızın en yakın merkeze götürülmek suretiyle bu fıkrada belirtilen işlemler yerine getirilir.</a:t>
            </a:r>
            <a:endParaRPr lang="tr-TR" dirty="0" smtClean="0"/>
          </a:p>
          <a:p>
            <a:endParaRPr lang="tr-TR" i="1" dirty="0" smtClean="0"/>
          </a:p>
          <a:p>
            <a:pPr algn="just"/>
            <a:r>
              <a:rPr lang="tr-TR" i="1" dirty="0" smtClean="0"/>
              <a:t>(6) </a:t>
            </a:r>
            <a:r>
              <a:rPr lang="tr-TR" b="1" i="1" dirty="0" smtClean="0"/>
              <a:t>(Ek:17/10/2019-7188/22 md.)</a:t>
            </a:r>
            <a:r>
              <a:rPr lang="tr-TR" i="1" dirty="0" smtClean="0"/>
              <a:t> Türk Ceza Kanununun 102 </a:t>
            </a:r>
            <a:r>
              <a:rPr lang="tr-TR" i="1" dirty="0" err="1" smtClean="0"/>
              <a:t>nci</a:t>
            </a:r>
            <a:r>
              <a:rPr lang="tr-TR" i="1" dirty="0" smtClean="0"/>
              <a:t> maddesinin ikinci fıkrasında düzenlenen suçlardan mağdur olanların SORUŞTURMA EVRESİNDEKİ BEYANLARI BAKIMINDAN DA beşinci fıkra hükmü uygulanır. Ancak, beyan ve görüntülerin kayda alınmasında mağdurun rızası aranır”</a:t>
            </a:r>
            <a:endParaRPr lang="tr-TR" dirty="0" smtClean="0"/>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lstStyle/>
          <a:p>
            <a:pPr algn="just"/>
            <a:r>
              <a:rPr lang="tr-TR" dirty="0" smtClean="0"/>
              <a:t>Görüldüğü üzere cinsel suçlarda suçun mağduru ister çocuk ister yetişkin olsun,  bu </a:t>
            </a:r>
            <a:r>
              <a:rPr lang="tr-TR" b="1" u="sng" dirty="0" smtClean="0"/>
              <a:t>SUÇ VÜCUDA ORGAN VEYA SAİR BİR CİSİM SOKULMASI SURETİYLE GERÇEKLEŞTİRİLİRSE</a:t>
            </a:r>
            <a:r>
              <a:rPr lang="tr-TR" dirty="0" smtClean="0"/>
              <a:t>, </a:t>
            </a:r>
            <a:r>
              <a:rPr lang="tr-TR" dirty="0" smtClean="0"/>
              <a:t>mağdurun beyanları artık belli bir şekilde tespit edilip </a:t>
            </a:r>
            <a:r>
              <a:rPr lang="tr-TR" b="1" dirty="0" smtClean="0"/>
              <a:t>KAYDA ALINACAKTIR</a:t>
            </a:r>
            <a:r>
              <a:rPr lang="tr-TR" dirty="0" smtClean="0"/>
              <a:t>. İşte bu kayda alınan beyan ve görüntülerin hukuka aykırı olarak başkasına verilmesi ya da ele geçirilmesi </a:t>
            </a:r>
            <a:r>
              <a:rPr lang="tr-TR" b="1" dirty="0" smtClean="0"/>
              <a:t>SUÇUN NİTELİKLİ HALİ </a:t>
            </a:r>
            <a:r>
              <a:rPr lang="tr-TR" dirty="0" smtClean="0"/>
              <a:t>olarak </a:t>
            </a:r>
            <a:r>
              <a:rPr lang="tr-TR" dirty="0" smtClean="0"/>
              <a:t>belirlenmiştir.</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411807"/>
          </a:xfrm>
        </p:spPr>
        <p:txBody>
          <a:bodyPr>
            <a:normAutofit fontScale="62500" lnSpcReduction="20000"/>
          </a:bodyPr>
          <a:lstStyle/>
          <a:p>
            <a:pPr algn="just"/>
            <a:r>
              <a:rPr lang="tr-TR" dirty="0" smtClean="0"/>
              <a:t>Kanaatimizce böylesi bir düzenleme gerekli kabul edilse dahi düzenlenme yeri hatalıdır. Zira veri kavramının tanımı </a:t>
            </a:r>
            <a:r>
              <a:rPr lang="tr-TR" b="1" i="1" dirty="0" smtClean="0"/>
              <a:t>“</a:t>
            </a:r>
            <a:r>
              <a:rPr lang="tr-TR" b="1" i="1" dirty="0" smtClean="0"/>
              <a:t>bilişim araçları tarafından üzerinde işlem yapılabilen her türlü değer” </a:t>
            </a:r>
            <a:r>
              <a:rPr lang="tr-TR" dirty="0" smtClean="0"/>
              <a:t>şeklinde </a:t>
            </a:r>
            <a:r>
              <a:rPr lang="tr-TR" dirty="0" smtClean="0"/>
              <a:t>yapılmaktadır.</a:t>
            </a:r>
            <a:r>
              <a:rPr lang="tr-TR" b="1" i="1" dirty="0" smtClean="0"/>
              <a:t> </a:t>
            </a:r>
          </a:p>
          <a:p>
            <a:pPr algn="just"/>
            <a:r>
              <a:rPr lang="tr-TR" dirty="0" smtClean="0"/>
              <a:t>Kişisel </a:t>
            </a:r>
            <a:r>
              <a:rPr lang="tr-TR" dirty="0" smtClean="0"/>
              <a:t>veri ise, </a:t>
            </a:r>
            <a:r>
              <a:rPr lang="tr-TR" dirty="0" smtClean="0"/>
              <a:t>Kişisel Verilerin Korunması Kanunu’nun 3/1- </a:t>
            </a:r>
            <a:r>
              <a:rPr lang="tr-TR" dirty="0" smtClean="0"/>
              <a:t>d maddesinde </a:t>
            </a:r>
            <a:r>
              <a:rPr lang="tr-TR" dirty="0" smtClean="0"/>
              <a:t>“</a:t>
            </a:r>
            <a:r>
              <a:rPr lang="tr-TR" b="1" i="1" dirty="0" smtClean="0"/>
              <a:t>Kimliği </a:t>
            </a:r>
            <a:r>
              <a:rPr lang="tr-TR" b="1" i="1" dirty="0" smtClean="0"/>
              <a:t>belirli veya belirlenebilir gerçek kişiye ilişkin her türlü </a:t>
            </a:r>
            <a:r>
              <a:rPr lang="tr-TR" b="1" i="1" dirty="0" smtClean="0"/>
              <a:t>BİLGİYİ ifade </a:t>
            </a:r>
            <a:r>
              <a:rPr lang="tr-TR" b="1" i="1" dirty="0" smtClean="0"/>
              <a:t>eder</a:t>
            </a:r>
            <a:r>
              <a:rPr lang="tr-TR" i="1" dirty="0" smtClean="0"/>
              <a:t>” </a:t>
            </a:r>
            <a:r>
              <a:rPr lang="tr-TR" dirty="0" smtClean="0"/>
              <a:t>şeklinde </a:t>
            </a:r>
            <a:r>
              <a:rPr lang="tr-TR" dirty="0" smtClean="0"/>
              <a:t>tanımlanmıştır</a:t>
            </a:r>
            <a:r>
              <a:rPr lang="tr-TR" i="1" dirty="0" smtClean="0"/>
              <a:t>. </a:t>
            </a:r>
            <a:endParaRPr lang="tr-TR" dirty="0" smtClean="0"/>
          </a:p>
          <a:p>
            <a:pPr algn="just">
              <a:buNone/>
            </a:pPr>
            <a:r>
              <a:rPr lang="tr-TR" dirty="0" err="1" smtClean="0"/>
              <a:t>CMK’da</a:t>
            </a:r>
            <a:r>
              <a:rPr lang="tr-TR" dirty="0" smtClean="0"/>
              <a:t> belirtildiği üzere mağdurların </a:t>
            </a:r>
            <a:r>
              <a:rPr lang="tr-TR" b="1" dirty="0" smtClean="0"/>
              <a:t>BEYANLARININ KAYDA ALINMASI DEMEK</a:t>
            </a:r>
            <a:r>
              <a:rPr lang="tr-TR" dirty="0" smtClean="0"/>
              <a:t>, </a:t>
            </a:r>
            <a:r>
              <a:rPr lang="tr-TR" b="1" dirty="0" smtClean="0"/>
              <a:t>GÖRÜNTÜNÜN VE SESİN BÜTÜN OLARAK ÇEKİMİNİN YAPILMASI  DEMEKTİR</a:t>
            </a:r>
            <a:r>
              <a:rPr lang="tr-TR" dirty="0" smtClean="0"/>
              <a:t>. </a:t>
            </a:r>
            <a:r>
              <a:rPr lang="tr-TR" sz="5100" b="1" dirty="0" smtClean="0"/>
              <a:t>GÖRÜNTÜ İSE, KİŞİSEL VERİ OLMAYIP, BAŞLI BAŞINA ÖZEL HAYATA İLİŞKİNDİR.</a:t>
            </a:r>
            <a:r>
              <a:rPr lang="tr-TR" dirty="0" smtClean="0"/>
              <a:t> Nitekim Yargıtay’da özel anların, çıplak görüntülerin kayda alınması halinde kişisel verilerin ele geçirilmesi suçunun değil özel hayatın gizliliğinin ihlali suçunun oluştuğunu kabul etmektedir.</a:t>
            </a:r>
          </a:p>
          <a:p>
            <a:pPr algn="just">
              <a:buNone/>
            </a:pPr>
            <a:r>
              <a:rPr lang="tr-TR" dirty="0" smtClean="0"/>
              <a:t> Bu durumda anılan ek fıkranın eklenmesi gereken yer </a:t>
            </a:r>
            <a:r>
              <a:rPr lang="tr-TR" dirty="0" err="1" smtClean="0"/>
              <a:t>TCK’nın</a:t>
            </a:r>
            <a:r>
              <a:rPr lang="tr-TR" dirty="0" smtClean="0"/>
              <a:t> 136. maddesi değil, 134. maddesi olmalıydı.</a:t>
            </a:r>
          </a:p>
          <a:p>
            <a:pPr algn="just">
              <a:buNone/>
            </a:pPr>
            <a:r>
              <a:rPr lang="tr-TR" dirty="0" smtClean="0"/>
              <a:t> </a:t>
            </a:r>
            <a:r>
              <a:rPr lang="tr-TR" dirty="0" smtClean="0"/>
              <a:t>Kaldı </a:t>
            </a:r>
            <a:r>
              <a:rPr lang="tr-TR" dirty="0" smtClean="0"/>
              <a:t>ki anılan ek düzenleme 134. madde bakımından da tartışmalara sebep olabileceğinden </a:t>
            </a:r>
            <a:r>
              <a:rPr lang="tr-TR" b="1" dirty="0" smtClean="0"/>
              <a:t>BAĞIMSIZ BİR SUÇ OLARAK DÜZENLENMESİ </a:t>
            </a:r>
            <a:r>
              <a:rPr lang="tr-TR" dirty="0" smtClean="0"/>
              <a:t>çok </a:t>
            </a:r>
            <a:r>
              <a:rPr lang="tr-TR" dirty="0" smtClean="0"/>
              <a:t>daha faydalı </a:t>
            </a:r>
            <a:r>
              <a:rPr lang="tr-TR" dirty="0" smtClean="0"/>
              <a:t>olacaktır.</a:t>
            </a:r>
            <a:endParaRPr lang="tr-TR" dirty="0" smtClean="0"/>
          </a:p>
          <a:p>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91264" cy="4594522"/>
          </a:xfrm>
        </p:spPr>
        <p:txBody>
          <a:bodyPr>
            <a:normAutofit/>
          </a:bodyPr>
          <a:lstStyle/>
          <a:p>
            <a:r>
              <a:rPr lang="tr-TR" b="1" dirty="0" smtClean="0">
                <a:latin typeface="Times New Roman" pitchFamily="18" charset="0"/>
                <a:cs typeface="Times New Roman" pitchFamily="18" charset="0"/>
              </a:rPr>
              <a:t>3713 SAYILI TERÖRLE MÜCADELE KANUNU BAKIMINDAN DEĞERLENDİRİLMESİ </a:t>
            </a:r>
            <a:endParaRPr lang="tr-TR"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457200" y="1535113"/>
            <a:ext cx="7543824" cy="639762"/>
          </a:xfrm>
        </p:spPr>
        <p:txBody>
          <a:bodyPr>
            <a:normAutofit fontScale="77500" lnSpcReduction="20000"/>
          </a:bodyPr>
          <a:lstStyle/>
          <a:p>
            <a:pPr algn="ctr"/>
            <a:r>
              <a:rPr lang="tr-TR" dirty="0" smtClean="0">
                <a:latin typeface="Times New Roman" pitchFamily="18" charset="0"/>
                <a:cs typeface="Times New Roman" pitchFamily="18" charset="0"/>
              </a:rPr>
              <a:t>TMK 7. md. TERÖR ÖRGÜTÜ PROPAGANDA</a:t>
            </a:r>
          </a:p>
          <a:p>
            <a:pPr algn="ctr"/>
            <a:r>
              <a:rPr lang="tr-TR" dirty="0" smtClean="0">
                <a:latin typeface="Times New Roman" pitchFamily="18" charset="0"/>
                <a:cs typeface="Times New Roman" pitchFamily="18" charset="0"/>
              </a:rPr>
              <a:t>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2214554"/>
            <a:ext cx="8143932" cy="4214842"/>
          </a:xfrm>
        </p:spPr>
        <p:style>
          <a:lnRef idx="2">
            <a:schemeClr val="accent2"/>
          </a:lnRef>
          <a:fillRef idx="1">
            <a:schemeClr val="lt1"/>
          </a:fillRef>
          <a:effectRef idx="0">
            <a:schemeClr val="accent2"/>
          </a:effectRef>
          <a:fontRef idx="minor">
            <a:schemeClr val="dk1"/>
          </a:fontRef>
        </p:style>
        <p:txBody>
          <a:bodyPr>
            <a:normAutofit fontScale="85000" lnSpcReduction="10000"/>
          </a:bodyPr>
          <a:lstStyle/>
          <a:p>
            <a:pPr>
              <a:buNone/>
            </a:pPr>
            <a:r>
              <a:rPr lang="tr-TR" b="1" dirty="0" smtClean="0"/>
              <a:t>Terör örgütleri</a:t>
            </a:r>
            <a:endParaRPr lang="tr-TR" dirty="0" smtClean="0"/>
          </a:p>
          <a:p>
            <a:pPr>
              <a:buNone/>
            </a:pPr>
            <a:r>
              <a:rPr lang="tr-TR" b="1" dirty="0" smtClean="0"/>
              <a:t>Madde 7 – (Değişik: 29/6/2006-5532/6 md.)</a:t>
            </a:r>
            <a:endParaRPr lang="tr-TR" dirty="0" smtClean="0"/>
          </a:p>
          <a:p>
            <a:pPr>
              <a:buNone/>
            </a:pPr>
            <a:r>
              <a:rPr lang="tr-TR" dirty="0" smtClean="0"/>
              <a:t>…</a:t>
            </a:r>
            <a:endParaRPr lang="tr-TR" dirty="0" smtClean="0"/>
          </a:p>
          <a:p>
            <a:pPr algn="just">
              <a:buNone/>
            </a:pPr>
            <a:r>
              <a:rPr lang="tr-TR" dirty="0" smtClean="0"/>
              <a:t>Terör </a:t>
            </a:r>
            <a:r>
              <a:rPr lang="tr-TR" dirty="0" smtClean="0"/>
              <a:t>örgütünün; cebir, şiddet veya tehdit içeren yöntemlerini meşru gösterecek veya övecek ya da bu yöntemlere başvurmayı teşvik edecek şekilde propagandasını yapan kişi, bir yıldan beş yıla kadar hapis cezası ile cezalandırılır. Bu suçun basın ve yayın yolu ile işlenmesi hâlinde, verilecek ceza yarı oranında artırılır. Ayrıca, basın ve yayın organlarının suçun işlenmesine iştirak etmemiş olan yayın sorumluları hakkında da bin günden beş bin güne kadar adli para cezasına hükmolunur. </a:t>
            </a:r>
            <a:r>
              <a:rPr lang="tr-TR" b="1" dirty="0" smtClean="0">
                <a:solidFill>
                  <a:srgbClr val="FF0000"/>
                </a:solidFill>
              </a:rPr>
              <a:t>HABER VERME SINIRLARINI AŞMAYAN VEYA ELEŞTİRİ AMACIYLA YAPILAN DÜŞÜNCE AÇIKLAMALARI SUÇ OLUŞTURMAZ.</a:t>
            </a:r>
            <a:r>
              <a:rPr lang="tr-TR" dirty="0" smtClean="0"/>
              <a:t> </a:t>
            </a:r>
            <a:r>
              <a:rPr lang="tr-TR" dirty="0" smtClean="0"/>
              <a:t>Aşağıdaki fiil ve davranışlar da bu fıkra hükümlerine göre cezalandırılır</a:t>
            </a:r>
            <a:r>
              <a:rPr lang="tr-TR" dirty="0" smtClean="0"/>
              <a:t>:</a:t>
            </a:r>
          </a:p>
          <a:p>
            <a:pPr algn="just">
              <a:buNone/>
            </a:pPr>
            <a:r>
              <a:rPr lang="tr-TR" dirty="0" smtClean="0"/>
              <a:t>…</a:t>
            </a:r>
            <a:endParaRPr lang="tr-TR" dirty="0" smtClean="0"/>
          </a:p>
          <a:p>
            <a:endParaRPr lang="tr-TR"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00034" y="500042"/>
            <a:ext cx="8229600" cy="6126163"/>
          </a:xfrm>
        </p:spPr>
        <p:txBody>
          <a:bodyPr>
            <a:normAutofit fontScale="85000" lnSpcReduction="10000"/>
          </a:bodyPr>
          <a:lstStyle/>
          <a:p>
            <a:pPr algn="just"/>
            <a:endParaRPr lang="tr-TR" dirty="0" smtClean="0"/>
          </a:p>
          <a:p>
            <a:pPr algn="just"/>
            <a:r>
              <a:rPr lang="tr-TR" dirty="0" smtClean="0"/>
              <a:t>Burada madde metnine eklenen cümle tamamen gereksiz bir cümledir. Zira</a:t>
            </a:r>
            <a:r>
              <a:rPr lang="tr-TR" b="1" dirty="0" smtClean="0"/>
              <a:t> haber verme sınırlarını aşmayan veya eleştiri amacıyla yapılan düşünce açıklamaları zaten DÜŞÜNCE (İFADE) ÖZGÜRLÜĞÜ VE BASIN ÖZGÜRLÜĞÜ kapsamında kaldığından suç oluşturmamaktadır. </a:t>
            </a:r>
            <a:r>
              <a:rPr lang="tr-TR" dirty="0" smtClean="0"/>
              <a:t> Burada </a:t>
            </a:r>
            <a:r>
              <a:rPr lang="tr-TR" sz="5600" b="1" dirty="0" smtClean="0"/>
              <a:t>BİR HAKKIN KULLANILMASI </a:t>
            </a:r>
            <a:r>
              <a:rPr lang="tr-TR" b="1" dirty="0" smtClean="0"/>
              <a:t>SÖZ KONUSU </a:t>
            </a:r>
            <a:r>
              <a:rPr lang="tr-TR" dirty="0" smtClean="0"/>
              <a:t>olup; hakkın kullanılması ise, </a:t>
            </a:r>
            <a:r>
              <a:rPr lang="tr-TR" dirty="0" err="1" smtClean="0"/>
              <a:t>TCK’nın</a:t>
            </a:r>
            <a:r>
              <a:rPr lang="tr-TR" dirty="0" smtClean="0"/>
              <a:t> 26. maddesinde açıkça </a:t>
            </a:r>
            <a:r>
              <a:rPr lang="tr-TR" b="1" dirty="0" smtClean="0"/>
              <a:t>HUKUKA UYGUNLUK SEBEBİ</a:t>
            </a:r>
            <a:r>
              <a:rPr lang="tr-TR" dirty="0" smtClean="0"/>
              <a:t> olarak kaleme alınmıştır.</a:t>
            </a:r>
          </a:p>
          <a:p>
            <a:pPr>
              <a:buNone/>
            </a:pPr>
            <a:endParaRPr lang="tr-TR" i="1" dirty="0" smtClean="0"/>
          </a:p>
          <a:p>
            <a:pPr>
              <a:buNone/>
            </a:pPr>
            <a:r>
              <a:rPr lang="tr-TR" i="1" dirty="0" smtClean="0"/>
              <a:t>Hakkın </a:t>
            </a:r>
            <a:r>
              <a:rPr lang="tr-TR" i="1" dirty="0" smtClean="0"/>
              <a:t>kullanılması ve ilgilinin rızası</a:t>
            </a:r>
            <a:endParaRPr lang="tr-TR" dirty="0" smtClean="0"/>
          </a:p>
          <a:p>
            <a:pPr>
              <a:buNone/>
            </a:pPr>
            <a:r>
              <a:rPr lang="tr-TR" b="1" dirty="0" smtClean="0"/>
              <a:t>Madde </a:t>
            </a:r>
            <a:r>
              <a:rPr lang="tr-TR" b="1" dirty="0" smtClean="0"/>
              <a:t>26- </a:t>
            </a:r>
            <a:r>
              <a:rPr lang="tr-TR" dirty="0" smtClean="0"/>
              <a:t>(1) Hakkını kullanan kimseye ceza verilmez.</a:t>
            </a:r>
          </a:p>
          <a:p>
            <a:pPr algn="just"/>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19256" cy="4882554"/>
          </a:xfrm>
        </p:spPr>
        <p:txBody>
          <a:bodyPr>
            <a:normAutofit/>
          </a:bodyPr>
          <a:lstStyle/>
          <a:p>
            <a:r>
              <a:rPr lang="tr-TR" sz="4000" b="1" dirty="0" smtClean="0">
                <a:latin typeface="Times New Roman" pitchFamily="18" charset="0"/>
                <a:cs typeface="Times New Roman" pitchFamily="18" charset="0"/>
              </a:rPr>
              <a:t>5271 SAYILI </a:t>
            </a:r>
            <a:r>
              <a:rPr lang="tr-TR" sz="4000" b="1" dirty="0" smtClean="0">
                <a:latin typeface="Times New Roman" pitchFamily="18" charset="0"/>
                <a:cs typeface="Times New Roman" pitchFamily="18" charset="0"/>
              </a:rPr>
              <a:t/>
            </a:r>
            <a:br>
              <a:rPr lang="tr-TR" sz="4000" b="1" dirty="0" smtClean="0">
                <a:latin typeface="Times New Roman" pitchFamily="18" charset="0"/>
                <a:cs typeface="Times New Roman" pitchFamily="18" charset="0"/>
              </a:rPr>
            </a:br>
            <a:r>
              <a:rPr lang="tr-TR" sz="4000" b="1" dirty="0" smtClean="0">
                <a:latin typeface="Times New Roman" pitchFamily="18" charset="0"/>
                <a:cs typeface="Times New Roman" pitchFamily="18" charset="0"/>
              </a:rPr>
              <a:t>CEZA </a:t>
            </a:r>
            <a:r>
              <a:rPr lang="tr-TR" sz="4000" b="1" dirty="0" smtClean="0">
                <a:latin typeface="Times New Roman" pitchFamily="18" charset="0"/>
                <a:cs typeface="Times New Roman" pitchFamily="18" charset="0"/>
              </a:rPr>
              <a:t>MUHAKEMESİ KANUNU </a:t>
            </a:r>
            <a:r>
              <a:rPr lang="tr-TR" sz="3600" b="1" dirty="0" smtClean="0">
                <a:latin typeface="Times New Roman" pitchFamily="18" charset="0"/>
                <a:cs typeface="Times New Roman" pitchFamily="18" charset="0"/>
              </a:rPr>
              <a:t>BAKIMINDAN </a:t>
            </a:r>
            <a:r>
              <a:rPr lang="tr-TR" sz="3600" b="1" dirty="0" smtClean="0">
                <a:latin typeface="Times New Roman" pitchFamily="18" charset="0"/>
                <a:cs typeface="Times New Roman" pitchFamily="18" charset="0"/>
              </a:rPr>
              <a:t>DEĞERLENDİRİLME</a:t>
            </a:r>
            <a:endParaRPr lang="tr-TR" sz="3600" b="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714348" y="1214422"/>
            <a:ext cx="7543824" cy="639762"/>
          </a:xfrm>
        </p:spPr>
        <p:txBody>
          <a:bodyPr>
            <a:normAutofit/>
          </a:bodyPr>
          <a:lstStyle/>
          <a:p>
            <a:pPr algn="ctr"/>
            <a:r>
              <a:rPr lang="tr-TR" dirty="0" smtClean="0">
                <a:latin typeface="Times New Roman" pitchFamily="18" charset="0"/>
                <a:cs typeface="Times New Roman" pitchFamily="18" charset="0"/>
              </a:rPr>
              <a:t>CMK 102. md. TUTUKLUK SÜRESİ</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2143116"/>
            <a:ext cx="8143932" cy="4143404"/>
          </a:xfrm>
        </p:spPr>
        <p:style>
          <a:lnRef idx="2">
            <a:schemeClr val="accent2"/>
          </a:lnRef>
          <a:fillRef idx="1">
            <a:schemeClr val="lt1"/>
          </a:fillRef>
          <a:effectRef idx="0">
            <a:schemeClr val="accent2"/>
          </a:effectRef>
          <a:fontRef idx="minor">
            <a:schemeClr val="dk1"/>
          </a:fontRef>
        </p:style>
        <p:txBody>
          <a:bodyPr>
            <a:normAutofit fontScale="55000" lnSpcReduction="20000"/>
          </a:bodyPr>
          <a:lstStyle/>
          <a:p>
            <a:pPr algn="just"/>
            <a:r>
              <a:rPr lang="tr-TR" sz="2900" dirty="0" smtClean="0"/>
              <a:t>“</a:t>
            </a:r>
            <a:r>
              <a:rPr lang="tr-TR" sz="2900" i="1" dirty="0" smtClean="0"/>
              <a:t>Tutuklulukta geçecek süre” </a:t>
            </a:r>
            <a:r>
              <a:rPr lang="tr-TR" sz="2900" dirty="0" smtClean="0"/>
              <a:t>başlığıyla düzenlenen </a:t>
            </a:r>
            <a:r>
              <a:rPr lang="tr-TR" sz="2900" dirty="0" err="1" smtClean="0"/>
              <a:t>CMK’nın</a:t>
            </a:r>
            <a:r>
              <a:rPr lang="tr-TR" sz="2900" dirty="0" smtClean="0"/>
              <a:t> 102’nci maddesine ek fıkralar getirilerek soruşturma evresi için tutukluluk süresine özel olarak sınırlamalar getirilmiştir</a:t>
            </a:r>
            <a:r>
              <a:rPr lang="tr-TR" sz="2900" dirty="0" smtClean="0"/>
              <a:t>.</a:t>
            </a:r>
            <a:endParaRPr lang="tr-TR" sz="2900" dirty="0" smtClean="0">
              <a:latin typeface="Times New Roman" pitchFamily="18" charset="0"/>
              <a:cs typeface="Times New Roman" pitchFamily="18" charset="0"/>
            </a:endParaRPr>
          </a:p>
          <a:p>
            <a:pPr algn="just">
              <a:buNone/>
            </a:pPr>
            <a:endParaRPr lang="tr-TR" dirty="0" smtClean="0">
              <a:solidFill>
                <a:srgbClr val="FF0000"/>
              </a:solidFill>
              <a:latin typeface="Times New Roman" pitchFamily="18" charset="0"/>
              <a:cs typeface="Times New Roman" pitchFamily="18" charset="0"/>
            </a:endParaRPr>
          </a:p>
          <a:p>
            <a:pPr algn="just"/>
            <a:r>
              <a:rPr lang="tr-TR" b="1" dirty="0" smtClean="0">
                <a:solidFill>
                  <a:srgbClr val="FF0000"/>
                </a:solidFill>
              </a:rPr>
              <a:t>(4) </a:t>
            </a:r>
            <a:r>
              <a:rPr lang="tr-TR" sz="5100" b="1" u="sng" dirty="0" smtClean="0">
                <a:solidFill>
                  <a:srgbClr val="FF0000"/>
                </a:solidFill>
              </a:rPr>
              <a:t>SORUŞTURMA EVRESİNDE </a:t>
            </a:r>
            <a:r>
              <a:rPr lang="tr-TR" b="1" dirty="0" smtClean="0">
                <a:solidFill>
                  <a:srgbClr val="FF0000"/>
                </a:solidFill>
              </a:rPr>
              <a:t>tutukluluk </a:t>
            </a:r>
            <a:r>
              <a:rPr lang="tr-TR" b="1" dirty="0" smtClean="0">
                <a:solidFill>
                  <a:srgbClr val="FF0000"/>
                </a:solidFill>
              </a:rPr>
              <a:t>süresi, ağır ceza mahkemesinin görevine girmeyen işler bakımından </a:t>
            </a:r>
            <a:r>
              <a:rPr lang="tr-TR" sz="5200" b="1" dirty="0" smtClean="0">
                <a:solidFill>
                  <a:srgbClr val="FF0000"/>
                </a:solidFill>
              </a:rPr>
              <a:t>ALTI AYI</a:t>
            </a:r>
            <a:r>
              <a:rPr lang="tr-TR" b="1" dirty="0" smtClean="0">
                <a:solidFill>
                  <a:srgbClr val="FF0000"/>
                </a:solidFill>
              </a:rPr>
              <a:t>, </a:t>
            </a:r>
            <a:r>
              <a:rPr lang="tr-TR" b="1" dirty="0" smtClean="0">
                <a:solidFill>
                  <a:srgbClr val="FF0000"/>
                </a:solidFill>
              </a:rPr>
              <a:t>ağır ceza mahkemesinin görevine giren işler bakımından ise </a:t>
            </a:r>
            <a:r>
              <a:rPr lang="tr-TR" sz="5700" b="1" dirty="0" smtClean="0">
                <a:solidFill>
                  <a:srgbClr val="FF0000"/>
                </a:solidFill>
              </a:rPr>
              <a:t>BİR YILI GEÇEMEZ</a:t>
            </a:r>
            <a:r>
              <a:rPr lang="tr-TR" b="1" dirty="0" smtClean="0">
                <a:solidFill>
                  <a:srgbClr val="FF0000"/>
                </a:solidFill>
              </a:rPr>
              <a:t>. </a:t>
            </a:r>
            <a:r>
              <a:rPr lang="tr-TR" b="1" dirty="0" smtClean="0">
                <a:solidFill>
                  <a:srgbClr val="FF0000"/>
                </a:solidFill>
              </a:rPr>
              <a:t>Ancak, Türk Ceza Kanununun İkinci Kitap Dördüncü Kısım Dördüncü, Beşinci, Altıncı ve Yedinci Bölümünde tanımlanan suçlar, Terörle Mücadele Kanunu kapsamına giren suçlar ve toplu olarak işlenen suçlar bakımından bu süre en çok </a:t>
            </a:r>
            <a:r>
              <a:rPr lang="tr-TR" sz="4600" b="1" dirty="0" smtClean="0">
                <a:solidFill>
                  <a:srgbClr val="FF0000"/>
                </a:solidFill>
              </a:rPr>
              <a:t>BİR YIL ALTI AY </a:t>
            </a:r>
            <a:r>
              <a:rPr lang="tr-TR" b="1" dirty="0" smtClean="0">
                <a:solidFill>
                  <a:srgbClr val="FF0000"/>
                </a:solidFill>
              </a:rPr>
              <a:t>olup</a:t>
            </a:r>
            <a:r>
              <a:rPr lang="tr-TR" b="1" dirty="0" smtClean="0">
                <a:solidFill>
                  <a:srgbClr val="FF0000"/>
                </a:solidFill>
              </a:rPr>
              <a:t>, gerekçesi gösterilerek </a:t>
            </a:r>
            <a:r>
              <a:rPr lang="tr-TR" sz="5100" b="1" dirty="0" smtClean="0">
                <a:solidFill>
                  <a:srgbClr val="FF0000"/>
                </a:solidFill>
              </a:rPr>
              <a:t>ALTI AY DAHA UZATILABİLİR</a:t>
            </a:r>
            <a:r>
              <a:rPr lang="tr-TR" b="1" dirty="0" smtClean="0">
                <a:solidFill>
                  <a:srgbClr val="FF0000"/>
                </a:solidFill>
              </a:rPr>
              <a:t>.</a:t>
            </a:r>
          </a:p>
          <a:p>
            <a:pPr algn="just">
              <a:buNone/>
            </a:pPr>
            <a:endParaRPr lang="tr-TR" dirty="0" smtClean="0">
              <a:solidFill>
                <a:srgbClr val="FF0000"/>
              </a:solidFill>
            </a:endParaRPr>
          </a:p>
          <a:p>
            <a:pPr algn="just"/>
            <a:r>
              <a:rPr lang="tr-TR" b="1" dirty="0" smtClean="0">
                <a:solidFill>
                  <a:srgbClr val="FF0000"/>
                </a:solidFill>
              </a:rPr>
              <a:t>(5) Bu maddede öngörülen tutukluluk süreleri, fiili işlediği sırada </a:t>
            </a:r>
            <a:r>
              <a:rPr lang="tr-TR" b="1" dirty="0" err="1" smtClean="0">
                <a:solidFill>
                  <a:srgbClr val="FF0000"/>
                </a:solidFill>
              </a:rPr>
              <a:t>onbeş</a:t>
            </a:r>
            <a:r>
              <a:rPr lang="tr-TR" b="1" dirty="0" smtClean="0">
                <a:solidFill>
                  <a:srgbClr val="FF0000"/>
                </a:solidFill>
              </a:rPr>
              <a:t> yaşını doldurmamış çocuklar bakımından yarı oranında, </a:t>
            </a:r>
            <a:r>
              <a:rPr lang="tr-TR" b="1" dirty="0" err="1" smtClean="0">
                <a:solidFill>
                  <a:srgbClr val="FF0000"/>
                </a:solidFill>
              </a:rPr>
              <a:t>onsekiz</a:t>
            </a:r>
            <a:r>
              <a:rPr lang="tr-TR" b="1" dirty="0" smtClean="0">
                <a:solidFill>
                  <a:srgbClr val="FF0000"/>
                </a:solidFill>
              </a:rPr>
              <a:t> yaşını doldurmamış </a:t>
            </a:r>
            <a:r>
              <a:rPr lang="tr-TR" sz="4500" b="1" dirty="0" smtClean="0">
                <a:solidFill>
                  <a:srgbClr val="FF0000"/>
                </a:solidFill>
              </a:rPr>
              <a:t>ÇOCUKLAR BAKIMINDAN </a:t>
            </a:r>
            <a:r>
              <a:rPr lang="tr-TR" b="1" dirty="0" smtClean="0">
                <a:solidFill>
                  <a:srgbClr val="FF0000"/>
                </a:solidFill>
              </a:rPr>
              <a:t>ise </a:t>
            </a:r>
            <a:r>
              <a:rPr lang="tr-TR" b="1" dirty="0" smtClean="0">
                <a:solidFill>
                  <a:srgbClr val="FF0000"/>
                </a:solidFill>
              </a:rPr>
              <a:t>dörtte üç oranında uygulanır.</a:t>
            </a:r>
            <a:endParaRPr lang="tr-TR" dirty="0" smtClean="0">
              <a:solidFill>
                <a:srgbClr val="FF0000"/>
              </a:solidFill>
            </a:endParaRPr>
          </a:p>
          <a:p>
            <a:pPr algn="just">
              <a:buNone/>
            </a:pPr>
            <a:endParaRPr lang="tr-TR"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00042"/>
            <a:ext cx="8229600" cy="5429287"/>
          </a:xfrm>
        </p:spPr>
        <p:txBody>
          <a:bodyPr>
            <a:normAutofit fontScale="77500" lnSpcReduction="20000"/>
          </a:bodyPr>
          <a:lstStyle/>
          <a:p>
            <a:pPr algn="just"/>
            <a:r>
              <a:rPr lang="tr-TR" dirty="0" smtClean="0"/>
              <a:t>Tutukluların </a:t>
            </a:r>
            <a:r>
              <a:rPr lang="tr-TR" b="1" dirty="0" smtClean="0"/>
              <a:t>masumiyet karinesinden </a:t>
            </a:r>
            <a:r>
              <a:rPr lang="tr-TR" dirty="0" smtClean="0"/>
              <a:t>faydalandığı dikkate alındığında, tutukluluk süresini kısaltan bu hükmü isabetli bulmaktayız. Ancak getirilen </a:t>
            </a:r>
            <a:r>
              <a:rPr lang="tr-TR" dirty="0" smtClean="0"/>
              <a:t>sınırlamalara tanınan istisnaların, </a:t>
            </a:r>
            <a:r>
              <a:rPr lang="tr-TR" b="1" dirty="0" smtClean="0"/>
              <a:t>UYGULAMADA</a:t>
            </a:r>
            <a:r>
              <a:rPr lang="tr-TR" dirty="0" smtClean="0"/>
              <a:t> kanunun </a:t>
            </a:r>
            <a:r>
              <a:rPr lang="tr-TR" dirty="0" smtClean="0"/>
              <a:t>amacını aşacağı ve </a:t>
            </a:r>
            <a:r>
              <a:rPr lang="tr-TR" dirty="0" smtClean="0"/>
              <a:t>ilave sürelerin istisna </a:t>
            </a:r>
            <a:r>
              <a:rPr lang="tr-TR" dirty="0" smtClean="0"/>
              <a:t>olması gerekirken kural haline geleceği endişemiz bulunmaktadır.</a:t>
            </a:r>
          </a:p>
          <a:p>
            <a:pPr lvl="0" algn="just"/>
            <a:r>
              <a:rPr lang="tr-TR" dirty="0" smtClean="0">
                <a:solidFill>
                  <a:srgbClr val="FF0000"/>
                </a:solidFill>
                <a:latin typeface="Times New Roman" pitchFamily="18" charset="0"/>
                <a:cs typeface="Times New Roman" pitchFamily="18" charset="0"/>
              </a:rPr>
              <a:t>Tutuklulukla ilgili olarak 102 </a:t>
            </a:r>
            <a:r>
              <a:rPr lang="tr-TR" dirty="0" err="1" smtClean="0">
                <a:solidFill>
                  <a:srgbClr val="FF0000"/>
                </a:solidFill>
                <a:latin typeface="Times New Roman" pitchFamily="18" charset="0"/>
                <a:cs typeface="Times New Roman" pitchFamily="18" charset="0"/>
              </a:rPr>
              <a:t>nci</a:t>
            </a:r>
            <a:r>
              <a:rPr lang="tr-TR" dirty="0" smtClean="0">
                <a:solidFill>
                  <a:srgbClr val="FF0000"/>
                </a:solidFill>
                <a:latin typeface="Times New Roman" pitchFamily="18" charset="0"/>
                <a:cs typeface="Times New Roman" pitchFamily="18" charset="0"/>
              </a:rPr>
              <a:t> maddede yapılan </a:t>
            </a:r>
            <a:r>
              <a:rPr lang="tr-TR" dirty="0" smtClean="0">
                <a:solidFill>
                  <a:srgbClr val="FF0000"/>
                </a:solidFill>
                <a:latin typeface="Times New Roman" pitchFamily="18" charset="0"/>
                <a:cs typeface="Times New Roman" pitchFamily="18" charset="0"/>
              </a:rPr>
              <a:t>düzenlemenin YÜRÜRLÜĞE GİRİŞ TARİHİ geçici madde ile belirlenmiştir. Buna göre, bu maddenin yürürlüğe girişi </a:t>
            </a:r>
            <a:r>
              <a:rPr lang="tr-TR" b="1" dirty="0" smtClean="0">
                <a:solidFill>
                  <a:srgbClr val="FF0000"/>
                </a:solidFill>
                <a:latin typeface="Times New Roman" pitchFamily="18" charset="0"/>
                <a:cs typeface="Times New Roman" pitchFamily="18" charset="0"/>
              </a:rPr>
              <a:t>KANUNUN YAYIMLANDIĞI TARİHTEN İTİBAREN ÜÇ AY</a:t>
            </a:r>
            <a:r>
              <a:rPr lang="tr-TR" b="1" dirty="0" smtClean="0">
                <a:solidFill>
                  <a:srgbClr val="FF0000"/>
                </a:solidFill>
                <a:latin typeface="Times New Roman" pitchFamily="18" charset="0"/>
                <a:cs typeface="Times New Roman" pitchFamily="18" charset="0"/>
              </a:rPr>
              <a:t> </a:t>
            </a:r>
            <a:r>
              <a:rPr lang="tr-TR" dirty="0" smtClean="0">
                <a:solidFill>
                  <a:srgbClr val="FF0000"/>
                </a:solidFill>
                <a:latin typeface="Times New Roman" pitchFamily="18" charset="0"/>
                <a:cs typeface="Times New Roman" pitchFamily="18" charset="0"/>
              </a:rPr>
              <a:t>sonra uygulanacaktır. </a:t>
            </a:r>
          </a:p>
          <a:p>
            <a:pPr lvl="0" algn="just"/>
            <a:r>
              <a:rPr lang="tr-TR" dirty="0" smtClean="0">
                <a:latin typeface="Times New Roman" pitchFamily="18" charset="0"/>
                <a:cs typeface="Times New Roman" pitchFamily="18" charset="0"/>
              </a:rPr>
              <a:t>Kanaatimizce kişi özgürlüklerini temelden etkileyen tutukluluk gibi bir koruma tedbirinin </a:t>
            </a:r>
            <a:r>
              <a:rPr lang="tr-TR" b="1" dirty="0" smtClean="0">
                <a:latin typeface="Times New Roman" pitchFamily="18" charset="0"/>
                <a:cs typeface="Times New Roman" pitchFamily="18" charset="0"/>
              </a:rPr>
              <a:t>TATBİKİNİN GECİKTİRİLMESİ DOĞRU DEĞİLDİR</a:t>
            </a:r>
            <a:r>
              <a:rPr lang="tr-TR" dirty="0" smtClean="0">
                <a:latin typeface="Times New Roman" pitchFamily="18" charset="0"/>
                <a:cs typeface="Times New Roman" pitchFamily="18" charset="0"/>
              </a:rPr>
              <a:t>.</a:t>
            </a:r>
            <a:endParaRPr lang="tr-TR" dirty="0" smtClean="0">
              <a:solidFill>
                <a:srgbClr val="FF0000"/>
              </a:solidFill>
              <a:latin typeface="Times New Roman" pitchFamily="18" charset="0"/>
              <a:cs typeface="Times New Roman" pitchFamily="18" charset="0"/>
            </a:endParaRPr>
          </a:p>
          <a:p>
            <a:pPr lvl="0" algn="just"/>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00034" y="714356"/>
            <a:ext cx="7543824" cy="639762"/>
          </a:xfrm>
        </p:spPr>
        <p:txBody>
          <a:bodyPr>
            <a:normAutofit fontScale="92500" lnSpcReduction="20000"/>
          </a:bodyPr>
          <a:lstStyle/>
          <a:p>
            <a:pPr algn="ctr"/>
            <a:r>
              <a:rPr lang="tr-TR" dirty="0" smtClean="0">
                <a:latin typeface="Times New Roman" pitchFamily="18" charset="0"/>
                <a:cs typeface="Times New Roman" pitchFamily="18" charset="0"/>
              </a:rPr>
              <a:t>KAMU DAVASININ AÇILMASININ ERTELENMESİ (KDAE- CMK md.171)</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1428736"/>
            <a:ext cx="8143932" cy="4857784"/>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tr-TR" b="1" dirty="0" smtClean="0"/>
              <a:t>Kamu davasını açmada takdir yetkisi</a:t>
            </a:r>
            <a:endParaRPr lang="tr-TR" dirty="0" smtClean="0"/>
          </a:p>
          <a:p>
            <a:r>
              <a:rPr lang="tr-TR" b="1" dirty="0" smtClean="0"/>
              <a:t>Madde 171 –</a:t>
            </a:r>
            <a:r>
              <a:rPr lang="tr-TR" dirty="0" smtClean="0"/>
              <a:t> (Değişik: 6/12/2006 – 5560/22 md.) </a:t>
            </a:r>
          </a:p>
          <a:p>
            <a:pPr algn="just"/>
            <a:r>
              <a:rPr lang="tr-TR" dirty="0" smtClean="0"/>
              <a:t>(1) Cezayı kaldıran şahsî sebep olarak etkin pişmanlık hükümlerinin uygulanmasını gerektiren koşulların ya da şahsî cezasızlık sebebinin varlığı halinde, Cumhuriyet savcısı kovuşturmaya yer olmadığı kararı verebilir. </a:t>
            </a:r>
          </a:p>
          <a:p>
            <a:pPr algn="just"/>
            <a:r>
              <a:rPr lang="tr-TR" b="1" dirty="0" smtClean="0">
                <a:solidFill>
                  <a:srgbClr val="FF0000"/>
                </a:solidFill>
              </a:rPr>
              <a:t>(2) UZLAŞTIRMA VE ÖNÖDEME KAPSAMINDAKİ SUÇLAR HARİÇ OLMAK </a:t>
            </a:r>
            <a:r>
              <a:rPr lang="tr-TR" dirty="0" smtClean="0"/>
              <a:t>üzere</a:t>
            </a:r>
            <a:r>
              <a:rPr lang="tr-TR" dirty="0" smtClean="0"/>
              <a:t>, Cumhuriyet savcısı, üst sınırı</a:t>
            </a:r>
            <a:r>
              <a:rPr lang="tr-TR" b="1" dirty="0" smtClean="0"/>
              <a:t> </a:t>
            </a:r>
            <a:r>
              <a:rPr lang="tr-TR" sz="3600" b="1" dirty="0" smtClean="0">
                <a:solidFill>
                  <a:srgbClr val="FF0000"/>
                </a:solidFill>
              </a:rPr>
              <a:t>ÜÇ yıl </a:t>
            </a:r>
            <a:r>
              <a:rPr lang="tr-TR" dirty="0" smtClean="0"/>
              <a:t>veya daha az süreli hapis cezasını gerektiren suçlardan dolayı, yeterli şüphenin varlığına rağmen, kamu davasının açılmasının beş yıl süre ile ertelenmesine karar verebilir.</a:t>
            </a:r>
            <a:r>
              <a:rPr lang="tr-TR" b="1" dirty="0" smtClean="0"/>
              <a:t> </a:t>
            </a:r>
            <a:r>
              <a:rPr lang="tr-TR" dirty="0" smtClean="0"/>
              <a:t>Suçtan zarar gören</a:t>
            </a:r>
            <a:r>
              <a:rPr lang="tr-TR" b="1" dirty="0" smtClean="0"/>
              <a:t> </a:t>
            </a:r>
            <a:r>
              <a:rPr lang="tr-TR" b="1" dirty="0" smtClean="0">
                <a:solidFill>
                  <a:srgbClr val="FF0000"/>
                </a:solidFill>
              </a:rPr>
              <a:t>VEYA ŞÜPHELİ</a:t>
            </a:r>
            <a:r>
              <a:rPr lang="tr-TR" dirty="0" smtClean="0"/>
              <a:t>,</a:t>
            </a:r>
            <a:r>
              <a:rPr lang="tr-TR" b="1" dirty="0" smtClean="0"/>
              <a:t> </a:t>
            </a:r>
            <a:r>
              <a:rPr lang="tr-TR" dirty="0" smtClean="0"/>
              <a:t>bu karara 173 üncü madde hükümlerine göre itiraz edebilir.</a:t>
            </a:r>
          </a:p>
          <a:p>
            <a:pPr algn="just"/>
            <a:endParaRPr lang="tr-TR"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sz="half" idx="2"/>
          </p:nvPr>
        </p:nvSpPr>
        <p:spPr>
          <a:xfrm>
            <a:off x="357158" y="428604"/>
            <a:ext cx="8143932" cy="5857916"/>
          </a:xfrm>
        </p:spPr>
        <p:style>
          <a:lnRef idx="2">
            <a:schemeClr val="accent2"/>
          </a:lnRef>
          <a:fillRef idx="1">
            <a:schemeClr val="lt1"/>
          </a:fillRef>
          <a:effectRef idx="0">
            <a:schemeClr val="accent2"/>
          </a:effectRef>
          <a:fontRef idx="minor">
            <a:schemeClr val="dk1"/>
          </a:fontRef>
        </p:style>
        <p:txBody>
          <a:bodyPr>
            <a:normAutofit/>
          </a:bodyPr>
          <a:lstStyle/>
          <a:p>
            <a:r>
              <a:rPr lang="tr-TR" dirty="0" smtClean="0"/>
              <a:t>(3) Kamu davasının açılmasının ertelenmesine karar verilebilmesi için</a:t>
            </a:r>
            <a:r>
              <a:rPr lang="tr-TR" dirty="0" smtClean="0"/>
              <a:t>;</a:t>
            </a:r>
            <a:endParaRPr lang="tr-TR" dirty="0" smtClean="0"/>
          </a:p>
          <a:p>
            <a:r>
              <a:rPr lang="tr-TR" dirty="0" smtClean="0"/>
              <a:t>a) Şüphelinin daha önce kasıtlı bir suçtan dolayı hapis cezası ile mahkûm olmamış bulunması</a:t>
            </a:r>
            <a:r>
              <a:rPr lang="tr-TR" dirty="0" smtClean="0"/>
              <a:t>,</a:t>
            </a:r>
            <a:endParaRPr lang="tr-TR" dirty="0" smtClean="0"/>
          </a:p>
          <a:p>
            <a:r>
              <a:rPr lang="tr-TR" dirty="0" smtClean="0"/>
              <a:t>b) Yapılan soruşturmanın, kamu davası açılmasının ertelenmesi halinde şüphelinin suç işlemekten çekineceği kanaatini vermesi, </a:t>
            </a:r>
          </a:p>
          <a:p>
            <a:r>
              <a:rPr lang="tr-TR" dirty="0" smtClean="0"/>
              <a:t>c) Kamu davası açılmasının ertelenmesinin, şüpheli ve toplum açısından kamu davası açılmasından daha yararlı olması, </a:t>
            </a:r>
          </a:p>
          <a:p>
            <a:r>
              <a:rPr lang="tr-TR" dirty="0" smtClean="0"/>
              <a:t>d) Suçun işlenmesiyle mağdurun veya kamunun uğradığı </a:t>
            </a:r>
            <a:r>
              <a:rPr lang="tr-TR" b="1" dirty="0" smtClean="0">
                <a:solidFill>
                  <a:srgbClr val="FF0000"/>
                </a:solidFill>
              </a:rPr>
              <a:t>VE CUMHURİYET SAVCISI TARAFINDAN TESPİT EDİLEN </a:t>
            </a:r>
            <a:r>
              <a:rPr lang="tr-TR" dirty="0" smtClean="0"/>
              <a:t>zararın</a:t>
            </a:r>
            <a:r>
              <a:rPr lang="tr-TR" dirty="0" smtClean="0"/>
              <a:t>, aynen iade, suçtan önceki hale getirme veya tazmin suretiyle tamamen giderilmesi</a:t>
            </a:r>
            <a:r>
              <a:rPr lang="tr-TR" dirty="0" smtClean="0"/>
              <a:t>,</a:t>
            </a:r>
            <a:endParaRPr lang="tr-TR" dirty="0" smtClean="0"/>
          </a:p>
          <a:p>
            <a:r>
              <a:rPr lang="tr-TR" dirty="0" smtClean="0"/>
              <a:t>koşullarının birlikte gerçekleşmesi gerekir. </a:t>
            </a: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İçerik Yer Tutucusu"/>
          <p:cNvSpPr>
            <a:spLocks noGrp="1"/>
          </p:cNvSpPr>
          <p:nvPr>
            <p:ph sz="half" idx="2"/>
          </p:nvPr>
        </p:nvSpPr>
        <p:spPr>
          <a:xfrm>
            <a:off x="357158" y="428604"/>
            <a:ext cx="8143932" cy="5857916"/>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gn="just"/>
            <a:r>
              <a:rPr lang="tr-TR" dirty="0" smtClean="0"/>
              <a:t>(4) Erteleme süresi içinde kasıtlı bir suç işlenmediği takdirde, kovuşturmaya yer olmadığına karar verilir. Erteleme süresi içinde kasıtlı bir suç işlenmesi halinde kamu davası açılır. Erteleme süresince zamanaşımı işlemez. </a:t>
            </a:r>
          </a:p>
          <a:p>
            <a:pPr algn="just"/>
            <a:r>
              <a:rPr lang="tr-TR" dirty="0" smtClean="0"/>
              <a:t>(5) Kamu davasının açılmasının ertelenmesine ilişkin kararlar, bunlara mahsus bir sisteme kaydedilir. Bu kayıtlar, ancak bir soruşturma veya kovuşturmayla bağlantılı olarak Cumhuriyet savcısı, hâkim veya mahkeme tarafından istenmesi halinde, bu maddede belirtilen amaç için kullanılabilir</a:t>
            </a:r>
            <a:r>
              <a:rPr lang="tr-TR" dirty="0" smtClean="0"/>
              <a:t>.</a:t>
            </a:r>
            <a:r>
              <a:rPr lang="tr-TR" dirty="0" smtClean="0"/>
              <a:t> </a:t>
            </a:r>
          </a:p>
          <a:p>
            <a:pPr algn="just"/>
            <a:r>
              <a:rPr lang="tr-TR" b="1" dirty="0" smtClean="0">
                <a:solidFill>
                  <a:srgbClr val="FF0000"/>
                </a:solidFill>
              </a:rPr>
              <a:t>(6) Bu madde hükümleri;</a:t>
            </a:r>
            <a:endParaRPr lang="tr-TR" dirty="0" smtClean="0">
              <a:solidFill>
                <a:srgbClr val="FF0000"/>
              </a:solidFill>
            </a:endParaRPr>
          </a:p>
          <a:p>
            <a:pPr algn="just"/>
            <a:r>
              <a:rPr lang="tr-TR" b="1" dirty="0" smtClean="0">
                <a:solidFill>
                  <a:srgbClr val="FF0000"/>
                </a:solidFill>
              </a:rPr>
              <a:t>a) Suç işlemek için örgüt kurmak, yönetmek veya örgüte üye olmak suçları ile örgüt faaliyeti çerçevesinde işlenen suçlar,</a:t>
            </a:r>
            <a:endParaRPr lang="tr-TR" dirty="0" smtClean="0">
              <a:solidFill>
                <a:srgbClr val="FF0000"/>
              </a:solidFill>
            </a:endParaRPr>
          </a:p>
          <a:p>
            <a:pPr algn="just"/>
            <a:r>
              <a:rPr lang="tr-TR" b="1" dirty="0" smtClean="0">
                <a:solidFill>
                  <a:srgbClr val="FF0000"/>
                </a:solidFill>
              </a:rPr>
              <a:t>b) Kamu görevlisi tarafından görevi sebebiyle veya kamu görevlisine karşı görevinden dolayı işlenen suçlar ile asker kişiler tarafından işlenen askeri suçlar,</a:t>
            </a:r>
            <a:endParaRPr lang="tr-TR" dirty="0" smtClean="0">
              <a:solidFill>
                <a:srgbClr val="FF0000"/>
              </a:solidFill>
            </a:endParaRPr>
          </a:p>
          <a:p>
            <a:pPr algn="just"/>
            <a:r>
              <a:rPr lang="tr-TR" b="1" dirty="0" smtClean="0">
                <a:solidFill>
                  <a:srgbClr val="FF0000"/>
                </a:solidFill>
              </a:rPr>
              <a:t>c) Cinsel dokunulmazlığa karşı işlenen suçlar, </a:t>
            </a:r>
            <a:endParaRPr lang="tr-TR" dirty="0" smtClean="0">
              <a:solidFill>
                <a:srgbClr val="FF0000"/>
              </a:solidFill>
            </a:endParaRPr>
          </a:p>
          <a:p>
            <a:pPr algn="just"/>
            <a:r>
              <a:rPr lang="tr-TR" b="1" dirty="0" smtClean="0">
                <a:solidFill>
                  <a:srgbClr val="FF0000"/>
                </a:solidFill>
              </a:rPr>
              <a:t>hakkında uygulanmaz.</a:t>
            </a:r>
            <a:endParaRPr lang="tr-TR" dirty="0" smtClean="0">
              <a:solidFill>
                <a:srgbClr val="FF0000"/>
              </a:solidFill>
            </a:endParaRPr>
          </a:p>
          <a:p>
            <a:pPr algn="just"/>
            <a:endParaRPr lang="tr-T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5911873"/>
          </a:xfrm>
        </p:spPr>
        <p:txBody>
          <a:bodyPr>
            <a:normAutofit fontScale="92500" lnSpcReduction="20000"/>
          </a:bodyPr>
          <a:lstStyle/>
          <a:p>
            <a:pPr lvl="0" algn="just"/>
            <a:r>
              <a:rPr lang="tr-TR" dirty="0" smtClean="0"/>
              <a:t>“</a:t>
            </a:r>
            <a:r>
              <a:rPr lang="tr-TR" i="1" dirty="0" smtClean="0"/>
              <a:t>Kamu davasını açmada takdir yetkisi”</a:t>
            </a:r>
            <a:r>
              <a:rPr lang="tr-TR" dirty="0" smtClean="0"/>
              <a:t> başlıklı bu madde ile C. Savcılarına kamu davası açmak yerine erteleme kararı verme imkanı </a:t>
            </a:r>
            <a:r>
              <a:rPr lang="tr-TR" dirty="0" smtClean="0"/>
              <a:t>verilmektedir.  </a:t>
            </a:r>
            <a:endParaRPr lang="tr-TR" dirty="0" smtClean="0"/>
          </a:p>
          <a:p>
            <a:pPr algn="just"/>
            <a:r>
              <a:rPr lang="tr-TR" dirty="0" smtClean="0"/>
              <a:t>Bu noktada </a:t>
            </a:r>
            <a:r>
              <a:rPr lang="tr-TR" b="1" dirty="0" smtClean="0"/>
              <a:t>C. Savcılarının yetkilerinin artırılmasını uygun görüp görmemenize göre bu madde hakkındaki yorumunuzda değişecektir</a:t>
            </a:r>
            <a:r>
              <a:rPr lang="tr-TR" b="1" dirty="0" smtClean="0"/>
              <a:t>. Zira kıta </a:t>
            </a:r>
            <a:r>
              <a:rPr lang="tr-TR" b="1" dirty="0" err="1" smtClean="0"/>
              <a:t>avrupası</a:t>
            </a:r>
            <a:r>
              <a:rPr lang="tr-TR" b="1" dirty="0" smtClean="0"/>
              <a:t> hukuk sisteminde ceza verme yetkisi mahkemelerdedir. </a:t>
            </a:r>
            <a:r>
              <a:rPr lang="tr-TR" dirty="0" smtClean="0"/>
              <a:t>Kanaatimce ülkemizin içine düştüğü yargısal iş gücü batağından kurtulabilmesi bakımından savcıların yetkilerinin genişletilmesi faydalı olacaktır. Ancak savcılarımızın da </a:t>
            </a:r>
            <a:r>
              <a:rPr lang="tr-TR" b="1" dirty="0" smtClean="0"/>
              <a:t>İYİ EĞİTİLMESİNİN ve </a:t>
            </a:r>
            <a:r>
              <a:rPr lang="tr-TR" b="1" dirty="0" smtClean="0"/>
              <a:t>kendilerini de sürekli geliştirmesinin gerektiği unutulmamalıdır</a:t>
            </a:r>
            <a:r>
              <a:rPr lang="tr-TR" b="1" dirty="0" smtClean="0"/>
              <a:t>.</a:t>
            </a:r>
            <a:endParaRPr lang="tr-TR" b="1"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229600" cy="5911873"/>
          </a:xfrm>
        </p:spPr>
        <p:txBody>
          <a:bodyPr>
            <a:normAutofit fontScale="70000" lnSpcReduction="20000"/>
          </a:bodyPr>
          <a:lstStyle/>
          <a:p>
            <a:pPr algn="just"/>
            <a:r>
              <a:rPr lang="tr-TR" dirty="0" smtClean="0"/>
              <a:t>Yapılan yeni düzenlemede </a:t>
            </a:r>
            <a:r>
              <a:rPr lang="tr-TR" b="1" dirty="0" smtClean="0"/>
              <a:t>ÖNÖDEME kurumunun </a:t>
            </a:r>
            <a:r>
              <a:rPr lang="tr-TR" b="1" dirty="0" smtClean="0"/>
              <a:t>istisna tutulması </a:t>
            </a:r>
            <a:r>
              <a:rPr lang="tr-TR" dirty="0" smtClean="0"/>
              <a:t>isabetli olmuştur. Zira failin kovuşturmadan kurtulması imkanı bulunmasına rağmen, bundan kurtulma yönünde çaba harcamaması halinde onu ısrarla kovuşturmadan uzak tutmaya çalışmak ıslaha engel olacaktır. </a:t>
            </a:r>
          </a:p>
          <a:p>
            <a:pPr algn="just"/>
            <a:r>
              <a:rPr lang="tr-TR" dirty="0" smtClean="0"/>
              <a:t>Ancak burada </a:t>
            </a:r>
            <a:r>
              <a:rPr lang="tr-TR" b="1" dirty="0" smtClean="0"/>
              <a:t>UZLAŞTIRMA kurumunun </a:t>
            </a:r>
            <a:r>
              <a:rPr lang="tr-TR" b="1" dirty="0" smtClean="0"/>
              <a:t>bütün olarak KDAE kurumunun dışında bırakılması kanaatimizce yerinde olmamıştır. </a:t>
            </a:r>
            <a:r>
              <a:rPr lang="tr-TR" dirty="0" smtClean="0"/>
              <a:t>Zira pekala şüphelinin uzlaşmak istemesine rağmen mağdurun uzlaşmak istememesi nedeniyle uzlaştırmanın gerçekleşmemesi mümkündür. Bu durumda uzlaşma istemini ortaya koyan; yani iyi niyetle sorunu çözme çabasında olan bir kimseyi hırsla öfkeyle hareket eden bir mağdurun kişisel tavrından dolayı kovuşturma zorunda bırakmak hakkaniyet ve adalet duygularına ters gelmektedir.</a:t>
            </a:r>
          </a:p>
          <a:p>
            <a:pPr algn="just"/>
            <a:r>
              <a:rPr lang="tr-TR" dirty="0" smtClean="0"/>
              <a:t>Bu maddeye ilişkin olarak belirtmeliyiz ki, burada meclise sevk edilen </a:t>
            </a:r>
            <a:r>
              <a:rPr lang="tr-TR" b="1" dirty="0" smtClean="0"/>
              <a:t>TASARIDA KDAE </a:t>
            </a:r>
            <a:r>
              <a:rPr lang="tr-TR" b="1" dirty="0" smtClean="0"/>
              <a:t>için belirlenen süre 2 yıl iken mecliste bu süre 3 yıla çıkarılmıştır.</a:t>
            </a:r>
            <a:endParaRPr lang="tr-TR" b="1"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a:bodyPr>
          <a:lstStyle/>
          <a:p>
            <a:pPr algn="just"/>
            <a:r>
              <a:rPr lang="tr-TR" dirty="0" smtClean="0"/>
              <a:t>Ayrıca belirtmeliyiz ki, KYOK alacağını düşünen ya da yargılama sonunda beraat edeceğini düşünen </a:t>
            </a:r>
            <a:r>
              <a:rPr lang="tr-TR" b="1" dirty="0" smtClean="0"/>
              <a:t>şüphelilere de bu KDAE kararına itiraz imkanının sağlanması isabetli olmuştur.</a:t>
            </a:r>
          </a:p>
          <a:p>
            <a:pPr algn="just"/>
            <a:endParaRPr lang="tr-TR" dirty="0" smtClean="0"/>
          </a:p>
          <a:p>
            <a:pPr algn="just"/>
            <a:r>
              <a:rPr lang="tr-TR" dirty="0" smtClean="0"/>
              <a:t>Bu </a:t>
            </a:r>
            <a:r>
              <a:rPr lang="tr-TR" dirty="0" smtClean="0"/>
              <a:t>maddede 3. Fıkranın d bendinde </a:t>
            </a:r>
            <a:r>
              <a:rPr lang="tr-TR" b="1" dirty="0" smtClean="0"/>
              <a:t>“…ve Cumhuriyet savcısı tarafından tespit edilen” şeklinde eklenen cümle de isabetlidir</a:t>
            </a:r>
            <a:r>
              <a:rPr lang="tr-TR" dirty="0" smtClean="0"/>
              <a:t>. Zira zararın miktarı konusu uygulamada her zaman ihtilaf konusu olabilmekteydi.</a:t>
            </a:r>
          </a:p>
          <a:p>
            <a:pPr algn="just"/>
            <a:endParaRPr lang="tr-T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411807"/>
          </a:xfrm>
        </p:spPr>
        <p:txBody>
          <a:bodyPr>
            <a:normAutofit fontScale="77500" lnSpcReduction="20000"/>
          </a:bodyPr>
          <a:lstStyle/>
          <a:p>
            <a:pPr algn="just"/>
            <a:r>
              <a:rPr lang="tr-TR" dirty="0" smtClean="0"/>
              <a:t>KDAE kurumu düzenlenirken üst sınırın yukarı çekilmesi nedeniyle pek çok suç bu kapsama girecektir. Bu nedenle </a:t>
            </a:r>
            <a:r>
              <a:rPr lang="tr-TR" b="1" dirty="0" smtClean="0"/>
              <a:t>toplumu ya da kamu düzenini derinden etkileyecek bir takım suçların istisna tutulması isabetli olacaktı</a:t>
            </a:r>
            <a:r>
              <a:rPr lang="tr-TR" dirty="0" smtClean="0"/>
              <a:t>. Nitekim bu nedenle maddeye yeni bir fıkra eklenerek şu suçlar istisna tutulmuştur:</a:t>
            </a:r>
          </a:p>
          <a:p>
            <a:pPr lvl="1" algn="just"/>
            <a:r>
              <a:rPr lang="tr-TR" dirty="0" smtClean="0"/>
              <a:t>Suç işlemek için örgüt kurmak, yönetmek veya örgüte üye olmak suçları ile örgüt faaliyeti çerçevesinde işlenen suçlar,</a:t>
            </a:r>
          </a:p>
          <a:p>
            <a:pPr lvl="1" algn="just"/>
            <a:r>
              <a:rPr lang="tr-TR" dirty="0" smtClean="0"/>
              <a:t>Kamu görevlisi tarafından görevi sebebiyle veya kamu görevlisine karşı görevinden dolayı işlenen suçlar ile asker kişiler tarafından işlenen askerî suçlar,</a:t>
            </a:r>
          </a:p>
          <a:p>
            <a:pPr lvl="1" algn="just"/>
            <a:r>
              <a:rPr lang="tr-TR" dirty="0" smtClean="0"/>
              <a:t>Cinsel dokunulmazlığa karşı işlenen suçlar,</a:t>
            </a:r>
          </a:p>
          <a:p>
            <a:pPr algn="just"/>
            <a:r>
              <a:rPr lang="tr-TR" b="1" dirty="0" smtClean="0"/>
              <a:t>“</a:t>
            </a:r>
            <a:r>
              <a:rPr lang="tr-TR" sz="3800" b="1" dirty="0" smtClean="0"/>
              <a:t>Suç işlemek için örgüt kurmak, yönetmek veya örgüte üye olmak suçları</a:t>
            </a:r>
            <a:r>
              <a:rPr lang="tr-TR" b="1" dirty="0" smtClean="0"/>
              <a:t>” kısmı meclise gönderilen tasarıda yokken, </a:t>
            </a:r>
            <a:r>
              <a:rPr lang="tr-TR" sz="3800" b="1" dirty="0" smtClean="0"/>
              <a:t>MECLİSTE EKLENMİŞTİR</a:t>
            </a:r>
            <a:r>
              <a:rPr lang="tr-TR" b="1" dirty="0" smtClean="0"/>
              <a:t>.</a:t>
            </a:r>
            <a:endParaRPr lang="tr-TR" b="1" dirty="0" smtClean="0"/>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14356"/>
            <a:ext cx="8229600" cy="5411807"/>
          </a:xfrm>
        </p:spPr>
        <p:txBody>
          <a:bodyPr>
            <a:normAutofit fontScale="92500" lnSpcReduction="20000"/>
          </a:bodyPr>
          <a:lstStyle/>
          <a:p>
            <a:pPr algn="just"/>
            <a:r>
              <a:rPr lang="tr-TR" dirty="0" smtClean="0"/>
              <a:t>Burada </a:t>
            </a:r>
            <a:r>
              <a:rPr lang="tr-TR" b="1" dirty="0" smtClean="0"/>
              <a:t>asker kişiler tarafından işlenen askeri suçlar </a:t>
            </a:r>
            <a:r>
              <a:rPr lang="tr-TR" dirty="0" smtClean="0"/>
              <a:t>denilmekle yetinilmesi uygulamada tereddütlere sebep olacaktır. Zira askeri suçlar sırf askeri suçlar ve askeri suçlar olarak ikiye ayrılmaktadır. Burada kastedilenlerin sırf askeri suçlar olduğu açıkça belirtilmeliydi</a:t>
            </a:r>
            <a:r>
              <a:rPr lang="tr-TR" dirty="0" smtClean="0"/>
              <a:t>.</a:t>
            </a:r>
          </a:p>
          <a:p>
            <a:pPr algn="just"/>
            <a:endParaRPr lang="tr-TR" dirty="0" smtClean="0"/>
          </a:p>
          <a:p>
            <a:pPr algn="just"/>
            <a:r>
              <a:rPr lang="tr-TR" dirty="0" smtClean="0"/>
              <a:t>Ayrıca belirtelim ki, incelenen kanunun 31. maddesiyle </a:t>
            </a:r>
            <a:r>
              <a:rPr lang="tr-TR" dirty="0" err="1" smtClean="0"/>
              <a:t>CMK’ya</a:t>
            </a:r>
            <a:r>
              <a:rPr lang="tr-TR" dirty="0" smtClean="0"/>
              <a:t> eklenen </a:t>
            </a:r>
            <a:r>
              <a:rPr lang="tr-TR" dirty="0" err="1" smtClean="0"/>
              <a:t>gecici</a:t>
            </a:r>
            <a:r>
              <a:rPr lang="tr-TR" dirty="0" smtClean="0"/>
              <a:t> 5. maddede maddenin yürürlüğe girdiği tarih itibarıyla kovuşturma evresine geçilmiş yani iddianamesi kabul edilmiş dosyalarda KDAE kararı verilemeyeceği belirtilmiştir.</a:t>
            </a:r>
            <a:endParaRPr lang="tr-TR" dirty="0" smtClean="0"/>
          </a:p>
          <a:p>
            <a:endParaRPr lang="tr-T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00034" y="714356"/>
            <a:ext cx="7543824" cy="639762"/>
          </a:xfrm>
        </p:spPr>
        <p:txBody>
          <a:bodyPr>
            <a:normAutofit/>
          </a:bodyPr>
          <a:lstStyle/>
          <a:p>
            <a:pPr algn="ctr"/>
            <a:r>
              <a:rPr lang="tr-TR" dirty="0" smtClean="0">
                <a:latin typeface="Times New Roman" pitchFamily="18" charset="0"/>
                <a:cs typeface="Times New Roman" pitchFamily="18" charset="0"/>
              </a:rPr>
              <a:t>İDDİANAMENİN İADESİ ( CMK md.174)</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1428736"/>
            <a:ext cx="8143932" cy="4857784"/>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pPr algn="just">
              <a:buNone/>
            </a:pPr>
            <a:r>
              <a:rPr lang="tr-TR" b="1" dirty="0" smtClean="0"/>
              <a:t>İddianamenin iadesi</a:t>
            </a:r>
            <a:endParaRPr lang="tr-TR" dirty="0" smtClean="0"/>
          </a:p>
          <a:p>
            <a:pPr algn="just">
              <a:buNone/>
            </a:pPr>
            <a:r>
              <a:rPr lang="tr-TR" b="1" dirty="0" smtClean="0"/>
              <a:t>Madde 174 –</a:t>
            </a:r>
            <a:r>
              <a:rPr lang="tr-TR" dirty="0" smtClean="0"/>
              <a:t> (Değişik: 25/5/2005 - 5353/27 md.)</a:t>
            </a:r>
          </a:p>
          <a:p>
            <a:pPr algn="just">
              <a:buNone/>
            </a:pPr>
            <a:r>
              <a:rPr lang="tr-TR" dirty="0" smtClean="0"/>
              <a:t>(1) Mahkeme tarafından, iddianamenin ve soruşturma evrakının verildiği tarihten itibaren </a:t>
            </a:r>
            <a:r>
              <a:rPr lang="tr-TR" dirty="0" err="1" smtClean="0"/>
              <a:t>onbeş</a:t>
            </a:r>
            <a:r>
              <a:rPr lang="tr-TR" dirty="0" smtClean="0"/>
              <a:t> gün içinde soruşturma evresine ilişkin bütün belgeler incelendikten sonra, eksik veya hatalı noktalar belirtilmek suretiyle;</a:t>
            </a:r>
          </a:p>
          <a:p>
            <a:pPr algn="just">
              <a:buNone/>
            </a:pPr>
            <a:r>
              <a:rPr lang="tr-TR" dirty="0" smtClean="0"/>
              <a:t>a) 170 inci maddeye aykırı olarak düzenlenen,</a:t>
            </a:r>
          </a:p>
          <a:p>
            <a:pPr algn="just">
              <a:buNone/>
            </a:pPr>
            <a:r>
              <a:rPr lang="tr-TR" dirty="0" smtClean="0"/>
              <a:t>b) Suçun </a:t>
            </a:r>
            <a:r>
              <a:rPr lang="tr-TR" dirty="0" err="1" smtClean="0"/>
              <a:t>sübûtuna</a:t>
            </a:r>
            <a:r>
              <a:rPr lang="tr-TR" dirty="0" smtClean="0"/>
              <a:t> </a:t>
            </a:r>
            <a:r>
              <a:rPr lang="tr-TR" b="1" dirty="0" smtClean="0">
                <a:solidFill>
                  <a:srgbClr val="FF0000"/>
                </a:solidFill>
              </a:rPr>
              <a:t>DOĞRUDAN</a:t>
            </a:r>
            <a:r>
              <a:rPr lang="tr-TR" dirty="0" smtClean="0">
                <a:solidFill>
                  <a:srgbClr val="FF0000"/>
                </a:solidFill>
              </a:rPr>
              <a:t> </a:t>
            </a:r>
            <a:r>
              <a:rPr lang="tr-TR" dirty="0" smtClean="0">
                <a:solidFill>
                  <a:schemeClr val="tx1"/>
                </a:solidFill>
              </a:rPr>
              <a:t>etki</a:t>
            </a:r>
            <a:r>
              <a:rPr lang="tr-TR" dirty="0" smtClean="0">
                <a:solidFill>
                  <a:srgbClr val="FF0000"/>
                </a:solidFill>
              </a:rPr>
              <a:t> </a:t>
            </a:r>
            <a:r>
              <a:rPr lang="tr-TR" b="1" dirty="0" smtClean="0">
                <a:solidFill>
                  <a:srgbClr val="FF0000"/>
                </a:solidFill>
              </a:rPr>
              <a:t>EDECEK</a:t>
            </a:r>
            <a:r>
              <a:rPr lang="tr-TR" dirty="0" smtClean="0">
                <a:solidFill>
                  <a:srgbClr val="FF0000"/>
                </a:solidFill>
              </a:rPr>
              <a:t> </a:t>
            </a:r>
            <a:r>
              <a:rPr lang="tr-TR" dirty="0" smtClean="0"/>
              <a:t>mevcut </a:t>
            </a:r>
            <a:r>
              <a:rPr lang="tr-TR" dirty="0" smtClean="0"/>
              <a:t>bir delil toplanmadan düzenlenen,  </a:t>
            </a:r>
          </a:p>
          <a:p>
            <a:pPr algn="just">
              <a:buNone/>
            </a:pPr>
            <a:r>
              <a:rPr lang="tr-TR" dirty="0" smtClean="0"/>
              <a:t>c) </a:t>
            </a:r>
            <a:r>
              <a:rPr lang="tr-TR" dirty="0" err="1" smtClean="0"/>
              <a:t>Önödemeye</a:t>
            </a:r>
            <a:r>
              <a:rPr lang="tr-TR" dirty="0" smtClean="0"/>
              <a:t> veya </a:t>
            </a:r>
            <a:r>
              <a:rPr lang="tr-TR" dirty="0" err="1" smtClean="0"/>
              <a:t>uzlaş</a:t>
            </a:r>
            <a:r>
              <a:rPr lang="tr-TR" b="1" dirty="0" err="1" smtClean="0">
                <a:solidFill>
                  <a:srgbClr val="FF0000"/>
                </a:solidFill>
              </a:rPr>
              <a:t>TIR</a:t>
            </a:r>
            <a:r>
              <a:rPr lang="tr-TR" dirty="0" err="1" smtClean="0"/>
              <a:t>maya</a:t>
            </a:r>
            <a:r>
              <a:rPr lang="tr-TR" dirty="0" smtClean="0"/>
              <a:t> </a:t>
            </a:r>
            <a:r>
              <a:rPr lang="tr-TR" b="1" dirty="0" smtClean="0">
                <a:solidFill>
                  <a:srgbClr val="FF0000"/>
                </a:solidFill>
              </a:rPr>
              <a:t>YA DA SERİ MUHAKEME USULÜNE</a:t>
            </a:r>
            <a:r>
              <a:rPr lang="tr-TR" dirty="0" smtClean="0"/>
              <a:t> </a:t>
            </a:r>
            <a:r>
              <a:rPr lang="tr-TR" dirty="0" smtClean="0"/>
              <a:t>tâbi olduğu soruşturma dosyasından açıkça anlaşılan işlerde </a:t>
            </a:r>
            <a:r>
              <a:rPr lang="tr-TR" dirty="0" err="1" smtClean="0"/>
              <a:t>önödeme</a:t>
            </a:r>
            <a:r>
              <a:rPr lang="tr-TR" dirty="0" smtClean="0"/>
              <a:t> veya </a:t>
            </a:r>
            <a:r>
              <a:rPr lang="tr-TR" dirty="0" err="1" smtClean="0"/>
              <a:t>uzlaş</a:t>
            </a:r>
            <a:r>
              <a:rPr lang="tr-TR" b="1" dirty="0" err="1" smtClean="0">
                <a:solidFill>
                  <a:srgbClr val="FF0000"/>
                </a:solidFill>
              </a:rPr>
              <a:t>TIR</a:t>
            </a:r>
            <a:r>
              <a:rPr lang="tr-TR" dirty="0" err="1" smtClean="0"/>
              <a:t>ma</a:t>
            </a:r>
            <a:r>
              <a:rPr lang="tr-TR" dirty="0" smtClean="0"/>
              <a:t> </a:t>
            </a:r>
            <a:r>
              <a:rPr lang="tr-TR" b="1" dirty="0" smtClean="0">
                <a:solidFill>
                  <a:srgbClr val="FF0000"/>
                </a:solidFill>
              </a:rPr>
              <a:t>YA DA SERİ MUHAKEME </a:t>
            </a:r>
            <a:r>
              <a:rPr lang="tr-TR" dirty="0" smtClean="0"/>
              <a:t>usulü </a:t>
            </a:r>
            <a:r>
              <a:rPr lang="tr-TR" dirty="0" smtClean="0"/>
              <a:t>uygulanmaksızın düzenlenen</a:t>
            </a:r>
            <a:r>
              <a:rPr lang="tr-TR" dirty="0" smtClean="0"/>
              <a:t>,</a:t>
            </a:r>
            <a:r>
              <a:rPr lang="tr-TR" dirty="0" smtClean="0"/>
              <a:t> </a:t>
            </a:r>
          </a:p>
          <a:p>
            <a:pPr algn="just">
              <a:buNone/>
            </a:pPr>
            <a:r>
              <a:rPr lang="tr-TR" b="1" dirty="0" smtClean="0">
                <a:solidFill>
                  <a:srgbClr val="FF0000"/>
                </a:solidFill>
              </a:rPr>
              <a:t>d</a:t>
            </a:r>
            <a:r>
              <a:rPr lang="tr-TR" b="1" dirty="0" smtClean="0">
                <a:solidFill>
                  <a:srgbClr val="FF0000"/>
                </a:solidFill>
              </a:rPr>
              <a:t>) SORUŞTURMA VEYA KOVUŞTURMA YAPILMASI İZNE VEYA TALEBE BAĞLI OLAN SUÇLARDA İZİN ALINMAKSIZIN VEYA TALEP OLMAKSIZIN DÜZENLENEN,</a:t>
            </a:r>
          </a:p>
          <a:p>
            <a:pPr algn="just">
              <a:buNone/>
            </a:pPr>
            <a:r>
              <a:rPr lang="tr-TR" dirty="0" smtClean="0"/>
              <a:t>İddianamenin Cumhuriyet Başsavcılığına iadesine karar verilir.</a:t>
            </a:r>
            <a:endParaRPr lang="tr-TR"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1"/>
            <a:ext cx="8229600" cy="5000660"/>
          </a:xfrm>
        </p:spPr>
        <p:txBody>
          <a:bodyPr>
            <a:normAutofit fontScale="92500" lnSpcReduction="20000"/>
          </a:bodyPr>
          <a:lstStyle/>
          <a:p>
            <a:pPr lvl="0" algn="just"/>
            <a:r>
              <a:rPr lang="tr-TR" dirty="0" smtClean="0"/>
              <a:t>“</a:t>
            </a:r>
            <a:r>
              <a:rPr lang="tr-TR" i="1" dirty="0" smtClean="0"/>
              <a:t>İddianamenin iadesi” </a:t>
            </a:r>
            <a:r>
              <a:rPr lang="tr-TR" dirty="0" smtClean="0"/>
              <a:t>başlığıyla düzenlenen </a:t>
            </a:r>
            <a:r>
              <a:rPr lang="tr-TR" dirty="0" err="1" smtClean="0"/>
              <a:t>CMK’nın</a:t>
            </a:r>
            <a:r>
              <a:rPr lang="tr-TR" dirty="0" smtClean="0"/>
              <a:t> 174’üncü maddede değişiklik yapılmıştır.</a:t>
            </a:r>
          </a:p>
          <a:p>
            <a:pPr algn="just"/>
            <a:r>
              <a:rPr lang="tr-TR" dirty="0" smtClean="0"/>
              <a:t>Madde metni “Suçun </a:t>
            </a:r>
            <a:r>
              <a:rPr lang="tr-TR" dirty="0" err="1" smtClean="0"/>
              <a:t>sübûtuna</a:t>
            </a:r>
            <a:r>
              <a:rPr lang="tr-TR" dirty="0" smtClean="0"/>
              <a:t> etki </a:t>
            </a:r>
            <a:r>
              <a:rPr lang="tr-TR" b="1" strike="sngStrike" dirty="0" smtClean="0"/>
              <a:t>edeceği mutlak sayılan</a:t>
            </a:r>
            <a:r>
              <a:rPr lang="tr-TR" dirty="0" smtClean="0"/>
              <a:t> mevcut bir delil toplanmadan düzenlenen,” şeklinde iken, “Suçun </a:t>
            </a:r>
            <a:r>
              <a:rPr lang="tr-TR" dirty="0" err="1" smtClean="0"/>
              <a:t>sübûtuna</a:t>
            </a:r>
            <a:r>
              <a:rPr lang="tr-TR" dirty="0" smtClean="0"/>
              <a:t> doğrudan etki edecek mevcut bir delil toplanmadan düzenlenen” şeklinde düzenleme yapılmıştır. </a:t>
            </a:r>
            <a:r>
              <a:rPr lang="tr-TR" b="1" dirty="0" smtClean="0"/>
              <a:t>Kanaatimizce yapılan bu değişikliğin pratikte hiçbir sonucu olmayacaktır. </a:t>
            </a:r>
            <a:r>
              <a:rPr lang="tr-TR" dirty="0" smtClean="0"/>
              <a:t>Zira iddianame düzenlenmesi için hala “yeterli şüphe yeterlidir” bu durumda neyin sübuta doğrudan etki edeceği konusunda kişisel tartışmaların ötesinde hiçbir faydası olmayacaktır.</a:t>
            </a:r>
          </a:p>
          <a:p>
            <a:pPr algn="just">
              <a:buNone/>
            </a:pP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71480"/>
            <a:ext cx="8229600" cy="5554683"/>
          </a:xfrm>
        </p:spPr>
        <p:txBody>
          <a:bodyPr>
            <a:normAutofit fontScale="92500" lnSpcReduction="20000"/>
          </a:bodyPr>
          <a:lstStyle/>
          <a:p>
            <a:pPr algn="just"/>
            <a:r>
              <a:rPr lang="tr-TR" dirty="0" smtClean="0"/>
              <a:t>Madde metninde ayrıca “uzlaşma” kavramı “uzlaştırma” olarak değiştirilmiştir ki bu isabetli bir değişikliktir. Zira </a:t>
            </a:r>
            <a:r>
              <a:rPr lang="tr-TR" dirty="0" err="1" smtClean="0"/>
              <a:t>CMK’da</a:t>
            </a:r>
            <a:r>
              <a:rPr lang="tr-TR" dirty="0" smtClean="0"/>
              <a:t> daha önceden yapılan değişiklikle kavram </a:t>
            </a:r>
            <a:r>
              <a:rPr lang="tr-TR" dirty="0" err="1" smtClean="0"/>
              <a:t>CMK’nın</a:t>
            </a:r>
            <a:r>
              <a:rPr lang="tr-TR" dirty="0" smtClean="0"/>
              <a:t> 253. maddesinde zaten uzlaştırma olarak değiştirilmişti. Uzlaşma ve uzlaştırma kavramlarının faklı anlamları dikkate alındığında bu değişiklik isabetli olmuştur.</a:t>
            </a:r>
          </a:p>
          <a:p>
            <a:pPr algn="just"/>
            <a:r>
              <a:rPr lang="tr-TR" i="1" dirty="0" smtClean="0"/>
              <a:t>“d) Soruşturma veya kovuşturma yapılması izne veya talebe bağlı olan suçlarda izin alınmaksızın veya talep olmaksızın düzenlenen” </a:t>
            </a:r>
            <a:r>
              <a:rPr lang="tr-TR" dirty="0" smtClean="0"/>
              <a:t>şeklindeki bent ise, yerinde bir değişikliktir. Zira kovuşturma şartı yerine getirilmeden dava açılması zaten hukuka aykırıdır.</a:t>
            </a:r>
          </a:p>
          <a:p>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00034" y="714356"/>
            <a:ext cx="7543824" cy="639762"/>
          </a:xfrm>
        </p:spPr>
        <p:txBody>
          <a:bodyPr>
            <a:normAutofit fontScale="77500" lnSpcReduction="20000"/>
          </a:bodyPr>
          <a:lstStyle/>
          <a:p>
            <a:pPr algn="ctr"/>
            <a:r>
              <a:rPr lang="tr-TR" dirty="0" smtClean="0"/>
              <a:t>MAĞDUR İLE ŞİKÂYETÇİNİN HAKLARI</a:t>
            </a:r>
          </a:p>
          <a:p>
            <a:pPr algn="ctr"/>
            <a:r>
              <a:rPr lang="tr-TR" dirty="0" smtClean="0">
                <a:latin typeface="Times New Roman" pitchFamily="18" charset="0"/>
                <a:cs typeface="Times New Roman" pitchFamily="18" charset="0"/>
              </a:rPr>
              <a:t> ( CMK md.234)</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1428736"/>
            <a:ext cx="8143932" cy="4857784"/>
          </a:xfrm>
        </p:spPr>
        <p:style>
          <a:lnRef idx="2">
            <a:schemeClr val="accent2"/>
          </a:lnRef>
          <a:fillRef idx="1">
            <a:schemeClr val="lt1"/>
          </a:fillRef>
          <a:effectRef idx="0">
            <a:schemeClr val="accent2"/>
          </a:effectRef>
          <a:fontRef idx="minor">
            <a:schemeClr val="dk1"/>
          </a:fontRef>
        </p:style>
        <p:txBody>
          <a:bodyPr>
            <a:normAutofit/>
          </a:bodyPr>
          <a:lstStyle/>
          <a:p>
            <a:r>
              <a:rPr lang="tr-TR" b="1" dirty="0" smtClean="0"/>
              <a:t>Mağdur ile şikâyetçinin hakları</a:t>
            </a:r>
            <a:endParaRPr lang="tr-TR" dirty="0" smtClean="0"/>
          </a:p>
          <a:p>
            <a:r>
              <a:rPr lang="tr-TR" b="1" dirty="0" smtClean="0"/>
              <a:t>Madde 234 </a:t>
            </a:r>
            <a:r>
              <a:rPr lang="tr-TR" b="1" dirty="0" smtClean="0"/>
              <a:t>–</a:t>
            </a:r>
          </a:p>
          <a:p>
            <a:r>
              <a:rPr lang="tr-TR" b="1" dirty="0" smtClean="0"/>
              <a:t>…</a:t>
            </a:r>
          </a:p>
          <a:p>
            <a:pPr algn="just"/>
            <a:r>
              <a:rPr lang="tr-TR" b="1" dirty="0" smtClean="0"/>
              <a:t>(4) </a:t>
            </a:r>
            <a:r>
              <a:rPr lang="tr-TR" b="1" dirty="0" smtClean="0">
                <a:solidFill>
                  <a:srgbClr val="FF0000"/>
                </a:solidFill>
              </a:rPr>
              <a:t>Soruşturma veya kovuşturma evresinde, dava nakli veya adlî tıp işlemleri nedeniyle </a:t>
            </a:r>
            <a:r>
              <a:rPr lang="tr-TR" b="1" u="sng" dirty="0" smtClean="0">
                <a:solidFill>
                  <a:srgbClr val="FF0000"/>
                </a:solidFill>
              </a:rPr>
              <a:t>yerleşim yeri dışında </a:t>
            </a:r>
            <a:r>
              <a:rPr lang="tr-TR" b="1" dirty="0" smtClean="0">
                <a:solidFill>
                  <a:srgbClr val="FF0000"/>
                </a:solidFill>
              </a:rPr>
              <a:t>bir yere gitme </a:t>
            </a:r>
            <a:r>
              <a:rPr lang="tr-TR" b="1" u="sng" dirty="0" smtClean="0">
                <a:solidFill>
                  <a:srgbClr val="FF0000"/>
                </a:solidFill>
              </a:rPr>
              <a:t>zorunluluğu</a:t>
            </a:r>
            <a:r>
              <a:rPr lang="tr-TR" b="1" dirty="0" smtClean="0">
                <a:solidFill>
                  <a:srgbClr val="FF0000"/>
                </a:solidFill>
              </a:rPr>
              <a:t> doğması halinde mağdurun yapmış olduğu konaklama, iaşe ve ulaşım giderleri, 10/2/1954 tarihli ve 6245 sayılı Harcırah Kanunu hükümlerine göre Adalet Bakanlığı bütçesinden karşılanır. </a:t>
            </a:r>
            <a:endParaRPr lang="tr-TR" dirty="0" smtClean="0">
              <a:solidFill>
                <a:srgbClr val="FF0000"/>
              </a:solidFill>
            </a:endParaRPr>
          </a:p>
          <a:p>
            <a:endParaRPr lang="tr-TR"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857365"/>
            <a:ext cx="8229600" cy="3214710"/>
          </a:xfrm>
        </p:spPr>
        <p:txBody>
          <a:bodyPr/>
          <a:lstStyle/>
          <a:p>
            <a:pPr algn="just"/>
            <a:r>
              <a:rPr lang="tr-TR" dirty="0" smtClean="0"/>
              <a:t>Burada yapılan düzenleme son derece yerinde olup, oluşan pek çok mağduriyetin ve yargılamanın uzamasının önüne geçecektir. Nitekim bu durum sosyal hukuk devleti olmanın da gereğidir.</a:t>
            </a:r>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00034" y="714356"/>
            <a:ext cx="7543824" cy="639762"/>
          </a:xfrm>
        </p:spPr>
        <p:txBody>
          <a:bodyPr>
            <a:normAutofit fontScale="77500" lnSpcReduction="20000"/>
          </a:bodyPr>
          <a:lstStyle/>
          <a:p>
            <a:pPr algn="ctr"/>
            <a:r>
              <a:rPr lang="tr-TR" dirty="0" smtClean="0"/>
              <a:t>MAĞDUR İLE ŞİKÂYETÇİNİN DİNLENMESİ</a:t>
            </a:r>
          </a:p>
          <a:p>
            <a:pPr algn="ctr"/>
            <a:r>
              <a:rPr lang="tr-TR" dirty="0" smtClean="0">
                <a:latin typeface="Times New Roman" pitchFamily="18" charset="0"/>
                <a:cs typeface="Times New Roman" pitchFamily="18" charset="0"/>
              </a:rPr>
              <a:t> ( CMK md.236)</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1428736"/>
            <a:ext cx="8143932" cy="3571900"/>
          </a:xfrm>
        </p:spPr>
        <p:style>
          <a:lnRef idx="2">
            <a:schemeClr val="accent2"/>
          </a:lnRef>
          <a:fillRef idx="1">
            <a:schemeClr val="lt1"/>
          </a:fillRef>
          <a:effectRef idx="0">
            <a:schemeClr val="accent2"/>
          </a:effectRef>
          <a:fontRef idx="minor">
            <a:schemeClr val="dk1"/>
          </a:fontRef>
        </p:style>
        <p:txBody>
          <a:bodyPr>
            <a:normAutofit/>
          </a:bodyPr>
          <a:lstStyle/>
          <a:p>
            <a:pPr lvl="0" algn="just">
              <a:buNone/>
            </a:pPr>
            <a:r>
              <a:rPr lang="tr-TR" sz="1800" dirty="0" smtClean="0">
                <a:latin typeface="Arial" pitchFamily="34" charset="0"/>
                <a:cs typeface="Arial" pitchFamily="34" charset="0"/>
              </a:rPr>
              <a:t>“</a:t>
            </a:r>
            <a:r>
              <a:rPr lang="tr-TR" sz="1800" i="1" dirty="0" smtClean="0">
                <a:latin typeface="Arial" pitchFamily="34" charset="0"/>
                <a:cs typeface="Arial" pitchFamily="34" charset="0"/>
              </a:rPr>
              <a:t>Mağdur ile şikâyetçinin dinlenmesi</a:t>
            </a:r>
            <a:r>
              <a:rPr lang="tr-TR" sz="1800" dirty="0" smtClean="0">
                <a:latin typeface="Arial" pitchFamily="34" charset="0"/>
                <a:cs typeface="Arial" pitchFamily="34" charset="0"/>
              </a:rPr>
              <a:t>” </a:t>
            </a:r>
            <a:r>
              <a:rPr lang="tr-TR" sz="1800" i="1" dirty="0" smtClean="0">
                <a:latin typeface="Arial" pitchFamily="34" charset="0"/>
                <a:cs typeface="Arial" pitchFamily="34" charset="0"/>
              </a:rPr>
              <a:t> </a:t>
            </a:r>
            <a:r>
              <a:rPr lang="tr-TR" sz="1800" dirty="0" smtClean="0">
                <a:latin typeface="Arial" pitchFamily="34" charset="0"/>
                <a:cs typeface="Arial" pitchFamily="34" charset="0"/>
              </a:rPr>
              <a:t>başlıklı </a:t>
            </a:r>
            <a:r>
              <a:rPr lang="tr-TR" sz="1800" dirty="0" err="1" smtClean="0">
                <a:latin typeface="Arial" pitchFamily="34" charset="0"/>
                <a:cs typeface="Arial" pitchFamily="34" charset="0"/>
              </a:rPr>
              <a:t>CMK’nın</a:t>
            </a:r>
            <a:r>
              <a:rPr lang="tr-TR" sz="1800" dirty="0" smtClean="0">
                <a:latin typeface="Arial" pitchFamily="34" charset="0"/>
                <a:cs typeface="Arial" pitchFamily="34" charset="0"/>
              </a:rPr>
              <a:t> 236. maddesinin üçüncü fıkrasının </a:t>
            </a:r>
            <a:r>
              <a:rPr lang="tr-TR" sz="1800" u="sng" dirty="0" smtClean="0">
                <a:latin typeface="Arial" pitchFamily="34" charset="0"/>
                <a:cs typeface="Arial" pitchFamily="34" charset="0"/>
              </a:rPr>
              <a:t>son cümlesi yürürlükten kaldırılmış</a:t>
            </a:r>
            <a:r>
              <a:rPr lang="tr-TR" sz="1800" dirty="0" smtClean="0">
                <a:latin typeface="Arial" pitchFamily="34" charset="0"/>
                <a:cs typeface="Arial" pitchFamily="34" charset="0"/>
              </a:rPr>
              <a:t> ve maddeye aşağıdaki fıkralar eklenmiştir.</a:t>
            </a:r>
          </a:p>
          <a:p>
            <a:pPr algn="just">
              <a:buNone/>
            </a:pPr>
            <a:r>
              <a:rPr lang="tr-TR" sz="1800" b="1" dirty="0" smtClean="0">
                <a:solidFill>
                  <a:srgbClr val="FF0000"/>
                </a:solidFill>
                <a:latin typeface="Arial" pitchFamily="34" charset="0"/>
                <a:cs typeface="Arial" pitchFamily="34" charset="0"/>
              </a:rPr>
              <a:t>…</a:t>
            </a:r>
          </a:p>
          <a:p>
            <a:pPr algn="just">
              <a:buNone/>
            </a:pPr>
            <a:r>
              <a:rPr lang="tr-TR" sz="1800" b="1" dirty="0" smtClean="0">
                <a:solidFill>
                  <a:srgbClr val="FF0000"/>
                </a:solidFill>
                <a:latin typeface="Arial" pitchFamily="34" charset="0"/>
                <a:cs typeface="Arial" pitchFamily="34" charset="0"/>
              </a:rPr>
              <a:t>(4) Cumhuriyet savcısı veya hâkim tarafından ifade ve beyanının özel ortamda </a:t>
            </a:r>
            <a:r>
              <a:rPr lang="tr-TR" sz="1800" b="1" dirty="0" smtClean="0">
                <a:solidFill>
                  <a:srgbClr val="FF0000"/>
                </a:solidFill>
                <a:latin typeface="Arial" pitchFamily="34" charset="0"/>
                <a:cs typeface="Arial" pitchFamily="34" charset="0"/>
              </a:rPr>
              <a:t>alınması gerektiği </a:t>
            </a:r>
            <a:r>
              <a:rPr lang="tr-TR" sz="1800" b="1" dirty="0" smtClean="0">
                <a:solidFill>
                  <a:srgbClr val="FF0000"/>
                </a:solidFill>
                <a:latin typeface="Arial" pitchFamily="34" charset="0"/>
                <a:cs typeface="Arial" pitchFamily="34" charset="0"/>
              </a:rPr>
              <a:t>ya da şüpheli veya sanık ile yüz yüze gelmesinde sakınca bulunduğu değerlendirilen çocuk veya mağdurların ifade ve beyanları özel ortamda uzmanlar aracılığıyla alınır. </a:t>
            </a:r>
            <a:endParaRPr lang="tr-TR" sz="1800" dirty="0" smtClean="0">
              <a:solidFill>
                <a:srgbClr val="FF0000"/>
              </a:solidFill>
              <a:latin typeface="Arial" pitchFamily="34" charset="0"/>
              <a:cs typeface="Arial" pitchFamily="34" charset="0"/>
            </a:endParaRPr>
          </a:p>
          <a:p>
            <a:pPr algn="just">
              <a:buNone/>
            </a:pPr>
            <a:endParaRPr lang="tr-TR" sz="1400"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00034" y="714356"/>
            <a:ext cx="7543824" cy="639762"/>
          </a:xfrm>
        </p:spPr>
        <p:txBody>
          <a:bodyPr>
            <a:normAutofit fontScale="77500" lnSpcReduction="20000"/>
          </a:bodyPr>
          <a:lstStyle/>
          <a:p>
            <a:pPr algn="ctr"/>
            <a:r>
              <a:rPr lang="tr-TR" dirty="0" smtClean="0"/>
              <a:t>MAĞDUR İLE ŞİKÂYETÇİNİN DİNLENMESİ</a:t>
            </a:r>
          </a:p>
          <a:p>
            <a:pPr algn="ctr"/>
            <a:r>
              <a:rPr lang="tr-TR" dirty="0" smtClean="0">
                <a:latin typeface="Times New Roman" pitchFamily="18" charset="0"/>
                <a:cs typeface="Times New Roman" pitchFamily="18" charset="0"/>
              </a:rPr>
              <a:t> ( CMK md.236)</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1428736"/>
            <a:ext cx="8143932" cy="485778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1800" b="1" dirty="0" smtClean="0">
                <a:solidFill>
                  <a:srgbClr val="FF0000"/>
                </a:solidFill>
                <a:latin typeface="Arial" pitchFamily="34" charset="0"/>
                <a:cs typeface="Arial" pitchFamily="34" charset="0"/>
              </a:rPr>
              <a:t>(</a:t>
            </a:r>
            <a:r>
              <a:rPr lang="tr-TR" sz="1800" b="1" dirty="0" smtClean="0">
                <a:solidFill>
                  <a:srgbClr val="FF0000"/>
                </a:solidFill>
                <a:latin typeface="Arial" pitchFamily="34" charset="0"/>
                <a:cs typeface="Arial" pitchFamily="34" charset="0"/>
              </a:rPr>
              <a:t>5) Türk Ceza Kanununun 103 üncü maddesinin ikinci fıkrasında düzenlenen suçlardan mağdur olan çocukların soruşturma evresindeki beyanları, bunlara yönelik hizmet veren merkezlerde Cumhuriyet savcısının nezaretinde uzmanlar aracılığıyla alınır. Mağdur çocuğun beyan ve görüntüleri kayda alınır. Kovuşturma evresinde ise ancak, maddi gerçeğin ortaya çıkarılması açısından mağdur çocuğun beyanının alınması veya başkaca bir işlem yapılmasında zorunluluk bulunması halinde bu işlem, mahkeme veya görevlendireceği naip hâkim tarafından bu merkezlerde uzmanlar aracılığıyla yerine getirilir. Mağdur çocuk yargı çevresi ve mülkî sınırlara bakılmaksızın en yakın merkeze götürülmek suretiyle bu fıkrada belirtilen işlemler yerine getirilir. </a:t>
            </a:r>
            <a:endParaRPr lang="tr-TR" sz="1800" dirty="0" smtClean="0">
              <a:solidFill>
                <a:srgbClr val="FF0000"/>
              </a:solidFill>
              <a:latin typeface="Arial" pitchFamily="34" charset="0"/>
              <a:cs typeface="Arial" pitchFamily="34" charset="0"/>
            </a:endParaRPr>
          </a:p>
          <a:p>
            <a:pPr algn="just">
              <a:buNone/>
            </a:pPr>
            <a:endParaRPr lang="tr-TR" sz="1800" dirty="0" smtClean="0">
              <a:solidFill>
                <a:srgbClr val="FF0000"/>
              </a:solidFill>
              <a:latin typeface="Arial" pitchFamily="34" charset="0"/>
              <a:cs typeface="Arial" pitchFamily="34" charset="0"/>
            </a:endParaRPr>
          </a:p>
          <a:p>
            <a:pPr algn="just">
              <a:buNone/>
            </a:pPr>
            <a:r>
              <a:rPr lang="tr-TR" sz="1800" b="1" dirty="0" smtClean="0">
                <a:solidFill>
                  <a:srgbClr val="FF0000"/>
                </a:solidFill>
                <a:latin typeface="Arial" pitchFamily="34" charset="0"/>
                <a:cs typeface="Arial" pitchFamily="34" charset="0"/>
              </a:rPr>
              <a:t>(6) Türk Ceza Kanununun 102 </a:t>
            </a:r>
            <a:r>
              <a:rPr lang="tr-TR" sz="1800" b="1" dirty="0" err="1" smtClean="0">
                <a:solidFill>
                  <a:srgbClr val="FF0000"/>
                </a:solidFill>
                <a:latin typeface="Arial" pitchFamily="34" charset="0"/>
                <a:cs typeface="Arial" pitchFamily="34" charset="0"/>
              </a:rPr>
              <a:t>nci</a:t>
            </a:r>
            <a:r>
              <a:rPr lang="tr-TR" sz="1800" b="1" dirty="0" smtClean="0">
                <a:solidFill>
                  <a:srgbClr val="FF0000"/>
                </a:solidFill>
                <a:latin typeface="Arial" pitchFamily="34" charset="0"/>
                <a:cs typeface="Arial" pitchFamily="34" charset="0"/>
              </a:rPr>
              <a:t> maddesinin ikinci fıkrasında düzenlenen suçlardan mağdur olanların soruşturma evresindeki beyanları bakımından da beşinci fıkra hükmü uygulanır. Ancak, beyan ve görüntülerin kayda alınmasında mağdurun rızası aranır</a:t>
            </a:r>
            <a:r>
              <a:rPr lang="tr-TR" sz="1800" b="1" dirty="0" smtClean="0">
                <a:solidFill>
                  <a:srgbClr val="FF0000"/>
                </a:solidFill>
                <a:latin typeface="Arial" pitchFamily="34" charset="0"/>
                <a:cs typeface="Arial" pitchFamily="34" charset="0"/>
              </a:rPr>
              <a:t>.</a:t>
            </a:r>
            <a:endParaRPr lang="tr-TR" sz="1800" dirty="0" smtClean="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00034" y="714356"/>
            <a:ext cx="7543824" cy="639762"/>
          </a:xfrm>
        </p:spPr>
        <p:txBody>
          <a:bodyPr>
            <a:normAutofit fontScale="77500" lnSpcReduction="20000"/>
          </a:bodyPr>
          <a:lstStyle/>
          <a:p>
            <a:pPr algn="ctr"/>
            <a:r>
              <a:rPr lang="tr-TR" dirty="0" smtClean="0"/>
              <a:t>MAĞDUR İLE ŞİKÂYETÇİNİN DİNLENMESİ</a:t>
            </a:r>
          </a:p>
          <a:p>
            <a:pPr algn="ctr"/>
            <a:r>
              <a:rPr lang="tr-TR" dirty="0" smtClean="0">
                <a:latin typeface="Times New Roman" pitchFamily="18" charset="0"/>
                <a:cs typeface="Times New Roman" pitchFamily="18" charset="0"/>
              </a:rPr>
              <a:t> ( CMK md.236)</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357158" y="1428736"/>
            <a:ext cx="8143932" cy="4357718"/>
          </a:xfrm>
        </p:spPr>
        <p:style>
          <a:lnRef idx="2">
            <a:schemeClr val="accent2"/>
          </a:lnRef>
          <a:fillRef idx="1">
            <a:schemeClr val="lt1"/>
          </a:fillRef>
          <a:effectRef idx="0">
            <a:schemeClr val="accent2"/>
          </a:effectRef>
          <a:fontRef idx="minor">
            <a:schemeClr val="dk1"/>
          </a:fontRef>
        </p:style>
        <p:txBody>
          <a:bodyPr>
            <a:normAutofit/>
          </a:bodyPr>
          <a:lstStyle/>
          <a:p>
            <a:pPr algn="just">
              <a:buNone/>
            </a:pPr>
            <a:r>
              <a:rPr lang="tr-TR" b="1" dirty="0" smtClean="0">
                <a:solidFill>
                  <a:srgbClr val="FF0000"/>
                </a:solidFill>
              </a:rPr>
              <a:t>(7) Beşinci ve altıncı fıkra kapsamında alınan beyan ve görüntü kayıtları dava dosyasında saklanır, kimseye verilmez ve gizliliği için gerekli tedbirler alınır. </a:t>
            </a:r>
            <a:endParaRPr lang="tr-TR" dirty="0" smtClean="0">
              <a:solidFill>
                <a:srgbClr val="FF0000"/>
              </a:solidFill>
            </a:endParaRPr>
          </a:p>
          <a:p>
            <a:pPr algn="just">
              <a:buNone/>
            </a:pPr>
            <a:endParaRPr lang="tr-TR" b="1" dirty="0" smtClean="0">
              <a:solidFill>
                <a:srgbClr val="FF0000"/>
              </a:solidFill>
            </a:endParaRPr>
          </a:p>
          <a:p>
            <a:pPr algn="just">
              <a:buNone/>
            </a:pPr>
            <a:r>
              <a:rPr lang="tr-TR" b="1" dirty="0" smtClean="0">
                <a:solidFill>
                  <a:srgbClr val="FF0000"/>
                </a:solidFill>
              </a:rPr>
              <a:t>(</a:t>
            </a:r>
            <a:r>
              <a:rPr lang="tr-TR" b="1" dirty="0" smtClean="0">
                <a:solidFill>
                  <a:srgbClr val="FF0000"/>
                </a:solidFill>
              </a:rPr>
              <a:t>8) Beşinci ve altıncı fıkra kapsamında alınan beyan ve görüntü kayıtları, yazılı tutanağa dönüştürülür. Bu tutanak, talepte bulunan şüpheli, sanık, müdafii, mağdur, vekil veya kanuni temsilciye verilir. Beyan ve görüntü kayıtları bu kişilere soruşturma ve kovuşturma makamlarının gözetiminde gizliliği korunmak suretiyle izletilebilir. </a:t>
            </a:r>
            <a:endParaRPr lang="tr-TR" dirty="0" smtClean="0">
              <a:solidFill>
                <a:srgbClr val="FF0000"/>
              </a:solidFill>
            </a:endParaRPr>
          </a:p>
          <a:p>
            <a:pPr algn="just"/>
            <a:endParaRPr lang="tr-TR" dirty="0" smtClean="0">
              <a:solidFill>
                <a:srgbClr val="FF00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42918"/>
            <a:ext cx="8229600" cy="5483245"/>
          </a:xfrm>
        </p:spPr>
        <p:txBody>
          <a:bodyPr>
            <a:normAutofit fontScale="55000" lnSpcReduction="20000"/>
          </a:bodyPr>
          <a:lstStyle/>
          <a:p>
            <a:pPr algn="just"/>
            <a:endParaRPr lang="tr-TR" dirty="0" smtClean="0"/>
          </a:p>
          <a:p>
            <a:pPr algn="just"/>
            <a:r>
              <a:rPr lang="tr-TR" dirty="0" smtClean="0"/>
              <a:t>YAPILAN DEĞİŞİKLİKLE EKLENEN 4. FIKRA TÜM SUÇLAR BAKIMINDAN TATBİK EDİLEBİLECEKKEN, DEVAMI FIKRALAR YALNIZCA CİNSEL SUÇLARDA VE VÜCUDA ORGAN VS. CİSİM SOKULMASI HALİNDE UYGULANACAKTIR.</a:t>
            </a:r>
          </a:p>
          <a:p>
            <a:pPr algn="just"/>
            <a:endParaRPr lang="tr-TR" dirty="0" smtClean="0"/>
          </a:p>
          <a:p>
            <a:pPr algn="just"/>
            <a:r>
              <a:rPr lang="tr-TR" dirty="0" smtClean="0"/>
              <a:t>Burada önemle belirtmeliyiz ki 7. fıkrada yer alan beyan </a:t>
            </a:r>
            <a:r>
              <a:rPr lang="tr-TR" dirty="0" smtClean="0"/>
              <a:t>ve görüntü </a:t>
            </a:r>
            <a:r>
              <a:rPr lang="tr-TR" dirty="0" smtClean="0"/>
              <a:t>kayıtlarının </a:t>
            </a:r>
            <a:r>
              <a:rPr lang="tr-TR" dirty="0" smtClean="0"/>
              <a:t>dava dosyasında </a:t>
            </a:r>
            <a:r>
              <a:rPr lang="tr-TR" dirty="0" smtClean="0"/>
              <a:t>saklanıp, </a:t>
            </a:r>
            <a:r>
              <a:rPr lang="tr-TR" dirty="0" smtClean="0"/>
              <a:t>kimseye </a:t>
            </a:r>
            <a:r>
              <a:rPr lang="tr-TR" dirty="0" smtClean="0"/>
              <a:t>verilmeyeceğine dair emredici hüküm yerinde değildir. Zira burada emredici bir şekilde savunma makamları da dahil kimsenin bu beyan ve görüntüleri </a:t>
            </a:r>
            <a:r>
              <a:rPr lang="tr-TR" b="1" dirty="0" smtClean="0"/>
              <a:t>ELİNDE BULUNDURMASINA İMKAN TANINMAMIŞTIR</a:t>
            </a:r>
            <a:r>
              <a:rPr lang="tr-TR" dirty="0" smtClean="0"/>
              <a:t>.  Bu durum gerçek hayatta adil yargılanma hakkının ihlali sonucunu doğurabilecektir.</a:t>
            </a:r>
          </a:p>
          <a:p>
            <a:pPr algn="just"/>
            <a:endParaRPr lang="tr-TR" dirty="0" smtClean="0"/>
          </a:p>
          <a:p>
            <a:pPr algn="just"/>
            <a:r>
              <a:rPr lang="tr-TR" dirty="0" smtClean="0"/>
              <a:t>Bu noktada 8. fıkrada sanık</a:t>
            </a:r>
            <a:r>
              <a:rPr lang="tr-TR" dirty="0" smtClean="0"/>
              <a:t>, müdafii, mağdur, vekil veya kanuni </a:t>
            </a:r>
            <a:r>
              <a:rPr lang="tr-TR" dirty="0" smtClean="0"/>
              <a:t>temsilci tarafından soruşturma </a:t>
            </a:r>
            <a:r>
              <a:rPr lang="tr-TR" dirty="0" smtClean="0"/>
              <a:t>ve kovuşturma makamlarının gözetiminde gizliliği korunmak suretiyle </a:t>
            </a:r>
            <a:r>
              <a:rPr lang="tr-TR" dirty="0" smtClean="0"/>
              <a:t>bu beyan ve görüntülerin izlenebileceği düzenlendiğinden adil yargılanma hakkının ihlal edilmediği iddia edilebilir ise de, 8. fıkranın sonunda “izletilir” değil “</a:t>
            </a:r>
            <a:r>
              <a:rPr lang="tr-TR" sz="6500" b="1" u="sng" dirty="0" smtClean="0"/>
              <a:t>İZLETİLEBİLİR</a:t>
            </a:r>
            <a:r>
              <a:rPr lang="tr-TR" dirty="0" smtClean="0"/>
              <a:t>” şeklinde ifadede bulunulması nedeniyle bu görüşe itibar edemeyiz. Zira 8. fıkrada soruşturma ya da kovuşturma makamlarına beyan ve görüntüleri izletip izletmeme konusunda </a:t>
            </a:r>
            <a:r>
              <a:rPr lang="tr-TR" u="sng" dirty="0" smtClean="0"/>
              <a:t>takdir hakkı </a:t>
            </a:r>
            <a:r>
              <a:rPr lang="tr-TR" dirty="0" smtClean="0"/>
              <a:t>verilmiştir. Uygulamamızda özellikle savcıların avukatlara dosyayı göstermemeye dair çabaları dikkate alındığında bu takdir hakkının uygulamayı ve dolayısıyla adil yargılanmayı nasıl etkileyebileceği daha iyi anlaşılacaktır.</a:t>
            </a: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928670"/>
            <a:ext cx="8229600" cy="5197493"/>
          </a:xfrm>
        </p:spPr>
        <p:txBody>
          <a:bodyPr>
            <a:normAutofit/>
          </a:bodyPr>
          <a:lstStyle/>
          <a:p>
            <a:pPr algn="just"/>
            <a:r>
              <a:rPr lang="tr-TR" dirty="0" smtClean="0"/>
              <a:t>Yapılan reform yasasıyla </a:t>
            </a:r>
            <a:r>
              <a:rPr lang="tr-TR" dirty="0" err="1" smtClean="0"/>
              <a:t>CMK’ya</a:t>
            </a:r>
            <a:r>
              <a:rPr lang="tr-TR" dirty="0" smtClean="0"/>
              <a:t> eklenen geçici madde ile </a:t>
            </a:r>
            <a:r>
              <a:rPr lang="tr-TR" dirty="0" err="1" smtClean="0"/>
              <a:t>CMK’nın</a:t>
            </a:r>
            <a:r>
              <a:rPr lang="tr-TR" dirty="0" smtClean="0"/>
              <a:t> 234 ve 236’ncı maddeleri uyarınca kurulması gereken merkezlerin 01/09/2020 tarihine kadar kurulmasının gerektiği hüküm altına alınmıştır. Anılan geçici maddede bu tarihe kadar mevcut uygulamaya devam olunacağı belirtilmiştir. Böylelikle 234 ve 236. maddelerle yapılan değişikliklerin yürürlüğe girişi 01/09/2020 tarihine bırakılmıştır.</a:t>
            </a:r>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SERİ MUHAKEME USULÜ</a:t>
            </a:r>
          </a:p>
          <a:p>
            <a:pPr algn="ctr"/>
            <a:r>
              <a:rPr lang="tr-TR" dirty="0" smtClean="0">
                <a:latin typeface="Times New Roman" pitchFamily="18" charset="0"/>
                <a:cs typeface="Times New Roman" pitchFamily="18" charset="0"/>
              </a:rPr>
              <a:t> ( CMK md.250)</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143932"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1800" b="1" dirty="0" smtClean="0">
                <a:solidFill>
                  <a:srgbClr val="FF0000"/>
                </a:solidFill>
              </a:rPr>
              <a:t>“Seri muhakeme usulü</a:t>
            </a:r>
          </a:p>
          <a:p>
            <a:pPr algn="just">
              <a:buNone/>
            </a:pPr>
            <a:r>
              <a:rPr lang="tr-TR" sz="1800" b="1" dirty="0" smtClean="0">
                <a:solidFill>
                  <a:srgbClr val="FF0000"/>
                </a:solidFill>
              </a:rPr>
              <a:t>MADDE 250- (1) </a:t>
            </a:r>
            <a:r>
              <a:rPr lang="tr-TR" b="1" dirty="0" smtClean="0">
                <a:solidFill>
                  <a:srgbClr val="FF0000"/>
                </a:solidFill>
              </a:rPr>
              <a:t>SORUŞTURMA</a:t>
            </a:r>
            <a:r>
              <a:rPr lang="tr-TR" sz="1800" b="1" dirty="0" smtClean="0">
                <a:solidFill>
                  <a:srgbClr val="FF0000"/>
                </a:solidFill>
              </a:rPr>
              <a:t> evresi SONUNDA </a:t>
            </a:r>
            <a:r>
              <a:rPr lang="tr-TR" b="1" dirty="0" smtClean="0">
                <a:solidFill>
                  <a:srgbClr val="FF0000"/>
                </a:solidFill>
              </a:rPr>
              <a:t>AŞAĞIDAKİ SUÇLARLA İLGİLİ </a:t>
            </a:r>
            <a:r>
              <a:rPr lang="tr-TR" sz="1800" b="1" dirty="0" smtClean="0">
                <a:solidFill>
                  <a:srgbClr val="FF0000"/>
                </a:solidFill>
              </a:rPr>
              <a:t>olarak KAMU DAVASININ AÇILMASININ ERTELENMESİNE KARAR VERİLMEDİĞİ TAKDİRDE seri </a:t>
            </a:r>
            <a:r>
              <a:rPr lang="tr-TR" sz="1800" b="1" dirty="0" smtClean="0">
                <a:solidFill>
                  <a:srgbClr val="FF0000"/>
                </a:solidFill>
              </a:rPr>
              <a:t>muhakeme usulü uygulanır:</a:t>
            </a:r>
          </a:p>
          <a:p>
            <a:pPr algn="just">
              <a:buNone/>
            </a:pPr>
            <a:r>
              <a:rPr lang="tr-TR" sz="1800" b="1" u="sng" dirty="0" smtClean="0">
                <a:solidFill>
                  <a:srgbClr val="FF0000"/>
                </a:solidFill>
              </a:rPr>
              <a:t>A) TÜRK CEZA KANUNUNDA YER ALAN;</a:t>
            </a:r>
          </a:p>
          <a:p>
            <a:pPr algn="just">
              <a:buNone/>
            </a:pPr>
            <a:r>
              <a:rPr lang="tr-TR" sz="1800" b="1" dirty="0" smtClean="0">
                <a:solidFill>
                  <a:srgbClr val="FF0000"/>
                </a:solidFill>
              </a:rPr>
              <a:t>	1</a:t>
            </a:r>
            <a:r>
              <a:rPr lang="tr-TR" sz="1800" b="1" dirty="0" smtClean="0">
                <a:solidFill>
                  <a:srgbClr val="FF0000"/>
                </a:solidFill>
              </a:rPr>
              <a:t>. Hakkı olmayan yere tecavüz (madde 154, ikinci ve üçüncü fıkra</a:t>
            </a:r>
            <a:r>
              <a:rPr lang="tr-TR" sz="1800" b="1" dirty="0" smtClean="0">
                <a:solidFill>
                  <a:srgbClr val="FF0000"/>
                </a:solidFill>
              </a:rPr>
              <a:t>),</a:t>
            </a:r>
          </a:p>
          <a:p>
            <a:pPr algn="just">
              <a:buNone/>
            </a:pPr>
            <a:r>
              <a:rPr lang="tr-TR" sz="1800" b="1" dirty="0" smtClean="0">
                <a:solidFill>
                  <a:srgbClr val="FF0000"/>
                </a:solidFill>
              </a:rPr>
              <a:t>	</a:t>
            </a:r>
            <a:r>
              <a:rPr lang="tr-TR" sz="1800" b="1" dirty="0" smtClean="0">
                <a:solidFill>
                  <a:srgbClr val="FF0000"/>
                </a:solidFill>
              </a:rPr>
              <a:t>2</a:t>
            </a:r>
            <a:r>
              <a:rPr lang="tr-TR" sz="1800" b="1" dirty="0" smtClean="0">
                <a:solidFill>
                  <a:srgbClr val="FF0000"/>
                </a:solidFill>
              </a:rPr>
              <a:t>. Genel güvenliğin kasten tehlikeye sokulması (madde 170),</a:t>
            </a:r>
          </a:p>
          <a:p>
            <a:pPr algn="just">
              <a:buNone/>
            </a:pPr>
            <a:r>
              <a:rPr lang="tr-TR" sz="1800" b="1" dirty="0" smtClean="0">
                <a:solidFill>
                  <a:srgbClr val="FF0000"/>
                </a:solidFill>
              </a:rPr>
              <a:t>	3</a:t>
            </a:r>
            <a:r>
              <a:rPr lang="tr-TR" sz="1800" b="1" dirty="0" smtClean="0">
                <a:solidFill>
                  <a:srgbClr val="FF0000"/>
                </a:solidFill>
              </a:rPr>
              <a:t>. Trafik güvenliğini tehlikeye sokma (madde 179, ikinci ve üçüncü fıkra),</a:t>
            </a:r>
          </a:p>
          <a:p>
            <a:pPr algn="just">
              <a:buNone/>
            </a:pPr>
            <a:r>
              <a:rPr lang="tr-TR" sz="1800" b="1" dirty="0" smtClean="0">
                <a:solidFill>
                  <a:srgbClr val="FF0000"/>
                </a:solidFill>
              </a:rPr>
              <a:t>	4</a:t>
            </a:r>
            <a:r>
              <a:rPr lang="tr-TR" sz="1800" b="1" dirty="0" smtClean="0">
                <a:solidFill>
                  <a:srgbClr val="FF0000"/>
                </a:solidFill>
              </a:rPr>
              <a:t>. Gürültüye neden olma (madde 183),</a:t>
            </a:r>
          </a:p>
          <a:p>
            <a:pPr algn="just">
              <a:buNone/>
            </a:pPr>
            <a:r>
              <a:rPr lang="tr-TR" sz="1800" b="1" dirty="0" smtClean="0">
                <a:solidFill>
                  <a:srgbClr val="FF0000"/>
                </a:solidFill>
              </a:rPr>
              <a:t>	5</a:t>
            </a:r>
            <a:r>
              <a:rPr lang="tr-TR" sz="1800" b="1" dirty="0" smtClean="0">
                <a:solidFill>
                  <a:srgbClr val="FF0000"/>
                </a:solidFill>
              </a:rPr>
              <a:t>. Parada sahtecilik (madde 197, ikinci ve üçüncü fıkra),</a:t>
            </a:r>
          </a:p>
          <a:p>
            <a:pPr algn="just">
              <a:buNone/>
            </a:pPr>
            <a:r>
              <a:rPr lang="tr-TR" sz="1800" b="1" dirty="0" smtClean="0">
                <a:solidFill>
                  <a:srgbClr val="FF0000"/>
                </a:solidFill>
              </a:rPr>
              <a:t>	6</a:t>
            </a:r>
            <a:r>
              <a:rPr lang="tr-TR" sz="1800" b="1" dirty="0" smtClean="0">
                <a:solidFill>
                  <a:srgbClr val="FF0000"/>
                </a:solidFill>
              </a:rPr>
              <a:t>. Mühür bozma (madde 203),</a:t>
            </a:r>
          </a:p>
          <a:p>
            <a:pPr algn="just">
              <a:buNone/>
            </a:pPr>
            <a:r>
              <a:rPr lang="tr-TR" sz="1800" b="1" dirty="0" smtClean="0">
                <a:solidFill>
                  <a:srgbClr val="FF0000"/>
                </a:solidFill>
              </a:rPr>
              <a:t>	7</a:t>
            </a:r>
            <a:r>
              <a:rPr lang="tr-TR" sz="1800" b="1" dirty="0" smtClean="0">
                <a:solidFill>
                  <a:srgbClr val="FF0000"/>
                </a:solidFill>
              </a:rPr>
              <a:t>. Resmi belgenin düzenlenmesinde yalan beyan (madde 206),</a:t>
            </a:r>
          </a:p>
          <a:p>
            <a:pPr algn="just">
              <a:buNone/>
            </a:pPr>
            <a:r>
              <a:rPr lang="tr-TR" sz="1800" b="1" dirty="0" smtClean="0">
                <a:solidFill>
                  <a:srgbClr val="FF0000"/>
                </a:solidFill>
              </a:rPr>
              <a:t>	8</a:t>
            </a:r>
            <a:r>
              <a:rPr lang="tr-TR" sz="1800" b="1" dirty="0" smtClean="0">
                <a:solidFill>
                  <a:srgbClr val="FF0000"/>
                </a:solidFill>
              </a:rPr>
              <a:t>. Kumar oynanması için yer ve imkan sağlama (madde 228, birinci fıkra),</a:t>
            </a:r>
          </a:p>
          <a:p>
            <a:pPr algn="just">
              <a:buNone/>
            </a:pPr>
            <a:r>
              <a:rPr lang="tr-TR" sz="1800" b="1" dirty="0" smtClean="0">
                <a:solidFill>
                  <a:srgbClr val="FF0000"/>
                </a:solidFill>
              </a:rPr>
              <a:t>	9</a:t>
            </a:r>
            <a:r>
              <a:rPr lang="tr-TR" sz="1800" b="1" dirty="0" smtClean="0">
                <a:solidFill>
                  <a:srgbClr val="FF0000"/>
                </a:solidFill>
              </a:rPr>
              <a:t>. Başkasına ait kimlik veya kimlik bilgilerinin kullanılması (madde 268),</a:t>
            </a:r>
          </a:p>
          <a:p>
            <a:pPr algn="just">
              <a:buNone/>
            </a:pPr>
            <a:r>
              <a:rPr lang="tr-TR" sz="1800" b="1" dirty="0" smtClean="0">
                <a:solidFill>
                  <a:srgbClr val="FF0000"/>
                </a:solidFill>
              </a:rPr>
              <a:t>	suçları.</a:t>
            </a:r>
            <a:endParaRPr lang="tr-TR" sz="1800" b="1" dirty="0" smtClean="0">
              <a:solidFill>
                <a:srgbClr val="FF0000"/>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SERİ MUHAKEME USULÜ</a:t>
            </a:r>
          </a:p>
          <a:p>
            <a:pPr algn="ctr"/>
            <a:r>
              <a:rPr lang="tr-TR" dirty="0" smtClean="0">
                <a:latin typeface="Times New Roman" pitchFamily="18" charset="0"/>
                <a:cs typeface="Times New Roman" pitchFamily="18" charset="0"/>
              </a:rPr>
              <a:t> ( CMK md.250)</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143932"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b="1" dirty="0" smtClean="0">
                <a:solidFill>
                  <a:srgbClr val="FF0000"/>
                </a:solidFill>
              </a:rPr>
              <a:t>b</a:t>
            </a:r>
            <a:r>
              <a:rPr lang="tr-TR" b="1" dirty="0" smtClean="0">
                <a:solidFill>
                  <a:srgbClr val="FF0000"/>
                </a:solidFill>
              </a:rPr>
              <a:t>) 10/7/1953 tarihli ve 6136 sayılı Ateşli Silahlar ve Bıçaklar ile Diğer Aletler Hakkında Kanunun 13 üncü maddesinin birinci, üçüncü ve beşinci fıkraları ile 15 inci maddesinin birinci, ikinci ve üçüncü fıkralarında belirtilen suçlar.</a:t>
            </a:r>
          </a:p>
          <a:p>
            <a:pPr algn="just">
              <a:buNone/>
            </a:pPr>
            <a:r>
              <a:rPr lang="tr-TR" b="1" dirty="0" smtClean="0">
                <a:solidFill>
                  <a:srgbClr val="FF0000"/>
                </a:solidFill>
              </a:rPr>
              <a:t>c) 31/8/1956 tarihli ve 6831 sayılı Orman Kanununun 93 üncü maddesinin birinci fıkrasında belirtilen suç.</a:t>
            </a:r>
          </a:p>
          <a:p>
            <a:pPr algn="just">
              <a:buNone/>
            </a:pPr>
            <a:r>
              <a:rPr lang="tr-TR" b="1" dirty="0" smtClean="0">
                <a:solidFill>
                  <a:srgbClr val="FF0000"/>
                </a:solidFill>
              </a:rPr>
              <a:t>d) 13/12/1968 tarihli ve 1072 sayılı Rulet, </a:t>
            </a:r>
            <a:r>
              <a:rPr lang="tr-TR" b="1" dirty="0" err="1" smtClean="0">
                <a:solidFill>
                  <a:srgbClr val="FF0000"/>
                </a:solidFill>
              </a:rPr>
              <a:t>Tilt</a:t>
            </a:r>
            <a:r>
              <a:rPr lang="tr-TR" b="1" dirty="0" smtClean="0">
                <a:solidFill>
                  <a:srgbClr val="FF0000"/>
                </a:solidFill>
              </a:rPr>
              <a:t>, Langırt ve Benzeri Oyun Alet ve </a:t>
            </a:r>
            <a:r>
              <a:rPr lang="tr-TR" b="1" dirty="0" err="1" smtClean="0">
                <a:solidFill>
                  <a:srgbClr val="FF0000"/>
                </a:solidFill>
              </a:rPr>
              <a:t>Makinaları</a:t>
            </a:r>
            <a:r>
              <a:rPr lang="tr-TR" b="1" dirty="0" smtClean="0">
                <a:solidFill>
                  <a:srgbClr val="FF0000"/>
                </a:solidFill>
              </a:rPr>
              <a:t> Hakkında Kanunun 2 </a:t>
            </a:r>
            <a:r>
              <a:rPr lang="tr-TR" b="1" dirty="0" err="1" smtClean="0">
                <a:solidFill>
                  <a:srgbClr val="FF0000"/>
                </a:solidFill>
              </a:rPr>
              <a:t>nci</a:t>
            </a:r>
            <a:r>
              <a:rPr lang="tr-TR" b="1" dirty="0" smtClean="0">
                <a:solidFill>
                  <a:srgbClr val="FF0000"/>
                </a:solidFill>
              </a:rPr>
              <a:t> maddesinde belirtilen suç.</a:t>
            </a:r>
          </a:p>
          <a:p>
            <a:pPr algn="just">
              <a:buNone/>
            </a:pPr>
            <a:r>
              <a:rPr lang="tr-TR" b="1" dirty="0" smtClean="0">
                <a:solidFill>
                  <a:srgbClr val="FF0000"/>
                </a:solidFill>
              </a:rPr>
              <a:t>e) 24/4/1969 tarihli ve 1163 sayılı Kooperatifler Kanununun ek 2 </a:t>
            </a:r>
            <a:r>
              <a:rPr lang="tr-TR" b="1" dirty="0" err="1" smtClean="0">
                <a:solidFill>
                  <a:srgbClr val="FF0000"/>
                </a:solidFill>
              </a:rPr>
              <a:t>nci</a:t>
            </a:r>
            <a:r>
              <a:rPr lang="tr-TR" b="1" dirty="0" smtClean="0">
                <a:solidFill>
                  <a:srgbClr val="FF0000"/>
                </a:solidFill>
              </a:rPr>
              <a:t> maddesinin birinci fıkrasının (1) numaralı bendinde belirtilen suç.</a:t>
            </a:r>
            <a:endParaRPr lang="tr-TR" b="1" dirty="0">
              <a:solidFill>
                <a:srgbClr val="FF0000"/>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SERİ MUHAKEME USULÜ</a:t>
            </a:r>
          </a:p>
          <a:p>
            <a:pPr algn="ctr"/>
            <a:r>
              <a:rPr lang="tr-TR" dirty="0" smtClean="0">
                <a:latin typeface="Times New Roman" pitchFamily="18" charset="0"/>
                <a:cs typeface="Times New Roman" pitchFamily="18" charset="0"/>
              </a:rPr>
              <a:t> ( CMK md.250)</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600" b="1" dirty="0" smtClean="0">
                <a:solidFill>
                  <a:srgbClr val="FF0000"/>
                </a:solidFill>
              </a:rPr>
              <a:t>(2) Cumhuriyet savcısı </a:t>
            </a:r>
            <a:r>
              <a:rPr lang="tr-TR" sz="4000" b="1" dirty="0" smtClean="0">
                <a:solidFill>
                  <a:srgbClr val="FF0000"/>
                </a:solidFill>
              </a:rPr>
              <a:t>VEYA</a:t>
            </a:r>
            <a:r>
              <a:rPr lang="tr-TR" sz="2600" b="1" dirty="0" smtClean="0">
                <a:solidFill>
                  <a:srgbClr val="FF0000"/>
                </a:solidFill>
              </a:rPr>
              <a:t> kolluk </a:t>
            </a:r>
            <a:r>
              <a:rPr lang="tr-TR" sz="2600" b="1" dirty="0" smtClean="0">
                <a:solidFill>
                  <a:srgbClr val="FF0000"/>
                </a:solidFill>
              </a:rPr>
              <a:t>görevlileri, şüpheliyi, seri muhakeme usulü hakkında </a:t>
            </a:r>
            <a:r>
              <a:rPr lang="tr-TR" sz="3600" b="1" dirty="0" smtClean="0">
                <a:solidFill>
                  <a:srgbClr val="FF0000"/>
                </a:solidFill>
              </a:rPr>
              <a:t>BİLGİLENDİRİR</a:t>
            </a:r>
            <a:r>
              <a:rPr lang="tr-TR" sz="2600" b="1" dirty="0" smtClean="0">
                <a:solidFill>
                  <a:srgbClr val="FF0000"/>
                </a:solidFill>
              </a:rPr>
              <a:t>.</a:t>
            </a:r>
            <a:endParaRPr lang="tr-TR" sz="2600" b="1" dirty="0" smtClean="0">
              <a:solidFill>
                <a:srgbClr val="FF0000"/>
              </a:solidFill>
            </a:endParaRPr>
          </a:p>
          <a:p>
            <a:pPr algn="just">
              <a:buNone/>
            </a:pPr>
            <a:r>
              <a:rPr lang="tr-TR" sz="2600" b="1" dirty="0" smtClean="0">
                <a:solidFill>
                  <a:srgbClr val="FF0000"/>
                </a:solidFill>
              </a:rPr>
              <a:t>(3) Cumhuriyet savcısı tarafından seri muhakeme usulünün uygulanması </a:t>
            </a:r>
            <a:r>
              <a:rPr lang="tr-TR" sz="2600" b="1" u="sng" dirty="0" smtClean="0">
                <a:solidFill>
                  <a:srgbClr val="FF0000"/>
                </a:solidFill>
              </a:rPr>
              <a:t>ŞÜPHELİYE</a:t>
            </a:r>
            <a:r>
              <a:rPr lang="tr-TR" sz="2600" b="1" dirty="0" smtClean="0">
                <a:solidFill>
                  <a:srgbClr val="FF0000"/>
                </a:solidFill>
              </a:rPr>
              <a:t> TEKLİF EDİLİR ve </a:t>
            </a:r>
            <a:r>
              <a:rPr lang="tr-TR" sz="2600" b="1" u="sng" dirty="0" smtClean="0">
                <a:solidFill>
                  <a:srgbClr val="FF0000"/>
                </a:solidFill>
              </a:rPr>
              <a:t>ŞÜPHELİNİN MÜDAFİİ HUZURUNDA </a:t>
            </a:r>
            <a:r>
              <a:rPr lang="tr-TR" sz="2600" b="1" dirty="0" smtClean="0">
                <a:solidFill>
                  <a:srgbClr val="FF0000"/>
                </a:solidFill>
              </a:rPr>
              <a:t>TEKLİFİ KABUL ETMESİ HÂLİNDE bu </a:t>
            </a:r>
            <a:r>
              <a:rPr lang="tr-TR" sz="2600" b="1" dirty="0" smtClean="0">
                <a:solidFill>
                  <a:srgbClr val="FF0000"/>
                </a:solidFill>
              </a:rPr>
              <a:t>usul uygulanır.</a:t>
            </a:r>
          </a:p>
          <a:p>
            <a:pPr algn="just">
              <a:buNone/>
            </a:pPr>
            <a:r>
              <a:rPr lang="tr-TR" sz="2600" b="1" dirty="0" smtClean="0">
                <a:solidFill>
                  <a:srgbClr val="FF0000"/>
                </a:solidFill>
              </a:rPr>
              <a:t>(4) </a:t>
            </a:r>
            <a:r>
              <a:rPr lang="tr-TR" sz="3200" b="1" dirty="0" smtClean="0">
                <a:solidFill>
                  <a:srgbClr val="FF0000"/>
                </a:solidFill>
              </a:rPr>
              <a:t>CUMHURİYET SAVCISI</a:t>
            </a:r>
            <a:r>
              <a:rPr lang="tr-TR" sz="2600" b="1" dirty="0" smtClean="0">
                <a:solidFill>
                  <a:srgbClr val="FF0000"/>
                </a:solidFill>
              </a:rPr>
              <a:t>, </a:t>
            </a:r>
            <a:r>
              <a:rPr lang="tr-TR" sz="2600" b="1" dirty="0" smtClean="0">
                <a:solidFill>
                  <a:srgbClr val="FF0000"/>
                </a:solidFill>
              </a:rPr>
              <a:t>Türk Ceza Kanununun 61 inci maddesinin birinci fıkrasında belirtilen hususları göz önünde bulundurarak, suçun kanuni tanımında öngörülen cezanın alt ve üst sınırı arasında tespit edeceği temel cezadan yarı oranında indirim uygulamak suretiyle </a:t>
            </a:r>
            <a:r>
              <a:rPr lang="tr-TR" sz="3200" b="1" dirty="0" smtClean="0">
                <a:solidFill>
                  <a:srgbClr val="FF0000"/>
                </a:solidFill>
              </a:rPr>
              <a:t>YAPTIRIMI BELİRLER</a:t>
            </a:r>
            <a:r>
              <a:rPr lang="tr-TR" sz="2600" b="1" dirty="0" smtClean="0">
                <a:solidFill>
                  <a:srgbClr val="FF0000"/>
                </a:solidFill>
              </a:rPr>
              <a:t>.</a:t>
            </a:r>
            <a:endParaRPr lang="tr-TR" sz="2600" b="1" dirty="0" smtClean="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SERİ MUHAKEME USULÜ</a:t>
            </a:r>
          </a:p>
          <a:p>
            <a:pPr algn="ctr"/>
            <a:r>
              <a:rPr lang="tr-TR" dirty="0" smtClean="0">
                <a:latin typeface="Times New Roman" pitchFamily="18" charset="0"/>
                <a:cs typeface="Times New Roman" pitchFamily="18" charset="0"/>
              </a:rPr>
              <a:t> ( CMK md.250)</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600" b="1" dirty="0" smtClean="0">
                <a:solidFill>
                  <a:srgbClr val="FF0000"/>
                </a:solidFill>
              </a:rPr>
              <a:t>(</a:t>
            </a:r>
            <a:r>
              <a:rPr lang="tr-TR" sz="2600" b="1" dirty="0" smtClean="0">
                <a:solidFill>
                  <a:srgbClr val="FF0000"/>
                </a:solidFill>
              </a:rPr>
              <a:t>5) Dördüncü fıkra uyarınca sonuç olarak belirlenen hapis cezası Cumhuriyet savcısı tarafından, koşulları bulunması hâlinde Türk Ceza Kanununun 50 </a:t>
            </a:r>
            <a:r>
              <a:rPr lang="tr-TR" sz="2600" b="1" dirty="0" err="1" smtClean="0">
                <a:solidFill>
                  <a:srgbClr val="FF0000"/>
                </a:solidFill>
              </a:rPr>
              <a:t>nci</a:t>
            </a:r>
            <a:r>
              <a:rPr lang="tr-TR" sz="2600" b="1" dirty="0" smtClean="0">
                <a:solidFill>
                  <a:srgbClr val="FF0000"/>
                </a:solidFill>
              </a:rPr>
              <a:t> maddesine göre seçenek yaptırımlara çevrilebilir veya 51 inci maddesine göre ertelenebilir</a:t>
            </a:r>
            <a:r>
              <a:rPr lang="tr-TR" sz="2600" b="1" dirty="0" smtClean="0">
                <a:solidFill>
                  <a:srgbClr val="FF0000"/>
                </a:solidFill>
              </a:rPr>
              <a:t>.</a:t>
            </a:r>
          </a:p>
          <a:p>
            <a:pPr algn="just">
              <a:buNone/>
            </a:pPr>
            <a:r>
              <a:rPr lang="tr-TR" sz="2600" b="1" dirty="0" smtClean="0">
                <a:solidFill>
                  <a:srgbClr val="FF0000"/>
                </a:solidFill>
              </a:rPr>
              <a:t>(6) Bu maddeye göre belirlenen yaptırımlar hakkında, Cumhuriyet savcısı tarafından, koşulları bulunması hâlinde 231 inci madde kıyasen uygulanabilir.</a:t>
            </a:r>
          </a:p>
          <a:p>
            <a:pPr algn="just">
              <a:buNone/>
            </a:pPr>
            <a:r>
              <a:rPr lang="tr-TR" sz="2600" b="1" dirty="0" smtClean="0">
                <a:solidFill>
                  <a:srgbClr val="FF0000"/>
                </a:solidFill>
              </a:rPr>
              <a:t>(7) Bu madde kapsamında yaptırım uygulanması, güvenlik tedbirlerine ilişkin hükümlerin uygulanmasına engel teşkil </a:t>
            </a:r>
            <a:r>
              <a:rPr lang="tr-TR" sz="2600" b="1" dirty="0" smtClean="0">
                <a:solidFill>
                  <a:srgbClr val="FF0000"/>
                </a:solidFill>
              </a:rPr>
              <a:t>etmez.</a:t>
            </a:r>
            <a:endParaRPr lang="tr-TR" sz="2600" b="1" dirty="0" smtClean="0">
              <a:solidFill>
                <a:srgbClr val="FF0000"/>
              </a:solidFill>
            </a:endParaRPr>
          </a:p>
          <a:p>
            <a:pPr algn="just">
              <a:buNone/>
            </a:pPr>
            <a:endParaRPr lang="tr-TR" sz="2600" b="1"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SERİ MUHAKEME USULÜ</a:t>
            </a:r>
          </a:p>
          <a:p>
            <a:pPr algn="ctr"/>
            <a:r>
              <a:rPr lang="tr-TR" dirty="0" smtClean="0">
                <a:latin typeface="Times New Roman" pitchFamily="18" charset="0"/>
                <a:cs typeface="Times New Roman" pitchFamily="18" charset="0"/>
              </a:rPr>
              <a:t> ( CMK md.250)</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b="1" dirty="0" smtClean="0">
                <a:solidFill>
                  <a:srgbClr val="FF0000"/>
                </a:solidFill>
              </a:rPr>
              <a:t>(</a:t>
            </a:r>
            <a:r>
              <a:rPr lang="tr-TR" sz="2000" b="1" dirty="0" smtClean="0">
                <a:solidFill>
                  <a:srgbClr val="FF0000"/>
                </a:solidFill>
              </a:rPr>
              <a:t>8) Cumhuriyet savcısı, şüpheli hakkında seri muhakeme usulünün uygulanmasını yazılı olarak görevli mahkemeden talep eder. Talep yazısında;</a:t>
            </a:r>
          </a:p>
          <a:p>
            <a:pPr algn="just">
              <a:buNone/>
            </a:pPr>
            <a:r>
              <a:rPr lang="tr-TR" sz="2000" b="1" dirty="0" smtClean="0">
                <a:solidFill>
                  <a:srgbClr val="FF0000"/>
                </a:solidFill>
              </a:rPr>
              <a:t>	a</a:t>
            </a:r>
            <a:r>
              <a:rPr lang="tr-TR" sz="2000" b="1" dirty="0" smtClean="0">
                <a:solidFill>
                  <a:srgbClr val="FF0000"/>
                </a:solidFill>
              </a:rPr>
              <a:t>) Şüphelinin kimliği ve müdafii,</a:t>
            </a:r>
          </a:p>
          <a:p>
            <a:pPr algn="just">
              <a:buNone/>
            </a:pPr>
            <a:r>
              <a:rPr lang="tr-TR" sz="2000" b="1" dirty="0" smtClean="0">
                <a:solidFill>
                  <a:srgbClr val="FF0000"/>
                </a:solidFill>
              </a:rPr>
              <a:t>	b</a:t>
            </a:r>
            <a:r>
              <a:rPr lang="tr-TR" sz="2000" b="1" dirty="0" smtClean="0">
                <a:solidFill>
                  <a:srgbClr val="FF0000"/>
                </a:solidFill>
              </a:rPr>
              <a:t>) Mağdur veya suçtan zarar görenlerin kimliği ile varsa vekili veya kanuni temsilcisi,</a:t>
            </a:r>
          </a:p>
          <a:p>
            <a:pPr algn="just">
              <a:buNone/>
            </a:pPr>
            <a:r>
              <a:rPr lang="tr-TR" sz="2000" b="1" dirty="0" smtClean="0">
                <a:solidFill>
                  <a:srgbClr val="FF0000"/>
                </a:solidFill>
              </a:rPr>
              <a:t>	c</a:t>
            </a:r>
            <a:r>
              <a:rPr lang="tr-TR" sz="2000" b="1" dirty="0" smtClean="0">
                <a:solidFill>
                  <a:srgbClr val="FF0000"/>
                </a:solidFill>
              </a:rPr>
              <a:t>) İsnat olunan suç ve ilgili kanun maddeleri,</a:t>
            </a:r>
          </a:p>
          <a:p>
            <a:pPr algn="just">
              <a:buNone/>
            </a:pPr>
            <a:r>
              <a:rPr lang="tr-TR" sz="2000" b="1" dirty="0" smtClean="0">
                <a:solidFill>
                  <a:srgbClr val="FF0000"/>
                </a:solidFill>
              </a:rPr>
              <a:t>	d</a:t>
            </a:r>
            <a:r>
              <a:rPr lang="tr-TR" sz="2000" b="1" dirty="0" smtClean="0">
                <a:solidFill>
                  <a:srgbClr val="FF0000"/>
                </a:solidFill>
              </a:rPr>
              <a:t>) İsnat olunan suçun işlendiği yer, tarih ve zaman dilimi,</a:t>
            </a:r>
          </a:p>
          <a:p>
            <a:pPr algn="just">
              <a:buNone/>
            </a:pPr>
            <a:r>
              <a:rPr lang="tr-TR" sz="2000" b="1" dirty="0" smtClean="0">
                <a:solidFill>
                  <a:srgbClr val="FF0000"/>
                </a:solidFill>
              </a:rPr>
              <a:t>	e</a:t>
            </a:r>
            <a:r>
              <a:rPr lang="tr-TR" sz="2000" b="1" dirty="0" smtClean="0">
                <a:solidFill>
                  <a:srgbClr val="FF0000"/>
                </a:solidFill>
              </a:rPr>
              <a:t>) Şüphelinin tutuklu olup olmadığı; tutuklanmış ise, gözaltına alma ve tutuklama tarihleri ile bunların süreleri,</a:t>
            </a:r>
          </a:p>
          <a:p>
            <a:pPr algn="just">
              <a:buNone/>
            </a:pPr>
            <a:r>
              <a:rPr lang="tr-TR" sz="2000" b="1" dirty="0" smtClean="0">
                <a:solidFill>
                  <a:srgbClr val="FF0000"/>
                </a:solidFill>
              </a:rPr>
              <a:t>	f</a:t>
            </a:r>
            <a:r>
              <a:rPr lang="tr-TR" sz="2000" b="1" dirty="0" smtClean="0">
                <a:solidFill>
                  <a:srgbClr val="FF0000"/>
                </a:solidFill>
              </a:rPr>
              <a:t>) İsnat olunan suçu oluşturan olayların özeti,</a:t>
            </a:r>
          </a:p>
          <a:p>
            <a:pPr algn="just">
              <a:buNone/>
            </a:pPr>
            <a:r>
              <a:rPr lang="tr-TR" sz="2000" b="1" dirty="0" smtClean="0">
                <a:solidFill>
                  <a:srgbClr val="FF0000"/>
                </a:solidFill>
              </a:rPr>
              <a:t>	g</a:t>
            </a:r>
            <a:r>
              <a:rPr lang="tr-TR" sz="2000" b="1" dirty="0" smtClean="0">
                <a:solidFill>
                  <a:srgbClr val="FF0000"/>
                </a:solidFill>
              </a:rPr>
              <a:t>) Üçüncü fıkrada belirtilen şartların gerçekleştiği,</a:t>
            </a:r>
          </a:p>
          <a:p>
            <a:pPr algn="just">
              <a:buNone/>
            </a:pPr>
            <a:r>
              <a:rPr lang="tr-TR" sz="2000" b="1" dirty="0" smtClean="0">
                <a:solidFill>
                  <a:srgbClr val="FF0000"/>
                </a:solidFill>
              </a:rPr>
              <a:t>	h</a:t>
            </a:r>
            <a:r>
              <a:rPr lang="tr-TR" sz="2000" b="1" dirty="0" smtClean="0">
                <a:solidFill>
                  <a:srgbClr val="FF0000"/>
                </a:solidFill>
              </a:rPr>
              <a:t>) Belirlenen yaptırım ile beşinci ve altıncı fıkra uygulanmış ise bunlara ilişkin hususlar ve güvenlik tedbirleri,</a:t>
            </a:r>
          </a:p>
          <a:p>
            <a:pPr algn="just">
              <a:buNone/>
            </a:pPr>
            <a:r>
              <a:rPr lang="tr-TR" sz="2000" b="1" dirty="0" smtClean="0">
                <a:solidFill>
                  <a:srgbClr val="FF0000"/>
                </a:solidFill>
              </a:rPr>
              <a:t>	gösterilir</a:t>
            </a:r>
            <a:r>
              <a:rPr lang="tr-TR" sz="2000" b="1" dirty="0" smtClean="0">
                <a:solidFill>
                  <a:srgbClr val="FF0000"/>
                </a:solidFill>
              </a:rPr>
              <a:t>.</a:t>
            </a:r>
          </a:p>
          <a:p>
            <a:pPr algn="just">
              <a:buNone/>
            </a:pPr>
            <a:endParaRPr lang="tr-TR" sz="2000" b="1"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SERİ MUHAKEME USULÜ</a:t>
            </a:r>
          </a:p>
          <a:p>
            <a:pPr algn="ctr"/>
            <a:r>
              <a:rPr lang="tr-TR" dirty="0" smtClean="0">
                <a:latin typeface="Times New Roman" pitchFamily="18" charset="0"/>
                <a:cs typeface="Times New Roman" pitchFamily="18" charset="0"/>
              </a:rPr>
              <a:t> ( CMK md.250)</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b="1" dirty="0" smtClean="0">
                <a:solidFill>
                  <a:srgbClr val="FF0000"/>
                </a:solidFill>
              </a:rPr>
              <a:t>(9) </a:t>
            </a:r>
            <a:r>
              <a:rPr lang="tr-TR" sz="2000" b="1" dirty="0" smtClean="0">
                <a:solidFill>
                  <a:srgbClr val="FF0000"/>
                </a:solidFill>
              </a:rPr>
              <a:t>MAHKEME, </a:t>
            </a:r>
            <a:r>
              <a:rPr lang="tr-TR" sz="2800" b="1" dirty="0" smtClean="0">
                <a:solidFill>
                  <a:srgbClr val="FF0000"/>
                </a:solidFill>
              </a:rPr>
              <a:t>ŞÜPHELİYİ MÜDAFİİ HUZURUNDA DİNLEDİKTEN SONRA </a:t>
            </a:r>
            <a:r>
              <a:rPr lang="tr-TR" sz="2000" b="1" dirty="0" smtClean="0">
                <a:solidFill>
                  <a:srgbClr val="FF0000"/>
                </a:solidFill>
              </a:rPr>
              <a:t>üçüncü </a:t>
            </a:r>
            <a:r>
              <a:rPr lang="tr-TR" sz="2000" b="1" dirty="0" smtClean="0">
                <a:solidFill>
                  <a:srgbClr val="FF0000"/>
                </a:solidFill>
              </a:rPr>
              <a:t>fıkradaki şartların gerçekleştiği ve eylemin seri muhakeme usulü kapsamında olduğu kanaatine varırsa talepte belirlenen yaptırım doğrultusunda hüküm kurar; aksi takdirde talebi reddeder ve soruşturmanın genel hükümlere göre sonuçlandırılması amacıyla dosyayı Cumhuriyet başsavcılığına gönderir. Mazeretsiz olarak mahkemeye gelmeyen şüpheli, bu usulden vazgeçmiş sayılır</a:t>
            </a:r>
            <a:r>
              <a:rPr lang="tr-TR" sz="2000" b="1" dirty="0" smtClean="0">
                <a:solidFill>
                  <a:srgbClr val="FF0000"/>
                </a:solidFill>
              </a:rPr>
              <a:t>.</a:t>
            </a:r>
          </a:p>
          <a:p>
            <a:pPr algn="just">
              <a:buNone/>
            </a:pPr>
            <a:endParaRPr lang="tr-TR" sz="2000" b="1" dirty="0" smtClean="0">
              <a:solidFill>
                <a:srgbClr val="FF0000"/>
              </a:solidFill>
            </a:endParaRPr>
          </a:p>
          <a:p>
            <a:pPr algn="just">
              <a:buNone/>
            </a:pPr>
            <a:r>
              <a:rPr lang="tr-TR" sz="2000" b="1" dirty="0" smtClean="0">
                <a:solidFill>
                  <a:srgbClr val="FF0000"/>
                </a:solidFill>
              </a:rPr>
              <a:t>(10) Seri muhakeme usulünün herhangi bir sebeple tamamlanamaması veya soruşturmanın genel hükümlere göre sonuçlandırılması amacıyla Cumhuriyet başsavcılığına gönderilmesi hâllerinde, </a:t>
            </a:r>
            <a:r>
              <a:rPr lang="tr-TR" sz="2000" b="1" dirty="0" smtClean="0">
                <a:solidFill>
                  <a:srgbClr val="FF0000"/>
                </a:solidFill>
              </a:rPr>
              <a:t>ŞÜPHELİNİN SERİ MUHAKEME </a:t>
            </a:r>
            <a:r>
              <a:rPr lang="tr-TR" sz="2000" b="1" u="sng" dirty="0" smtClean="0">
                <a:solidFill>
                  <a:srgbClr val="FF0000"/>
                </a:solidFill>
              </a:rPr>
              <a:t>USULÜNÜ KABUL ETTİĞİNE İLİŞKİN BEYANLARI</a:t>
            </a:r>
            <a:r>
              <a:rPr lang="tr-TR" sz="2000" b="1" dirty="0" smtClean="0">
                <a:solidFill>
                  <a:srgbClr val="FF0000"/>
                </a:solidFill>
              </a:rPr>
              <a:t> ile </a:t>
            </a:r>
            <a:r>
              <a:rPr lang="tr-TR" sz="2000" b="1" dirty="0" smtClean="0">
                <a:solidFill>
                  <a:srgbClr val="FF0000"/>
                </a:solidFill>
              </a:rPr>
              <a:t>bu usulün uygulanmasına dair diğer belgeler, </a:t>
            </a:r>
            <a:r>
              <a:rPr lang="tr-TR" sz="4400" b="1" dirty="0" smtClean="0">
                <a:solidFill>
                  <a:srgbClr val="FF0000"/>
                </a:solidFill>
              </a:rPr>
              <a:t>TAKİP EDEN </a:t>
            </a:r>
            <a:r>
              <a:rPr lang="tr-TR" sz="2000" b="1" dirty="0" smtClean="0">
                <a:solidFill>
                  <a:srgbClr val="FF0000"/>
                </a:solidFill>
              </a:rPr>
              <a:t>soruşturma </a:t>
            </a:r>
            <a:r>
              <a:rPr lang="tr-TR" sz="2000" b="1" dirty="0" smtClean="0">
                <a:solidFill>
                  <a:srgbClr val="FF0000"/>
                </a:solidFill>
              </a:rPr>
              <a:t>ve kovuşturma işlemlerinde </a:t>
            </a:r>
            <a:r>
              <a:rPr lang="tr-TR" sz="2800" b="1" dirty="0" smtClean="0">
                <a:solidFill>
                  <a:srgbClr val="FF0000"/>
                </a:solidFill>
              </a:rPr>
              <a:t>DELİL OLARAK KULLANILAMAZ</a:t>
            </a:r>
            <a:r>
              <a:rPr lang="tr-TR" sz="2000" b="1" dirty="0" smtClean="0">
                <a:solidFill>
                  <a:srgbClr val="FF0000"/>
                </a:solidFill>
              </a:rPr>
              <a:t>.</a:t>
            </a:r>
            <a:endParaRPr lang="tr-TR" sz="2000" b="1"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229600" cy="5768997"/>
          </a:xfrm>
        </p:spPr>
        <p:txBody>
          <a:bodyPr>
            <a:normAutofit fontScale="62500" lnSpcReduction="20000"/>
          </a:bodyPr>
          <a:lstStyle/>
          <a:p>
            <a:pPr algn="just"/>
            <a:r>
              <a:rPr lang="tr-TR" dirty="0" smtClean="0"/>
              <a:t>Değişiklik kanununun 23 ila 25. maddelerinde daha önceden ceza muhakemesinde bulunmayan seri ve basit yargılama usulleri düzenlenmiştir. </a:t>
            </a:r>
            <a:endParaRPr lang="tr-TR" dirty="0" smtClean="0"/>
          </a:p>
          <a:p>
            <a:pPr algn="just"/>
            <a:endParaRPr lang="tr-TR" dirty="0" smtClean="0"/>
          </a:p>
          <a:p>
            <a:pPr algn="just"/>
            <a:r>
              <a:rPr lang="tr-TR" dirty="0" smtClean="0"/>
              <a:t>Getirilen </a:t>
            </a:r>
            <a:r>
              <a:rPr lang="tr-TR" dirty="0" smtClean="0"/>
              <a:t>seri muhakeme usulü soruşturma aşamasıyla ilgili iken, basit yargılama usulü kovuşturma aşaması içindir. </a:t>
            </a:r>
            <a:endParaRPr lang="tr-TR" dirty="0" smtClean="0"/>
          </a:p>
          <a:p>
            <a:pPr algn="just"/>
            <a:endParaRPr lang="tr-TR" dirty="0" smtClean="0"/>
          </a:p>
          <a:p>
            <a:pPr algn="just"/>
            <a:r>
              <a:rPr lang="tr-TR" dirty="0" smtClean="0"/>
              <a:t>İnceleme konusu Kanun’un 31. maddesinde seri muhakeme usulünün ve aşağıda inceleyeceğimiz basit yargılama usulünün </a:t>
            </a:r>
            <a:r>
              <a:rPr lang="tr-TR" b="1" dirty="0" smtClean="0"/>
              <a:t>01/01/2020 TARİHİNDE YÜRÜRLÜĞE GİRECEĞİ </a:t>
            </a:r>
            <a:r>
              <a:rPr lang="tr-TR" dirty="0" smtClean="0"/>
              <a:t>düzenlenmiştir. Bu nedenle incelenecek bu yeni yargılama usullerinin uygulanmasına önümüzdeki yılbaşı itibarıyla başlanacaktır.</a:t>
            </a:r>
          </a:p>
          <a:p>
            <a:pPr algn="just">
              <a:buNone/>
            </a:pPr>
            <a:r>
              <a:rPr lang="tr-TR" dirty="0" smtClean="0"/>
              <a:t> </a:t>
            </a:r>
          </a:p>
          <a:p>
            <a:pPr algn="just">
              <a:buNone/>
            </a:pPr>
            <a:r>
              <a:rPr lang="tr-TR" dirty="0" smtClean="0"/>
              <a:t>Ayrıca belirtmeliyiz ki, reform kanununun 31. maddesindeki amir hüküm gereği </a:t>
            </a:r>
            <a:r>
              <a:rPr lang="tr-TR" sz="4000" b="1" dirty="0" smtClean="0">
                <a:solidFill>
                  <a:srgbClr val="FF0000"/>
                </a:solidFill>
              </a:rPr>
              <a:t>1/1/2020 TARİHİ İTİBARIYLA KOVUŞTURMA EVRESİNE GEÇİLMİŞ, HÜKME BAĞLANMIŞ VEYA KESİNLEŞMİŞ DOSYALARDA SERİ MUHAKEME USULÜ İLE BASİT YARGILAMA USULLERİ UYGULANAMAYACAKTIR</a:t>
            </a:r>
            <a:r>
              <a:rPr lang="tr-TR" b="1" dirty="0" smtClean="0"/>
              <a:t>.</a:t>
            </a:r>
            <a:endParaRPr lang="tr-TR" b="1"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686800" cy="6357982"/>
          </a:xfrm>
        </p:spPr>
        <p:txBody>
          <a:bodyPr>
            <a:noAutofit/>
          </a:bodyPr>
          <a:lstStyle/>
          <a:p>
            <a:pPr algn="just"/>
            <a:r>
              <a:rPr lang="tr-TR" sz="2000" b="1" u="sng" dirty="0" smtClean="0"/>
              <a:t>SERİ MUHAKEME USULULÜNÜN UYGULANMASI ŞARTLARI:</a:t>
            </a:r>
          </a:p>
          <a:p>
            <a:pPr lvl="0" algn="just">
              <a:buNone/>
            </a:pPr>
            <a:r>
              <a:rPr lang="tr-TR" sz="2000" dirty="0" smtClean="0"/>
              <a:t>1- Geçmişte </a:t>
            </a:r>
            <a:r>
              <a:rPr lang="tr-TR" sz="2000" dirty="0" smtClean="0"/>
              <a:t>katalog suçlardan biri işlenmelidir:  Kurumun ceza muhakemesi kanununda düzenlendiği ve uygulanabileceği suçların açıkça sıralandığı dikkate alındığında bu kurumun kabahatler bakımından ya da maddede sayılmayan suçlar bakımından kıyas yoluyla uygulanması mümkün değildir.</a:t>
            </a:r>
          </a:p>
          <a:p>
            <a:pPr algn="just">
              <a:buNone/>
            </a:pPr>
            <a:r>
              <a:rPr lang="tr-TR" sz="2000" dirty="0" smtClean="0"/>
              <a:t>Madde metninde sayılan katalog suçlar şunlardır:</a:t>
            </a:r>
          </a:p>
          <a:p>
            <a:pPr lvl="0" algn="just">
              <a:buNone/>
            </a:pPr>
            <a:r>
              <a:rPr lang="tr-TR" sz="2000" dirty="0" smtClean="0"/>
              <a:t>	a- </a:t>
            </a:r>
            <a:r>
              <a:rPr lang="tr-TR" sz="2000" dirty="0" err="1" smtClean="0"/>
              <a:t>TCK’da</a:t>
            </a:r>
            <a:r>
              <a:rPr lang="tr-TR" sz="2000" dirty="0" smtClean="0"/>
              <a:t> </a:t>
            </a:r>
            <a:r>
              <a:rPr lang="tr-TR" sz="2000" dirty="0" smtClean="0"/>
              <a:t>yazılı olan suçlar: </a:t>
            </a:r>
          </a:p>
          <a:p>
            <a:pPr lvl="2" algn="just"/>
            <a:r>
              <a:rPr lang="tr-TR" sz="2000" dirty="0" smtClean="0"/>
              <a:t>Hakkı olmayan yere tecavüz (madde 154, ikinci ve üçüncü fıkra),</a:t>
            </a:r>
          </a:p>
          <a:p>
            <a:pPr lvl="2" algn="just"/>
            <a:r>
              <a:rPr lang="tr-TR" sz="2000" dirty="0" smtClean="0"/>
              <a:t>Genel güvenliğin kasten tehlikeye sokulması (madde 170),</a:t>
            </a:r>
          </a:p>
          <a:p>
            <a:pPr lvl="2" algn="just"/>
            <a:r>
              <a:rPr lang="tr-TR" sz="2000" dirty="0" smtClean="0"/>
              <a:t>Trafik güvenliğini tehlikeye sokma (madde 179, ikinci ve üçüncü fıkra),</a:t>
            </a:r>
          </a:p>
          <a:p>
            <a:pPr lvl="2" algn="just"/>
            <a:r>
              <a:rPr lang="tr-TR" sz="2000" dirty="0" smtClean="0"/>
              <a:t>Gürültüye neden olma (madde 183),</a:t>
            </a:r>
          </a:p>
          <a:p>
            <a:pPr lvl="2" algn="just"/>
            <a:r>
              <a:rPr lang="tr-TR" sz="2000" dirty="0" smtClean="0"/>
              <a:t>Parada sahtecilik (madde 197, ikinci ve üçüncü fıkra),</a:t>
            </a:r>
          </a:p>
          <a:p>
            <a:pPr lvl="2" algn="just"/>
            <a:r>
              <a:rPr lang="tr-TR" sz="2000" dirty="0" smtClean="0"/>
              <a:t>Mühür bozma (madde 203),</a:t>
            </a:r>
          </a:p>
          <a:p>
            <a:pPr lvl="2" algn="just"/>
            <a:r>
              <a:rPr lang="tr-TR" sz="2000" dirty="0" smtClean="0"/>
              <a:t>Resmi belgenin düzenlenmesinde yalan beyan (madde 206),</a:t>
            </a:r>
          </a:p>
          <a:p>
            <a:pPr lvl="2" algn="just"/>
            <a:r>
              <a:rPr lang="tr-TR" sz="2000" dirty="0" smtClean="0"/>
              <a:t>Kumar oynanması için yer ve imkan sağlama (madde 228, birinci fıkra),</a:t>
            </a:r>
          </a:p>
          <a:p>
            <a:pPr lvl="2" algn="just"/>
            <a:r>
              <a:rPr lang="tr-TR" sz="2000" dirty="0" smtClean="0"/>
              <a:t>Başkasına ait kimlik veya kimlik bilgilerinin kullanılması (madde 268) suçları.</a:t>
            </a:r>
          </a:p>
          <a:p>
            <a:pPr algn="just"/>
            <a:endParaRPr lang="tr-TR"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472518" cy="6357982"/>
          </a:xfrm>
        </p:spPr>
        <p:txBody>
          <a:bodyPr>
            <a:noAutofit/>
          </a:bodyPr>
          <a:lstStyle/>
          <a:p>
            <a:pPr lvl="0" algn="just">
              <a:buNone/>
            </a:pPr>
            <a:r>
              <a:rPr lang="tr-TR" dirty="0" smtClean="0"/>
              <a:t>B- Özel </a:t>
            </a:r>
            <a:r>
              <a:rPr lang="tr-TR" dirty="0" smtClean="0"/>
              <a:t>kanunlarda yer alan suçlar</a:t>
            </a:r>
            <a:endParaRPr lang="tr-TR" sz="3600" dirty="0" smtClean="0"/>
          </a:p>
          <a:p>
            <a:pPr lvl="2" algn="just"/>
            <a:r>
              <a:rPr lang="tr-TR" dirty="0" smtClean="0"/>
              <a:t>6136 sayılı Ateşli Silahlar ve Bıçaklar ile Diğer Aletler Hakkında Kanunun 13 üncü maddesinin birinci, üçüncü ve beşinci fıkraları ile 15 inci maddesinin birinci, ikinci ve üçüncü fıkralarında belirtilen suçlar.</a:t>
            </a:r>
            <a:endParaRPr lang="tr-TR" sz="2800" dirty="0" smtClean="0"/>
          </a:p>
          <a:p>
            <a:pPr lvl="2" algn="just"/>
            <a:r>
              <a:rPr lang="tr-TR" dirty="0" smtClean="0"/>
              <a:t>6831 sayılı Orman Kanununun 93 üncü maddesinin birinci fıkrasında belirtilen suç.</a:t>
            </a:r>
            <a:endParaRPr lang="tr-TR" sz="2800" dirty="0" smtClean="0"/>
          </a:p>
          <a:p>
            <a:pPr lvl="2" algn="just"/>
            <a:r>
              <a:rPr lang="tr-TR" dirty="0" smtClean="0"/>
              <a:t>1072 sayılı Rulet, </a:t>
            </a:r>
            <a:r>
              <a:rPr lang="tr-TR" dirty="0" err="1" smtClean="0"/>
              <a:t>Tilt</a:t>
            </a:r>
            <a:r>
              <a:rPr lang="tr-TR" dirty="0" smtClean="0"/>
              <a:t>, Langırt ve Benzeri Oyun Alet ve </a:t>
            </a:r>
            <a:r>
              <a:rPr lang="tr-TR" dirty="0" err="1" smtClean="0"/>
              <a:t>Makinaları</a:t>
            </a:r>
            <a:r>
              <a:rPr lang="tr-TR" dirty="0" smtClean="0"/>
              <a:t> Hakkında Kanunun 2 </a:t>
            </a:r>
            <a:r>
              <a:rPr lang="tr-TR" dirty="0" err="1" smtClean="0"/>
              <a:t>nci</a:t>
            </a:r>
            <a:r>
              <a:rPr lang="tr-TR" dirty="0" smtClean="0"/>
              <a:t> maddesinde belirtilen suç.</a:t>
            </a:r>
            <a:endParaRPr lang="tr-TR" sz="2800" dirty="0" smtClean="0"/>
          </a:p>
          <a:p>
            <a:pPr lvl="2" algn="just"/>
            <a:r>
              <a:rPr lang="tr-TR" dirty="0" smtClean="0"/>
              <a:t>1163 sayılı Kooperatifler Kanununun ek 2 </a:t>
            </a:r>
            <a:r>
              <a:rPr lang="tr-TR" dirty="0" err="1" smtClean="0"/>
              <a:t>nci</a:t>
            </a:r>
            <a:r>
              <a:rPr lang="tr-TR" dirty="0" smtClean="0"/>
              <a:t> maddesinin birinci fıkrasının (1) numaralı bendinde belirtilen suçtur.</a:t>
            </a:r>
            <a:endParaRPr lang="tr-TR" sz="2800" dirty="0" smtClean="0"/>
          </a:p>
          <a:p>
            <a:pPr algn="just"/>
            <a:r>
              <a:rPr lang="tr-TR" dirty="0" smtClean="0"/>
              <a:t> </a:t>
            </a:r>
            <a:r>
              <a:rPr lang="tr-TR" dirty="0" smtClean="0"/>
              <a:t>Bu </a:t>
            </a:r>
            <a:r>
              <a:rPr lang="tr-TR" dirty="0" smtClean="0"/>
              <a:t>suçlar arasında yer alan, örneğin parada sahtecilik suçu ile ormana karşı işlenen suçlar dikkat çekmektedir. </a:t>
            </a:r>
            <a:endParaRPr lang="tr-TR" sz="3600" dirty="0" smtClean="0"/>
          </a:p>
          <a:p>
            <a:pPr lvl="0" algn="just">
              <a:buNone/>
            </a:pPr>
            <a:endParaRPr lang="tr-TR" sz="20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14290"/>
            <a:ext cx="8329642" cy="6357982"/>
          </a:xfrm>
        </p:spPr>
        <p:txBody>
          <a:bodyPr>
            <a:noAutofit/>
          </a:bodyPr>
          <a:lstStyle/>
          <a:p>
            <a:pPr lvl="0" algn="just">
              <a:buNone/>
            </a:pPr>
            <a:r>
              <a:rPr lang="tr-TR" sz="2400" dirty="0" smtClean="0"/>
              <a:t>2- Kamu </a:t>
            </a:r>
            <a:r>
              <a:rPr lang="tr-TR" sz="2400" dirty="0" smtClean="0"/>
              <a:t>davasının açılmasının ertelenmesine karar verilmemiş olunmalıdır. Diğer bir deyişle, kamu davasının açılmasının ertelenmesi halinde ser muhakeme usulü kullanılamayacaktır. </a:t>
            </a:r>
          </a:p>
          <a:p>
            <a:pPr lvl="0" algn="just"/>
            <a:endParaRPr lang="tr-TR" sz="2400" dirty="0" smtClean="0"/>
          </a:p>
          <a:p>
            <a:pPr lvl="0" algn="just"/>
            <a:endParaRPr lang="tr-TR" sz="2400" dirty="0" smtClean="0"/>
          </a:p>
          <a:p>
            <a:pPr lvl="0" algn="just">
              <a:buNone/>
            </a:pPr>
            <a:r>
              <a:rPr lang="tr-TR" sz="2400" dirty="0" smtClean="0"/>
              <a:t>3- </a:t>
            </a:r>
            <a:r>
              <a:rPr lang="tr-TR" sz="2400" b="1" dirty="0" smtClean="0"/>
              <a:t>SUÇUN İŞLENDİĞİNE DAİR </a:t>
            </a:r>
            <a:r>
              <a:rPr lang="tr-TR" sz="2400" b="1" u="sng" dirty="0" smtClean="0"/>
              <a:t>YETERLİ DELİLE </a:t>
            </a:r>
            <a:r>
              <a:rPr lang="tr-TR" sz="2400" b="1" dirty="0" smtClean="0"/>
              <a:t>ULAŞMALIDIR</a:t>
            </a:r>
            <a:r>
              <a:rPr lang="tr-TR" sz="2400" dirty="0" smtClean="0"/>
              <a:t>. </a:t>
            </a:r>
            <a:r>
              <a:rPr lang="tr-TR" sz="2400" dirty="0" smtClean="0"/>
              <a:t>Cumhuriyet savcısı tarafından yapılan soruşturmada, soruşturma konusu suçun bu usulün tatbikinin gerektiği  suçlardan olduğunun anlaşılması halinde öncelikle eldeki delillerin iddianame düzenlemeye yeterli olup olmadığını değerlendirmelidir.  Yeterli delilin bulunmaması halinde kamu davası açılamayacağından bu usulünde tatbik edilmemesi gerekecektir.</a:t>
            </a:r>
          </a:p>
          <a:p>
            <a:pPr algn="just"/>
            <a:endParaRPr lang="tr-TR"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229600" cy="4983179"/>
          </a:xfrm>
        </p:spPr>
        <p:txBody>
          <a:bodyPr>
            <a:normAutofit/>
          </a:bodyPr>
          <a:lstStyle/>
          <a:p>
            <a:pPr algn="just">
              <a:buNone/>
            </a:pPr>
            <a:r>
              <a:rPr lang="tr-TR" sz="1800" dirty="0" smtClean="0"/>
              <a:t>Yukarıdaki şartların bulunması halinde:</a:t>
            </a:r>
          </a:p>
          <a:p>
            <a:pPr lvl="0" algn="just">
              <a:buNone/>
            </a:pPr>
            <a:r>
              <a:rPr lang="tr-TR" sz="1800" dirty="0" smtClean="0"/>
              <a:t>1- Şüpheli </a:t>
            </a:r>
            <a:r>
              <a:rPr lang="tr-TR" sz="1800" dirty="0" smtClean="0"/>
              <a:t>C.Savcısı tarafından ya da kolluk görevlileri tarafından seri muhakeme usulü hakkında bilgilendirilecektir.</a:t>
            </a:r>
          </a:p>
          <a:p>
            <a:pPr lvl="0" algn="just">
              <a:buNone/>
            </a:pPr>
            <a:r>
              <a:rPr lang="tr-TR" sz="1800" dirty="0" smtClean="0"/>
              <a:t>2- Daha </a:t>
            </a:r>
            <a:r>
              <a:rPr lang="tr-TR" sz="1800" dirty="0" smtClean="0"/>
              <a:t>sonra Cumhuriyet savcısı tarafından seri muhakeme usulünün uygulanması şüpheliye teklif edilecektir. Burada  şüphelinin müdafii huzurunda teklifi kabul etmesi hâlinde bu usul uygulanacaktır. Dikkat edilirse</a:t>
            </a:r>
          </a:p>
          <a:p>
            <a:pPr lvl="1" algn="just"/>
            <a:r>
              <a:rPr lang="tr-TR" sz="1800" b="1" dirty="0" smtClean="0"/>
              <a:t>BU YENİ KURUMUN TATBİKİ HAKKINDAKİ BİLGİLENDİRMEYİ KOLLUK YAPABİLECEKSE DE TEKLİFTE BULUNAMAYACAKTIR. TEKLİFİN BİZZAT C. SAVCISI TARAFINDAN YAPILMASI GEREKMEKTEDİR.</a:t>
            </a:r>
          </a:p>
          <a:p>
            <a:pPr lvl="1" algn="just"/>
            <a:r>
              <a:rPr lang="tr-TR" sz="1800" dirty="0" smtClean="0"/>
              <a:t>Madde </a:t>
            </a:r>
            <a:r>
              <a:rPr lang="tr-TR" sz="1800" dirty="0" smtClean="0"/>
              <a:t>metninde “şüphelinin müdafii huzurunda teklifi kabul etmesi hâlinde bu usul uygulanır.”  Denildiğinden seri muhakeme </a:t>
            </a:r>
            <a:r>
              <a:rPr lang="tr-TR" sz="1800" dirty="0" smtClean="0"/>
              <a:t>usulü ile </a:t>
            </a:r>
            <a:r>
              <a:rPr lang="tr-TR" sz="1800" dirty="0" smtClean="0"/>
              <a:t>yeni bir </a:t>
            </a:r>
            <a:r>
              <a:rPr lang="tr-TR" sz="1800" b="1" dirty="0" smtClean="0"/>
              <a:t>ZORUNLU MÜDAFİİ </a:t>
            </a:r>
            <a:r>
              <a:rPr lang="tr-TR" sz="1800" dirty="0" smtClean="0"/>
              <a:t>gerektiren </a:t>
            </a:r>
            <a:r>
              <a:rPr lang="tr-TR" sz="1800" dirty="0" smtClean="0"/>
              <a:t>halin daha yaratıldığını söyleyebiliriz. Zira teklifin kabulünün müdafi huzurunda olması gerektiği açıkça </a:t>
            </a:r>
            <a:r>
              <a:rPr lang="tr-TR" sz="1800" dirty="0" smtClean="0"/>
              <a:t>belirtilmiştir</a:t>
            </a:r>
            <a:r>
              <a:rPr lang="tr-TR" sz="1800" dirty="0" smtClean="0"/>
              <a:t>. Burada tekli edilirken müdafiinin bulunmasının gerektiğini kabul etmek daha doğru olacaktır. Yani teklif üzerine düşünmek isteyen birisine teklif ile kararın bildirilmesini birbirinden ayrı değerlendirmek doğru olmayacaktır. </a:t>
            </a:r>
          </a:p>
          <a:p>
            <a:pPr algn="just"/>
            <a:endParaRPr lang="tr-TR" sz="1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229600" cy="4983179"/>
          </a:xfrm>
        </p:spPr>
        <p:txBody>
          <a:bodyPr>
            <a:noAutofit/>
          </a:bodyPr>
          <a:lstStyle/>
          <a:p>
            <a:pPr lvl="0" algn="just">
              <a:buNone/>
            </a:pPr>
            <a:r>
              <a:rPr lang="tr-TR" sz="1800" dirty="0" smtClean="0"/>
              <a:t>3- Şüphelinin </a:t>
            </a:r>
            <a:r>
              <a:rPr lang="tr-TR" sz="1800" dirty="0" smtClean="0"/>
              <a:t>kabul kararını bildirmesinden sonra Cumhuriyet savcısı </a:t>
            </a:r>
            <a:r>
              <a:rPr lang="tr-TR" sz="1800" dirty="0" err="1" smtClean="0"/>
              <a:t>TCK’nın</a:t>
            </a:r>
            <a:r>
              <a:rPr lang="tr-TR" sz="1800" dirty="0" smtClean="0"/>
              <a:t> 61 inci maddesinin birinci fıkrasında belirtilen hususları göz önünde bulundurarak, suçun kanuni tanımında öngörülen cezanın alt ve üst sınırı arasında tespit edeceği temel cezadan yarı oranında indirim uygulamak suretiyle yaptırımı belirleyecektir. Görüldüğü üzere;</a:t>
            </a:r>
          </a:p>
          <a:p>
            <a:pPr lvl="1" algn="just"/>
            <a:r>
              <a:rPr lang="tr-TR" sz="1800" dirty="0" smtClean="0"/>
              <a:t>Bu usulde C. Savcısına temel cezayı belirlemede </a:t>
            </a:r>
            <a:r>
              <a:rPr lang="tr-TR" sz="1800" b="1" dirty="0" smtClean="0"/>
              <a:t>TAKDİR HAKKI </a:t>
            </a:r>
            <a:r>
              <a:rPr lang="tr-TR" sz="1800" dirty="0" smtClean="0"/>
              <a:t>verilmiştir</a:t>
            </a:r>
            <a:r>
              <a:rPr lang="tr-TR" sz="1800" dirty="0" smtClean="0"/>
              <a:t>. Cumhuriyet savcısı tıpkı mahkemelerce kurulan hükümlerde olduğu gibi yelpaze içerisinde somut cezayı belirleyecek, akabinde yarı oranda indirim yapacaktır.</a:t>
            </a:r>
          </a:p>
          <a:p>
            <a:pPr lvl="1" algn="just"/>
            <a:r>
              <a:rPr lang="tr-TR" sz="1800" dirty="0" smtClean="0"/>
              <a:t>Daha sonra sonuç olarak belirlenen hapis cezası Cumhuriyet savcısı tarafından, koşulları bulunması hâlinde Türk Ceza Kanununun 50 </a:t>
            </a:r>
            <a:r>
              <a:rPr lang="tr-TR" sz="1800" dirty="0" err="1" smtClean="0"/>
              <a:t>nci</a:t>
            </a:r>
            <a:r>
              <a:rPr lang="tr-TR" sz="1800" dirty="0" smtClean="0"/>
              <a:t> maddesine göre seçenek yaptırımlara çevrilebilecek ya da 51 inci madde uyarınca ertelenebilecektir. Bu hükümlerin tatbikinde  C.savcısının </a:t>
            </a:r>
            <a:r>
              <a:rPr lang="tr-TR" sz="1800" b="1" dirty="0" smtClean="0"/>
              <a:t>TAKDİR HAKKI </a:t>
            </a:r>
            <a:r>
              <a:rPr lang="tr-TR" sz="1800" dirty="0" smtClean="0"/>
              <a:t>bulunmaktadır</a:t>
            </a:r>
            <a:r>
              <a:rPr lang="tr-TR" sz="1800" dirty="0" smtClean="0"/>
              <a:t>. Zira madde metninde emredici cümle kullanılmamıştır. Fakat bu noktada seçenek yaptırımlara çevirmenin zorunlu olduğu hallerde artık C. Savcının takdir hakkının bulunmadığını ve seçenek yaptırımlara çevirmesinin zorunlu olduğunu söyleyebiliriz</a:t>
            </a:r>
            <a:r>
              <a:rPr lang="tr-TR" sz="1800" dirty="0" smtClean="0"/>
              <a:t>.</a:t>
            </a:r>
            <a:endParaRPr lang="tr-TR" sz="1800" dirty="0" smtClean="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229600" cy="4983179"/>
          </a:xfrm>
        </p:spPr>
        <p:txBody>
          <a:bodyPr>
            <a:noAutofit/>
          </a:bodyPr>
          <a:lstStyle/>
          <a:p>
            <a:pPr lvl="1" algn="just"/>
            <a:r>
              <a:rPr lang="tr-TR" sz="2200" dirty="0" smtClean="0"/>
              <a:t>Maddenin 6. fıkrasında koşullarının bulunması hâlinde 231 inci madde kıyasen uygulanabileceği de belirtilmiştir. </a:t>
            </a:r>
            <a:r>
              <a:rPr lang="tr-TR" sz="2200" b="1" dirty="0" smtClean="0"/>
              <a:t>Bu noktada C. Savcısına takdir hakkı tanınmıştır. Bu noktada savcılık makamınca şayet HAGB uygulanacaksa seçenek </a:t>
            </a:r>
            <a:r>
              <a:rPr lang="tr-TR" sz="2200" b="1" dirty="0" err="1" smtClean="0"/>
              <a:t>yaptıırılara</a:t>
            </a:r>
            <a:r>
              <a:rPr lang="tr-TR" sz="2200" b="1" dirty="0" smtClean="0"/>
              <a:t> çevrilmeden bunun yapılaması gerektiği unutulmamalıdır. </a:t>
            </a:r>
          </a:p>
          <a:p>
            <a:pPr lvl="1" algn="just"/>
            <a:r>
              <a:rPr lang="tr-TR" sz="2200" dirty="0" smtClean="0"/>
              <a:t>Bu noktada yasal düzenleme sistematiğinin hatalı olduğu görülmektedir. Hükmün açıklanmasının geri bırakılmasının, kısa süreli hapis cezasına seçenek yaptırımlara çevrilmesinden veya hapis cezasının ertelenmesinden önce yer alması gerekirdi.</a:t>
            </a:r>
          </a:p>
          <a:p>
            <a:pPr lvl="1" algn="just"/>
            <a:r>
              <a:rPr lang="tr-TR" sz="2200" dirty="0" smtClean="0"/>
              <a:t>Belirtmeliyiz ki Teklifte; TCK m.50, 51 ve 61’in uygulanacağı söylenirken, takdiri indirim nedenlerini öngören TCK. m.62 ‘den bahsedilmemesi  de eksikliktir.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043890" cy="4983179"/>
          </a:xfrm>
        </p:spPr>
        <p:txBody>
          <a:bodyPr>
            <a:noAutofit/>
          </a:bodyPr>
          <a:lstStyle/>
          <a:p>
            <a:pPr lvl="0" algn="just">
              <a:buNone/>
            </a:pPr>
            <a:r>
              <a:rPr lang="tr-TR" sz="2800" dirty="0" smtClean="0"/>
              <a:t>4- 7</a:t>
            </a:r>
            <a:r>
              <a:rPr lang="tr-TR" sz="2800" dirty="0" smtClean="0"/>
              <a:t>. Fıkrada </a:t>
            </a:r>
            <a:r>
              <a:rPr lang="tr-TR" sz="2800" i="1" dirty="0" smtClean="0"/>
              <a:t>“bu madde kapsamında yaptırım uygulanması, güvenlik tedbirlerine ilişkin hükümlerin uygulanmasına engel teşkil etmez” </a:t>
            </a:r>
            <a:r>
              <a:rPr lang="tr-TR" sz="2800" dirty="0" smtClean="0"/>
              <a:t>şeklinde hüküm bulunduğundan, gereken durumlarda C. Savcısının güvenlik tedbirlerine hükmetmesi de mümkündür. </a:t>
            </a:r>
            <a:endParaRPr lang="tr-TR" sz="2800" dirty="0" smtClean="0"/>
          </a:p>
          <a:p>
            <a:pPr lvl="0" algn="just">
              <a:buNone/>
            </a:pPr>
            <a:endParaRPr lang="tr-TR" sz="2800" dirty="0" smtClean="0"/>
          </a:p>
          <a:p>
            <a:pPr lvl="0" algn="just">
              <a:buNone/>
            </a:pPr>
            <a:r>
              <a:rPr lang="tr-TR" sz="2800" dirty="0" smtClean="0"/>
              <a:t>5- Cumhuriyet </a:t>
            </a:r>
            <a:r>
              <a:rPr lang="tr-TR" sz="2800" dirty="0" smtClean="0"/>
              <a:t>savcısı bu şekilde yaptırım belirledikten sonra, şüpheli hakkında seri muhakeme usulünün uygulanmasını yazılı olarak görevli mahkemeden talep edecektir.</a:t>
            </a:r>
          </a:p>
          <a:p>
            <a:pPr algn="just"/>
            <a:endParaRPr lang="tr-TR" sz="28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043890" cy="4983179"/>
          </a:xfrm>
        </p:spPr>
        <p:txBody>
          <a:bodyPr>
            <a:noAutofit/>
          </a:bodyPr>
          <a:lstStyle/>
          <a:p>
            <a:pPr lvl="0" algn="just">
              <a:buNone/>
            </a:pPr>
            <a:r>
              <a:rPr lang="tr-TR" sz="2000" dirty="0" smtClean="0"/>
              <a:t>6- Cumhuriyet </a:t>
            </a:r>
            <a:r>
              <a:rPr lang="tr-TR" sz="2000" dirty="0" smtClean="0"/>
              <a:t>savcısı bu usulün tatbikini talep ederken talep yazısında;</a:t>
            </a:r>
          </a:p>
          <a:p>
            <a:pPr lvl="1" algn="just"/>
            <a:r>
              <a:rPr lang="tr-TR" sz="2000" dirty="0" smtClean="0"/>
              <a:t>Şüphelinin kimliği ve müdafii,</a:t>
            </a:r>
          </a:p>
          <a:p>
            <a:pPr lvl="1" algn="just"/>
            <a:r>
              <a:rPr lang="tr-TR" sz="2000" dirty="0" smtClean="0"/>
              <a:t>Mağdur veya suçtan zarar görenlerin kimliği ile varsa vekili veya kanuni temsilcisi,</a:t>
            </a:r>
          </a:p>
          <a:p>
            <a:pPr lvl="1" algn="just"/>
            <a:r>
              <a:rPr lang="tr-TR" sz="2000" dirty="0" smtClean="0"/>
              <a:t>İsnat olunan suç ve ilgili kanun maddeleri,</a:t>
            </a:r>
          </a:p>
          <a:p>
            <a:pPr lvl="1" algn="just"/>
            <a:r>
              <a:rPr lang="tr-TR" sz="2000" dirty="0" smtClean="0"/>
              <a:t>İsnat olunan suçun işlendiği yer, tarih ve zaman dilimi,</a:t>
            </a:r>
          </a:p>
          <a:p>
            <a:pPr lvl="1" algn="just"/>
            <a:r>
              <a:rPr lang="tr-TR" sz="2000" dirty="0" smtClean="0"/>
              <a:t>Şüphelinin tutuklu olup olmadığı; tutuklanmış ise, gözaltına alma ve tutuklama tarihleri ile bunların süreleri,</a:t>
            </a:r>
          </a:p>
          <a:p>
            <a:pPr lvl="1" algn="just"/>
            <a:r>
              <a:rPr lang="tr-TR" sz="2000" dirty="0" smtClean="0"/>
              <a:t>İsnat olunan suçu oluşturan olayların özeti,</a:t>
            </a:r>
          </a:p>
          <a:p>
            <a:pPr lvl="1" algn="just"/>
            <a:r>
              <a:rPr lang="tr-TR" sz="2000" dirty="0" smtClean="0"/>
              <a:t>Üçüncü fıkrada belirtilen şartların gerçekleştiği,</a:t>
            </a:r>
          </a:p>
          <a:p>
            <a:pPr lvl="1" algn="just"/>
            <a:r>
              <a:rPr lang="tr-TR" sz="2000" dirty="0" smtClean="0"/>
              <a:t>Belirlenen yaptırım ile beşinci ve altıncı fıkra uygulanmış ise bunlara ilişkin hususlar ve güvenlik tedbirleri,</a:t>
            </a:r>
          </a:p>
          <a:p>
            <a:pPr algn="just">
              <a:buNone/>
            </a:pPr>
            <a:r>
              <a:rPr lang="tr-TR" sz="2000" dirty="0" smtClean="0"/>
              <a:t>	gösterilmelidir</a:t>
            </a:r>
            <a:r>
              <a:rPr lang="tr-TR" sz="2000" dirty="0" smtClean="0"/>
              <a:t>.</a:t>
            </a:r>
          </a:p>
          <a:p>
            <a:pPr algn="just"/>
            <a:endParaRPr lang="tr-TR"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043890" cy="4983179"/>
          </a:xfrm>
        </p:spPr>
        <p:txBody>
          <a:bodyPr>
            <a:noAutofit/>
          </a:bodyPr>
          <a:lstStyle/>
          <a:p>
            <a:pPr lvl="0" algn="just">
              <a:buNone/>
            </a:pPr>
            <a:r>
              <a:rPr lang="tr-TR" sz="1600" dirty="0" smtClean="0"/>
              <a:t>7- Mahkeme</a:t>
            </a:r>
            <a:r>
              <a:rPr lang="tr-TR" sz="1600" dirty="0" smtClean="0"/>
              <a:t>, şüpheliyi müdafii huzurunda dinledikten </a:t>
            </a:r>
            <a:r>
              <a:rPr lang="tr-TR" sz="1600" dirty="0" smtClean="0"/>
              <a:t>sonra, üçüncü </a:t>
            </a:r>
            <a:r>
              <a:rPr lang="tr-TR" sz="1600" dirty="0" smtClean="0"/>
              <a:t>fıkradaki şartların gerçekleştiği ve eylemin seri muhakeme usulü kapsamında olduğu kanaatine varırsa talepte belirlenen yaptırım doğrultusunda hüküm kuracaktır. </a:t>
            </a:r>
            <a:endParaRPr lang="tr-TR" sz="1600" dirty="0" smtClean="0"/>
          </a:p>
          <a:p>
            <a:pPr lvl="0" algn="just">
              <a:buFontTx/>
              <a:buChar char="-"/>
            </a:pPr>
            <a:r>
              <a:rPr lang="tr-TR" sz="1600" dirty="0" smtClean="0"/>
              <a:t>Görüldüğü </a:t>
            </a:r>
            <a:r>
              <a:rPr lang="tr-TR" sz="1600" dirty="0" smtClean="0"/>
              <a:t>üzere </a:t>
            </a:r>
            <a:r>
              <a:rPr lang="tr-TR" sz="2000" b="1" dirty="0" smtClean="0"/>
              <a:t>BURADA MAHKEMENİN SAVCININ BELİRLEDİĞİ YAPTIRIMIN DIŞINA ÇIKMASI MÜMKÜN DEĞİLDİR</a:t>
            </a:r>
            <a:r>
              <a:rPr lang="tr-TR" sz="1600" dirty="0" smtClean="0"/>
              <a:t>.</a:t>
            </a:r>
            <a:endParaRPr lang="tr-TR" sz="1600" dirty="0" smtClean="0"/>
          </a:p>
          <a:p>
            <a:pPr lvl="0" algn="just">
              <a:buFontTx/>
              <a:buChar char="-"/>
            </a:pPr>
            <a:r>
              <a:rPr lang="tr-TR" sz="1600" dirty="0" smtClean="0"/>
              <a:t>Mahkemece </a:t>
            </a:r>
            <a:r>
              <a:rPr lang="tr-TR" sz="1600" dirty="0" smtClean="0"/>
              <a:t>üçüncü fıkradaki şartların gerçekleşmediği ya da eylemin seri muhakeme usulü kapsamında olmadığı kanaatine varırsa mahkeme talebi reddedecek ve soruşturmanın genel hükümlere göre sonuçlandırılması amacıyla dosyayı Cumhuriyet başsavcılığına gönderecektir. Görüldüğü üzere burada </a:t>
            </a:r>
            <a:r>
              <a:rPr lang="tr-TR" sz="2000" b="1" dirty="0" smtClean="0"/>
              <a:t>MAHKEME SAVCILIĞIN SUÇ VASIF NİTELENDİRMESİ İLE BAĞLI DEĞİLDİR</a:t>
            </a:r>
            <a:r>
              <a:rPr lang="tr-TR" sz="1600" dirty="0" smtClean="0"/>
              <a:t>. </a:t>
            </a:r>
            <a:endParaRPr lang="tr-TR" sz="1600" dirty="0" smtClean="0"/>
          </a:p>
          <a:p>
            <a:pPr lvl="0" algn="just">
              <a:buFontTx/>
              <a:buChar char="-"/>
            </a:pPr>
            <a:r>
              <a:rPr lang="tr-TR" sz="1600" dirty="0" smtClean="0"/>
              <a:t>Doktrinde (</a:t>
            </a:r>
            <a:r>
              <a:rPr lang="tr-TR" sz="1600" dirty="0" err="1" smtClean="0"/>
              <a:t>Ersan</a:t>
            </a:r>
            <a:r>
              <a:rPr lang="tr-TR" sz="1600" dirty="0" smtClean="0"/>
              <a:t> Şen hocamız) </a:t>
            </a:r>
            <a:r>
              <a:rPr lang="tr-TR" sz="1600" i="1" dirty="0" smtClean="0"/>
              <a:t>“Esas </a:t>
            </a:r>
            <a:r>
              <a:rPr lang="tr-TR" sz="1600" i="1" dirty="0" smtClean="0"/>
              <a:t>itibariyle dosyanın mahkeme tarafından cumhuriyet başsavcılığına gönderilmesi hatalıdır. Bizce, seri muhakeme usulünün tatbiki talebiyle mahkemeye gelen ve fiilin bu usul kapsamına girmediğinden bahisle reddedilen dosya başsavcılığa iade edilmemeli ve ilk talep iddianame yerine kabul edilerek kovuşturma aşamasına </a:t>
            </a:r>
            <a:r>
              <a:rPr lang="tr-TR" sz="1600" i="1" dirty="0" smtClean="0"/>
              <a:t>geçilebilmelidir”</a:t>
            </a:r>
            <a:r>
              <a:rPr lang="tr-TR" sz="1600" dirty="0" smtClean="0"/>
              <a:t> şeklinde açıklamada bulunmuş ise de, kanaatimizce toplanması gereken başkaca delillerin bulunması ihtimaline </a:t>
            </a:r>
            <a:r>
              <a:rPr lang="tr-TR" sz="1600" dirty="0" err="1" smtClean="0"/>
              <a:t>binaan</a:t>
            </a:r>
            <a:r>
              <a:rPr lang="tr-TR" sz="1600" dirty="0" smtClean="0"/>
              <a:t> böylesi bir görüş isabetli olmayacaktır. Ancak burada belirtmeliyiz ki, İADE </a:t>
            </a:r>
            <a:r>
              <a:rPr lang="tr-TR" sz="1600" dirty="0" smtClean="0"/>
              <a:t>GEREKÇESİNE GÖRE KARAR İHSASI REY NİTELİĞİ </a:t>
            </a:r>
            <a:r>
              <a:rPr lang="tr-TR" sz="1600" dirty="0" smtClean="0"/>
              <a:t>TAŞIYABİLECEĞİNDEN </a:t>
            </a:r>
            <a:r>
              <a:rPr lang="tr-TR" sz="1600" dirty="0" smtClean="0"/>
              <a:t>BU ŞEKİLDE İADE EDİLEN DOSYAYA ARTIK İLK HÜKMÜ VEREN HAKİMLERİN KATILMAMASI İSABETLİ </a:t>
            </a:r>
            <a:r>
              <a:rPr lang="tr-TR" sz="1600" dirty="0" smtClean="0"/>
              <a:t>OLACAKTIR.</a:t>
            </a:r>
          </a:p>
          <a:p>
            <a:pPr lvl="0" algn="just">
              <a:buFontTx/>
              <a:buChar char="-"/>
            </a:pPr>
            <a:r>
              <a:rPr lang="tr-TR" sz="1600" dirty="0" smtClean="0"/>
              <a:t>Mazeretsiz </a:t>
            </a:r>
            <a:r>
              <a:rPr lang="tr-TR" sz="1600" dirty="0" smtClean="0"/>
              <a:t>olarak mahkemeye gelmeyen şüphelinin bu usulden vazgeçtiği varsayılacaktır.</a:t>
            </a:r>
          </a:p>
          <a:p>
            <a:pPr algn="just"/>
            <a:endParaRPr lang="tr-TR" sz="16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a:bodyPr>
          <a:lstStyle/>
          <a:p>
            <a:r>
              <a:rPr lang="tr-TR" sz="2800" b="1" dirty="0" smtClean="0"/>
              <a:t>SERİ MUHAKEME USULULÜNÜN UYGULANMA USULÜ</a:t>
            </a:r>
            <a:endParaRPr lang="tr-TR" sz="2800" dirty="0"/>
          </a:p>
        </p:txBody>
      </p:sp>
      <p:sp>
        <p:nvSpPr>
          <p:cNvPr id="3" name="2 İçerik Yer Tutucusu"/>
          <p:cNvSpPr>
            <a:spLocks noGrp="1"/>
          </p:cNvSpPr>
          <p:nvPr>
            <p:ph idx="1"/>
          </p:nvPr>
        </p:nvSpPr>
        <p:spPr>
          <a:xfrm>
            <a:off x="457200" y="1142984"/>
            <a:ext cx="8043890" cy="4983179"/>
          </a:xfrm>
        </p:spPr>
        <p:txBody>
          <a:bodyPr>
            <a:noAutofit/>
          </a:bodyPr>
          <a:lstStyle/>
          <a:p>
            <a:pPr lvl="0" algn="just">
              <a:buNone/>
            </a:pPr>
            <a:r>
              <a:rPr lang="tr-TR" sz="2400" dirty="0" smtClean="0"/>
              <a:t>8- Seri </a:t>
            </a:r>
            <a:r>
              <a:rPr lang="tr-TR" sz="2400" dirty="0" smtClean="0"/>
              <a:t>muhakeme usulünün herhangi bir sebeple tamamlanamaması veya soruşturmanın genel hükümlere göre sonuçlandırılması amacıyla Cumhuriyet başsavcılığına gönderilmesi hâllerinde, şüphelinin seri muhakeme usulünü kabul ettiğine ilişkin beyanları ile bu usulün uygulanmasına dair diğer belgeler, </a:t>
            </a:r>
            <a:r>
              <a:rPr lang="tr-TR" sz="2400" b="1" dirty="0" smtClean="0"/>
              <a:t>TAKİP EDEN </a:t>
            </a:r>
            <a:r>
              <a:rPr lang="tr-TR" sz="2400" dirty="0" smtClean="0"/>
              <a:t>soruşturma </a:t>
            </a:r>
            <a:r>
              <a:rPr lang="tr-TR" sz="2400" dirty="0" smtClean="0"/>
              <a:t>ve kovuşturma işlemlerinde </a:t>
            </a:r>
            <a:r>
              <a:rPr lang="tr-TR" sz="2400" b="1" dirty="0" smtClean="0"/>
              <a:t>delil olarak kullanılamayacaktır. </a:t>
            </a:r>
            <a:r>
              <a:rPr lang="tr-TR" sz="2400" dirty="0" smtClean="0"/>
              <a:t>Kanaatimizce bu evraklar </a:t>
            </a:r>
            <a:r>
              <a:rPr lang="tr-TR" sz="2400" b="1" dirty="0" smtClean="0"/>
              <a:t>DOSYADAN ÇIKARILSA DAHA İSABETLİ OLURDU</a:t>
            </a:r>
            <a:r>
              <a:rPr lang="tr-TR" sz="2400" dirty="0" smtClean="0"/>
              <a:t>. </a:t>
            </a:r>
            <a:r>
              <a:rPr lang="tr-TR" sz="2400" dirty="0" smtClean="0"/>
              <a:t>Zira hakimin kafasında oluşacak kanaate etkisi olabilecektir</a:t>
            </a:r>
            <a:r>
              <a:rPr lang="tr-TR" sz="2400" dirty="0" smtClean="0"/>
              <a:t>.</a:t>
            </a:r>
          </a:p>
          <a:p>
            <a:pPr lvl="0" algn="just">
              <a:buNone/>
            </a:pPr>
            <a:endParaRPr lang="tr-TR" sz="2400" dirty="0" smtClean="0"/>
          </a:p>
          <a:p>
            <a:pPr lvl="0" algn="just">
              <a:buNone/>
            </a:pPr>
            <a:r>
              <a:rPr lang="tr-TR" sz="2400" dirty="0" smtClean="0"/>
              <a:t>9- Cumhuriyet </a:t>
            </a:r>
            <a:r>
              <a:rPr lang="tr-TR" sz="2400" dirty="0" smtClean="0"/>
              <a:t>savcısının talebi doğrultusunda mahkemece kurulan hükme itiraz edilebilir.</a:t>
            </a:r>
          </a:p>
          <a:p>
            <a:pPr algn="just"/>
            <a:endParaRPr lang="tr-TR" sz="24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96908"/>
          </a:xfrm>
        </p:spPr>
        <p:txBody>
          <a:bodyPr>
            <a:normAutofit fontScale="90000"/>
          </a:bodyPr>
          <a:lstStyle/>
          <a:p>
            <a:r>
              <a:rPr lang="tr-TR" sz="2800" b="1" dirty="0" smtClean="0"/>
              <a:t> </a:t>
            </a:r>
            <a:r>
              <a:rPr lang="tr-TR" sz="2800" b="1" dirty="0" smtClean="0"/>
              <a:t>SERİ </a:t>
            </a:r>
            <a:r>
              <a:rPr lang="tr-TR" sz="2800" b="1" dirty="0" smtClean="0"/>
              <a:t>MUHAKEME USULÜNÜN UYGULANAMAYACAĞI </a:t>
            </a:r>
            <a:r>
              <a:rPr lang="tr-TR" sz="2800" b="1" dirty="0" smtClean="0"/>
              <a:t>HALLER (SERİ MUHAKEME USULÜNÜN İSTİSNALARI)</a:t>
            </a:r>
            <a:endParaRPr lang="tr-TR" sz="2800" b="1" dirty="0"/>
          </a:p>
        </p:txBody>
      </p:sp>
      <p:sp>
        <p:nvSpPr>
          <p:cNvPr id="3" name="2 İçerik Yer Tutucusu"/>
          <p:cNvSpPr>
            <a:spLocks noGrp="1"/>
          </p:cNvSpPr>
          <p:nvPr>
            <p:ph idx="1"/>
          </p:nvPr>
        </p:nvSpPr>
        <p:spPr>
          <a:xfrm>
            <a:off x="457200" y="1142984"/>
            <a:ext cx="8043890" cy="4983179"/>
          </a:xfrm>
        </p:spPr>
        <p:txBody>
          <a:bodyPr>
            <a:noAutofit/>
          </a:bodyPr>
          <a:lstStyle/>
          <a:p>
            <a:pPr lvl="0" algn="just">
              <a:buNone/>
            </a:pPr>
            <a:r>
              <a:rPr lang="tr-TR" sz="2400" dirty="0" smtClean="0"/>
              <a:t>1- Suçun </a:t>
            </a:r>
            <a:r>
              <a:rPr lang="tr-TR" sz="2400" b="1" dirty="0" smtClean="0"/>
              <a:t>İŞTİRAK</a:t>
            </a:r>
            <a:r>
              <a:rPr lang="tr-TR" sz="2400" dirty="0" smtClean="0"/>
              <a:t> hâlinde </a:t>
            </a:r>
            <a:r>
              <a:rPr lang="tr-TR" sz="2400" dirty="0" smtClean="0"/>
              <a:t>işlenmesi durumunda şüphelilerden birinin bu usulün uygulanmasını kabul etmemesi hâlinde seri muhakeme usulü uygulanamayacaktır</a:t>
            </a:r>
            <a:r>
              <a:rPr lang="tr-TR" sz="2400" dirty="0" smtClean="0"/>
              <a:t>.</a:t>
            </a:r>
          </a:p>
          <a:p>
            <a:pPr lvl="0" algn="just">
              <a:buNone/>
            </a:pPr>
            <a:r>
              <a:rPr lang="tr-TR" sz="2400" dirty="0" smtClean="0"/>
              <a:t>2- Seri </a:t>
            </a:r>
            <a:r>
              <a:rPr lang="tr-TR" sz="2400" dirty="0" smtClean="0"/>
              <a:t>muhakeme usulü, </a:t>
            </a:r>
            <a:r>
              <a:rPr lang="tr-TR" sz="2400" b="1" dirty="0" smtClean="0"/>
              <a:t>YAŞ KÜÇÜKLÜĞÜ VE AKIL HASTALIĞI İLE SAĞIR VE DİLSİZLİK </a:t>
            </a:r>
            <a:r>
              <a:rPr lang="tr-TR" sz="2400" dirty="0" smtClean="0"/>
              <a:t>hâllerinde </a:t>
            </a:r>
            <a:r>
              <a:rPr lang="tr-TR" sz="2400" dirty="0" smtClean="0"/>
              <a:t>uygulanamayacaktır. </a:t>
            </a:r>
            <a:r>
              <a:rPr lang="tr-TR" sz="2400" dirty="0" smtClean="0"/>
              <a:t>Zira bu haller cezalandırmayı önleyen hallerdir. Ancak daha </a:t>
            </a:r>
            <a:r>
              <a:rPr lang="tr-TR" sz="2400" dirty="0" smtClean="0"/>
              <a:t>çok korunması gereken bu </a:t>
            </a:r>
            <a:r>
              <a:rPr lang="tr-TR" sz="2400" dirty="0" smtClean="0"/>
              <a:t>kişiler </a:t>
            </a:r>
            <a:r>
              <a:rPr lang="tr-TR" sz="2400" dirty="0" smtClean="0"/>
              <a:t>hakkında niçin uygulama yapılmadığını </a:t>
            </a:r>
            <a:r>
              <a:rPr lang="tr-TR" sz="2400" dirty="0" smtClean="0"/>
              <a:t>anlamlandırmamız mümkün olmamıştır. </a:t>
            </a:r>
          </a:p>
          <a:p>
            <a:pPr lvl="0" algn="just">
              <a:buNone/>
            </a:pPr>
            <a:r>
              <a:rPr lang="tr-TR" sz="2400" dirty="0" smtClean="0"/>
              <a:t>3- Resmî </a:t>
            </a:r>
            <a:r>
              <a:rPr lang="tr-TR" sz="2400" dirty="0" smtClean="0"/>
              <a:t>mercilere beyan edilmiş olup da soruşturma dosyasında yer alan </a:t>
            </a:r>
            <a:r>
              <a:rPr lang="tr-TR" sz="2400" dirty="0" smtClean="0"/>
              <a:t>ADRESTE BULUNMAMA VEYA YURT DIŞINDA OLMA YA DA BAŞKA </a:t>
            </a:r>
            <a:r>
              <a:rPr lang="tr-TR" sz="2400" b="1" dirty="0" smtClean="0"/>
              <a:t>BİR NEDENLE ŞÜPHELİYE ULAŞILAMAMASI HÂLİNDE, </a:t>
            </a:r>
            <a:r>
              <a:rPr lang="tr-TR" sz="2400" dirty="0" smtClean="0"/>
              <a:t>seri muhakeme usulü uygulanmaz.</a:t>
            </a:r>
          </a:p>
          <a:p>
            <a:pPr algn="just"/>
            <a:endParaRPr lang="tr-TR" sz="24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357166"/>
            <a:ext cx="8043890" cy="5768997"/>
          </a:xfrm>
        </p:spPr>
        <p:txBody>
          <a:bodyPr>
            <a:noAutofit/>
          </a:bodyPr>
          <a:lstStyle/>
          <a:p>
            <a:pPr algn="just"/>
            <a:r>
              <a:rPr lang="tr-TR" sz="2000" dirty="0" smtClean="0"/>
              <a:t>Son olarak belirtmeliyiz ki, seri muhakeme usulünün uygulanmasına ilişkin bir </a:t>
            </a:r>
            <a:r>
              <a:rPr lang="tr-TR" sz="2000" b="1" dirty="0" smtClean="0"/>
              <a:t>YÖNETMELİĞİN ÇIKARTILACAĞI </a:t>
            </a:r>
            <a:r>
              <a:rPr lang="tr-TR" sz="2000" dirty="0" smtClean="0"/>
              <a:t>madde </a:t>
            </a:r>
            <a:r>
              <a:rPr lang="tr-TR" sz="2000" dirty="0" smtClean="0"/>
              <a:t>metninde düzenlenmiştir.</a:t>
            </a:r>
          </a:p>
          <a:p>
            <a:pPr algn="just"/>
            <a:r>
              <a:rPr lang="tr-TR" sz="2000" dirty="0" smtClean="0"/>
              <a:t>Görüldüğü üzere seri muhakeme usulü soruşturma aşaması ile ilgili olup, bu yargılama usulünün tatbiki soruşturmayı yürüten cumhuriyet savcısı ile şüphelinin anlaşmasına bağlıdır.</a:t>
            </a:r>
          </a:p>
          <a:p>
            <a:pPr algn="just"/>
            <a:r>
              <a:rPr lang="tr-TR" sz="2000" dirty="0" smtClean="0"/>
              <a:t>Seri muhakeme usulünün </a:t>
            </a:r>
            <a:r>
              <a:rPr lang="tr-TR" sz="2000" b="1" dirty="0" smtClean="0"/>
              <a:t>delil toplama ve değerlendirmede zayıflamayı </a:t>
            </a:r>
            <a:r>
              <a:rPr lang="tr-TR" sz="2000" dirty="0" smtClean="0"/>
              <a:t>hızlandıracağı, seri muhakeme usulü kapsamına alınan </a:t>
            </a:r>
            <a:r>
              <a:rPr lang="tr-TR" sz="2000" b="1" dirty="0" smtClean="0"/>
              <a:t>suçların işlenmesini artıracağı </a:t>
            </a:r>
            <a:r>
              <a:rPr lang="tr-TR" sz="2000" dirty="0" smtClean="0"/>
              <a:t>ve savcılık makamının iş yükünü fazlalaştıracağı gibi gerekçelerle eleştirilebilecektir.</a:t>
            </a:r>
          </a:p>
          <a:p>
            <a:pPr algn="just"/>
            <a:r>
              <a:rPr lang="tr-TR" sz="2000" dirty="0" smtClean="0"/>
              <a:t>Bir diğer eleştiri olarak da </a:t>
            </a:r>
            <a:r>
              <a:rPr lang="tr-TR" sz="2000" b="1" dirty="0" smtClean="0"/>
              <a:t>ANAYASA’NIN 9’NCU MADDESİNİN </a:t>
            </a:r>
            <a:r>
              <a:rPr lang="tr-TR" sz="2000" dirty="0" smtClean="0"/>
              <a:t>ihlal </a:t>
            </a:r>
            <a:r>
              <a:rPr lang="tr-TR" sz="2000" dirty="0" smtClean="0"/>
              <a:t>edildiği yönünde olabilecektir. Bu maddeye göre; </a:t>
            </a:r>
            <a:r>
              <a:rPr lang="tr-TR" sz="2000" b="1" i="1" u="sng" dirty="0" smtClean="0"/>
              <a:t>“YARGI YETKİSİ, TÜRK MİLLETİ ADINA BAĞIMSIZ VE TARAFSIZ MAHKEMELERCE KULLANILIR</a:t>
            </a:r>
            <a:r>
              <a:rPr lang="tr-TR" sz="2000" i="1" dirty="0" smtClean="0"/>
              <a:t>”.</a:t>
            </a:r>
            <a:r>
              <a:rPr lang="tr-TR" sz="2000" i="1" dirty="0" smtClean="0"/>
              <a:t> </a:t>
            </a:r>
            <a:r>
              <a:rPr lang="tr-TR" sz="2000" dirty="0" smtClean="0"/>
              <a:t>Seri muhakeme usulü yürüten bir cumhuriyet savcısının, “hakim” gibi şüpheli hakkında ceza tayin etmesinin Anayasa m.9’a aykırı olacağı ileri sürülebilir. Bizce bu görüşte isabet yoktur. Çünkü CMK m.250/8-9’a göre; şüpheli hakkında hükmü mahkeme kuracak, yani Türk Milleti adına kararı yargı verecektir.</a:t>
            </a:r>
          </a:p>
          <a:p>
            <a:pPr algn="just"/>
            <a:endParaRPr lang="tr-TR" sz="20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850106"/>
          </a:xfrm>
        </p:spPr>
        <p:txBody>
          <a:bodyPr>
            <a:normAutofit/>
          </a:bodyPr>
          <a:lstStyle/>
          <a:p>
            <a:r>
              <a:rPr lang="tr-TR" sz="3200" b="1" dirty="0" smtClean="0">
                <a:latin typeface="Times New Roman" pitchFamily="18" charset="0"/>
                <a:cs typeface="Times New Roman" pitchFamily="18" charset="0"/>
              </a:rPr>
              <a:t>SERİ MUHAKEME USÜLÜNDE İTİRAZ </a:t>
            </a:r>
            <a:endParaRPr lang="tr-TR" sz="3200"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a:bodyPr>
          <a:lstStyle/>
          <a:p>
            <a:pPr algn="just"/>
            <a:r>
              <a:rPr lang="tr-TR" sz="4100" dirty="0" smtClean="0">
                <a:latin typeface="Times New Roman" pitchFamily="18" charset="0"/>
                <a:cs typeface="Times New Roman" pitchFamily="18" charset="0"/>
              </a:rPr>
              <a:t>Dokuzuncu fıkra kapsamında Cumhuriyet savcısının talebi doğrultusunda mahkemece kurulan hükme itiraz edilebilir</a:t>
            </a:r>
            <a:r>
              <a:rPr lang="tr-TR" sz="4100" dirty="0" smtClean="0">
                <a:latin typeface="Times New Roman" pitchFamily="18" charset="0"/>
                <a:cs typeface="Times New Roman" pitchFamily="18" charset="0"/>
              </a:rPr>
              <a:t>.</a:t>
            </a:r>
            <a:endParaRPr lang="tr-TR" sz="4100" dirty="0" smtClean="0">
              <a:latin typeface="Times New Roman" pitchFamily="18" charset="0"/>
              <a:cs typeface="Times New Roman" pitchFamily="18"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b="1" dirty="0" smtClean="0">
                <a:latin typeface="Times New Roman" pitchFamily="18" charset="0"/>
                <a:cs typeface="Times New Roman" pitchFamily="18" charset="0"/>
              </a:rPr>
              <a:t>BASİT </a:t>
            </a:r>
            <a:r>
              <a:rPr lang="tr-TR" sz="2400" b="1" dirty="0" smtClean="0">
                <a:latin typeface="Times New Roman" pitchFamily="18" charset="0"/>
                <a:cs typeface="Times New Roman" pitchFamily="18" charset="0"/>
              </a:rPr>
              <a:t>MUHAKEME </a:t>
            </a:r>
            <a:r>
              <a:rPr lang="tr-TR" sz="2400" b="1" dirty="0" smtClean="0">
                <a:latin typeface="Times New Roman" pitchFamily="18" charset="0"/>
                <a:cs typeface="Times New Roman" pitchFamily="18" charset="0"/>
              </a:rPr>
              <a:t>USÜLÜ</a:t>
            </a:r>
            <a:br>
              <a:rPr lang="tr-TR" sz="2400" b="1" dirty="0" smtClean="0">
                <a:latin typeface="Times New Roman" pitchFamily="18" charset="0"/>
                <a:cs typeface="Times New Roman" pitchFamily="18" charset="0"/>
              </a:rPr>
            </a:br>
            <a:r>
              <a:rPr lang="tr-TR" sz="2400" b="1" dirty="0" smtClean="0">
                <a:latin typeface="Times New Roman" pitchFamily="18" charset="0"/>
                <a:cs typeface="Times New Roman" pitchFamily="18" charset="0"/>
              </a:rPr>
              <a:t>(CMK MD.251-252)</a:t>
            </a:r>
            <a:endParaRPr lang="tr-TR" sz="2400"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85000" lnSpcReduction="10000"/>
          </a:bodyPr>
          <a:lstStyle/>
          <a:p>
            <a:pPr lvl="0" algn="just">
              <a:buNone/>
            </a:pPr>
            <a:r>
              <a:rPr lang="tr-TR" dirty="0" smtClean="0"/>
              <a:t>5271 sayılı Kanunun mülga 251 </a:t>
            </a:r>
            <a:r>
              <a:rPr lang="tr-TR" dirty="0" err="1" smtClean="0"/>
              <a:t>nci</a:t>
            </a:r>
            <a:r>
              <a:rPr lang="tr-TR" dirty="0" smtClean="0"/>
              <a:t> maddesi başlığıyla birlikte yeniden düzenlenmiş ve ceza muhakemesi hukukumuza “basit yargılama usulü” başlığıyla </a:t>
            </a:r>
            <a:r>
              <a:rPr lang="tr-TR" dirty="0" smtClean="0"/>
              <a:t>VE </a:t>
            </a:r>
            <a:r>
              <a:rPr lang="tr-TR" b="1" dirty="0" smtClean="0"/>
              <a:t>KOVUŞTURMA EVRESİNDEKİ DOSYALAR BAKIMINDAN </a:t>
            </a:r>
            <a:r>
              <a:rPr lang="tr-TR" dirty="0" smtClean="0"/>
              <a:t>yeni </a:t>
            </a:r>
            <a:r>
              <a:rPr lang="tr-TR" dirty="0" smtClean="0"/>
              <a:t>bir yargılama usulü getirilmiştir</a:t>
            </a:r>
            <a:r>
              <a:rPr lang="tr-TR" dirty="0" smtClean="0"/>
              <a:t>.</a:t>
            </a:r>
          </a:p>
          <a:p>
            <a:pPr lvl="0" algn="just">
              <a:buNone/>
            </a:pPr>
            <a:r>
              <a:rPr lang="tr-TR" dirty="0" smtClean="0"/>
              <a:t>Öncelikle belirtelim ki, </a:t>
            </a:r>
            <a:r>
              <a:rPr lang="tr-TR" dirty="0" err="1" smtClean="0"/>
              <a:t>CMK’nın</a:t>
            </a:r>
            <a:r>
              <a:rPr lang="tr-TR" dirty="0" smtClean="0"/>
              <a:t> 250’nci maddesinde düzenlenen seri muhakeme usulünde, özel olarak itiraz sistemi düzenlenmeyip,  itiraz sistemi genel hükümlere tabi tutulmuşken; basit muhakeme usulüne itiraz usulü </a:t>
            </a:r>
            <a:r>
              <a:rPr lang="tr-TR" dirty="0" err="1" smtClean="0"/>
              <a:t>CMK’nın</a:t>
            </a:r>
            <a:r>
              <a:rPr lang="tr-TR" dirty="0" smtClean="0"/>
              <a:t> 252. maddesinde </a:t>
            </a:r>
            <a:r>
              <a:rPr lang="tr-TR" dirty="0" smtClean="0"/>
              <a:t>özel olarak düzenlenmiştir.</a:t>
            </a:r>
            <a:endParaRPr lang="tr-TR" dirty="0" smtClean="0"/>
          </a:p>
          <a:p>
            <a:pPr algn="just">
              <a:buNone/>
            </a:pPr>
            <a:endParaRPr lang="tr-TR" dirty="0">
              <a:latin typeface="Times New Roman" pitchFamily="18" charset="0"/>
              <a:cs typeface="Times New Roman" pitchFamily="18"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BASİT MUHAKEME USULÜ</a:t>
            </a:r>
          </a:p>
          <a:p>
            <a:pPr algn="ctr"/>
            <a:r>
              <a:rPr lang="tr-TR" dirty="0" smtClean="0">
                <a:latin typeface="Times New Roman" pitchFamily="18" charset="0"/>
                <a:cs typeface="Times New Roman" pitchFamily="18" charset="0"/>
              </a:rPr>
              <a:t> ( CMK md.251)</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b="1" dirty="0" smtClean="0">
                <a:solidFill>
                  <a:srgbClr val="FF0000"/>
                </a:solidFill>
              </a:rPr>
              <a:t>(1</a:t>
            </a:r>
            <a:r>
              <a:rPr lang="tr-TR" sz="2000" b="1" dirty="0" smtClean="0">
                <a:solidFill>
                  <a:srgbClr val="FF0000"/>
                </a:solidFill>
              </a:rPr>
              <a:t>) </a:t>
            </a:r>
            <a:r>
              <a:rPr lang="tr-TR" sz="3200" b="1" dirty="0" smtClean="0">
                <a:solidFill>
                  <a:srgbClr val="FF0000"/>
                </a:solidFill>
              </a:rPr>
              <a:t>ASLİYE</a:t>
            </a:r>
            <a:r>
              <a:rPr lang="tr-TR" sz="2000" b="1" dirty="0" smtClean="0">
                <a:solidFill>
                  <a:srgbClr val="FF0000"/>
                </a:solidFill>
              </a:rPr>
              <a:t> ceza </a:t>
            </a:r>
            <a:r>
              <a:rPr lang="tr-TR" sz="2000" b="1" dirty="0" smtClean="0">
                <a:solidFill>
                  <a:srgbClr val="FF0000"/>
                </a:solidFill>
              </a:rPr>
              <a:t>mahkemesince, </a:t>
            </a:r>
            <a:r>
              <a:rPr lang="tr-TR" sz="2800" b="1" dirty="0" smtClean="0">
                <a:solidFill>
                  <a:srgbClr val="FF0000"/>
                </a:solidFill>
              </a:rPr>
              <a:t>İDDİANAMENİN KABULÜNDEN SONRA </a:t>
            </a:r>
            <a:r>
              <a:rPr lang="tr-TR" sz="2000" b="1" dirty="0" smtClean="0">
                <a:solidFill>
                  <a:srgbClr val="FF0000"/>
                </a:solidFill>
              </a:rPr>
              <a:t>adli </a:t>
            </a:r>
            <a:r>
              <a:rPr lang="tr-TR" sz="2000" b="1" dirty="0" smtClean="0">
                <a:solidFill>
                  <a:srgbClr val="FF0000"/>
                </a:solidFill>
              </a:rPr>
              <a:t>para cezasını ve/veya </a:t>
            </a:r>
            <a:r>
              <a:rPr lang="tr-TR" sz="2800" b="1" dirty="0" smtClean="0">
                <a:solidFill>
                  <a:srgbClr val="FF0000"/>
                </a:solidFill>
              </a:rPr>
              <a:t>ÜST SINIRI İKİ YIL </a:t>
            </a:r>
            <a:r>
              <a:rPr lang="tr-TR" sz="2000" b="1" dirty="0" smtClean="0">
                <a:solidFill>
                  <a:srgbClr val="FF0000"/>
                </a:solidFill>
              </a:rPr>
              <a:t>veya </a:t>
            </a:r>
            <a:r>
              <a:rPr lang="tr-TR" sz="2000" b="1" dirty="0" smtClean="0">
                <a:solidFill>
                  <a:srgbClr val="FF0000"/>
                </a:solidFill>
              </a:rPr>
              <a:t>daha az süreli hapis cezasını gerektiren suçlarda basit yargılama usulünün uygulanmasına karar </a:t>
            </a:r>
            <a:r>
              <a:rPr lang="tr-TR" sz="3600" b="1" u="sng" dirty="0" smtClean="0">
                <a:solidFill>
                  <a:srgbClr val="FF0000"/>
                </a:solidFill>
              </a:rPr>
              <a:t>VERİLEBİLİR</a:t>
            </a:r>
            <a:r>
              <a:rPr lang="tr-TR" sz="2000" b="1" dirty="0" smtClean="0">
                <a:solidFill>
                  <a:srgbClr val="FF0000"/>
                </a:solidFill>
              </a:rPr>
              <a:t>. </a:t>
            </a:r>
            <a:endParaRPr lang="tr-TR" sz="2000" b="1" dirty="0" smtClean="0">
              <a:solidFill>
                <a:srgbClr val="FF0000"/>
              </a:solidFill>
            </a:endParaRPr>
          </a:p>
          <a:p>
            <a:pPr algn="just">
              <a:buNone/>
            </a:pPr>
            <a:r>
              <a:rPr lang="tr-TR" sz="800" b="1" dirty="0" smtClean="0">
                <a:solidFill>
                  <a:srgbClr val="FF0000"/>
                </a:solidFill>
              </a:rPr>
              <a:t> </a:t>
            </a:r>
            <a:endParaRPr lang="tr-TR" sz="800" dirty="0" smtClean="0">
              <a:solidFill>
                <a:srgbClr val="FF0000"/>
              </a:solidFill>
            </a:endParaRPr>
          </a:p>
          <a:p>
            <a:pPr algn="just">
              <a:buNone/>
            </a:pPr>
            <a:r>
              <a:rPr lang="tr-TR" sz="2000" b="1" dirty="0" smtClean="0">
                <a:solidFill>
                  <a:srgbClr val="FF0000"/>
                </a:solidFill>
              </a:rPr>
              <a:t>(</a:t>
            </a:r>
            <a:r>
              <a:rPr lang="tr-TR" sz="2000" b="1" dirty="0" smtClean="0">
                <a:solidFill>
                  <a:srgbClr val="FF0000"/>
                </a:solidFill>
              </a:rPr>
              <a:t>2)Basit </a:t>
            </a:r>
            <a:r>
              <a:rPr lang="tr-TR" sz="2000" b="1" dirty="0" smtClean="0">
                <a:solidFill>
                  <a:srgbClr val="FF0000"/>
                </a:solidFill>
              </a:rPr>
              <a:t>yargılama usulünün uygulanmasına </a:t>
            </a:r>
            <a:r>
              <a:rPr lang="tr-TR" sz="3200" b="1" dirty="0" smtClean="0">
                <a:solidFill>
                  <a:srgbClr val="FF0000"/>
                </a:solidFill>
              </a:rPr>
              <a:t>KARAR VERİLDİĞİ </a:t>
            </a:r>
            <a:r>
              <a:rPr lang="tr-TR" sz="2000" b="1" dirty="0" smtClean="0">
                <a:solidFill>
                  <a:srgbClr val="FF0000"/>
                </a:solidFill>
              </a:rPr>
              <a:t>TAKDİRDE mahkemece </a:t>
            </a:r>
            <a:r>
              <a:rPr lang="tr-TR" sz="2000" b="1" dirty="0" smtClean="0">
                <a:solidFill>
                  <a:srgbClr val="FF0000"/>
                </a:solidFill>
              </a:rPr>
              <a:t>iddianame, sanık, mağdur ve şikâyetçiye tebliğ edilerek, beyan ve savunmalarını </a:t>
            </a:r>
            <a:r>
              <a:rPr lang="tr-TR" sz="2000" b="1" dirty="0" err="1" smtClean="0">
                <a:solidFill>
                  <a:srgbClr val="FF0000"/>
                </a:solidFill>
              </a:rPr>
              <a:t>onbeş</a:t>
            </a:r>
            <a:r>
              <a:rPr lang="tr-TR" sz="2000" b="1" dirty="0" smtClean="0">
                <a:solidFill>
                  <a:srgbClr val="FF0000"/>
                </a:solidFill>
              </a:rPr>
              <a:t> gün içinde yazılı olarak bildirmeleri istenir. </a:t>
            </a:r>
            <a:r>
              <a:rPr lang="tr-TR" sz="2000" b="1" dirty="0" smtClean="0">
                <a:solidFill>
                  <a:srgbClr val="FF0000"/>
                </a:solidFill>
              </a:rPr>
              <a:t>TEBLİGATTA DURUŞMA YAPILMAKSIZIN HÜKÜM VERİLEBİLECEĞİ HUSUSU DA BELİRTİLİR. </a:t>
            </a:r>
            <a:r>
              <a:rPr lang="tr-TR" sz="2000" b="1" dirty="0" smtClean="0">
                <a:solidFill>
                  <a:srgbClr val="FF0000"/>
                </a:solidFill>
              </a:rPr>
              <a:t>Ayrıca, toplanması gereken belgeler, ilgili kurum ve kuruluşlardan talep edilir</a:t>
            </a:r>
            <a:r>
              <a:rPr lang="tr-TR" sz="2000" b="1" dirty="0" smtClean="0">
                <a:solidFill>
                  <a:srgbClr val="FF0000"/>
                </a:solidFill>
              </a:rPr>
              <a:t>.</a:t>
            </a:r>
            <a:endParaRPr lang="tr-TR" sz="2000" b="1" dirty="0" smtClean="0">
              <a:solidFill>
                <a:srgbClr val="FF0000"/>
              </a:solidFill>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BASİT MUHAKEME USULÜ</a:t>
            </a:r>
          </a:p>
          <a:p>
            <a:pPr algn="ctr"/>
            <a:r>
              <a:rPr lang="tr-TR" dirty="0" smtClean="0">
                <a:latin typeface="Times New Roman" pitchFamily="18" charset="0"/>
                <a:cs typeface="Times New Roman" pitchFamily="18" charset="0"/>
              </a:rPr>
              <a:t> ( CMK md.251)</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b="1" dirty="0" smtClean="0">
                <a:solidFill>
                  <a:srgbClr val="FF0000"/>
                </a:solidFill>
              </a:rPr>
              <a:t>(</a:t>
            </a:r>
            <a:r>
              <a:rPr lang="tr-TR" sz="2000" b="1" dirty="0" smtClean="0">
                <a:solidFill>
                  <a:srgbClr val="FF0000"/>
                </a:solidFill>
              </a:rPr>
              <a:t>3) Beyan ve savunma için verilen süre dolduktan sonra mahkemece </a:t>
            </a:r>
            <a:r>
              <a:rPr lang="tr-TR" sz="2800" b="1" dirty="0" smtClean="0">
                <a:solidFill>
                  <a:srgbClr val="FF0000"/>
                </a:solidFill>
              </a:rPr>
              <a:t>DURUŞMA YAPILMAKSIZIN VE CUMHURİYET SAVCISININ GÖRÜŞÜ ALINMAKSIZIN,</a:t>
            </a:r>
            <a:r>
              <a:rPr lang="tr-TR" sz="2000" b="1" dirty="0" smtClean="0">
                <a:solidFill>
                  <a:srgbClr val="FF0000"/>
                </a:solidFill>
              </a:rPr>
              <a:t> </a:t>
            </a:r>
            <a:r>
              <a:rPr lang="tr-TR" sz="2000" b="1" dirty="0" smtClean="0">
                <a:solidFill>
                  <a:srgbClr val="FF0000"/>
                </a:solidFill>
              </a:rPr>
              <a:t>Türk Ceza Kanununun 61 inci maddesi dikkate alınmak suretiyle, 223 üncü maddede belirtilen kararlardan birine hükmedilebilir. Mahkûmiyet kararı verildiği takdirde sonuç ceza dörtte bir oranında indirilir.  </a:t>
            </a:r>
            <a:endParaRPr lang="tr-TR" sz="2000" b="1" dirty="0" smtClean="0">
              <a:solidFill>
                <a:srgbClr val="FF0000"/>
              </a:solidFill>
            </a:endParaRPr>
          </a:p>
          <a:p>
            <a:pPr algn="just">
              <a:buNone/>
            </a:pPr>
            <a:endParaRPr lang="tr-TR" b="1" dirty="0" smtClean="0">
              <a:solidFill>
                <a:srgbClr val="FF0000"/>
              </a:solidFill>
            </a:endParaRPr>
          </a:p>
          <a:p>
            <a:pPr algn="just">
              <a:buNone/>
            </a:pPr>
            <a:r>
              <a:rPr lang="tr-TR" b="1" dirty="0" smtClean="0">
                <a:solidFill>
                  <a:srgbClr val="FF0000"/>
                </a:solidFill>
              </a:rPr>
              <a:t>(4) Mahkemece, koşulları bulunması halinde; kısa süreli hapis cezası seçenek yaptırımlara çevrilebilir veya hapis cezası ertelenebilir ya da uygulanmasına sanık tarafından yazılı olarak karşı çıkılmaması kaydıyla hükmün açıklanmasının geri bırakılmasına karar verilebilir.</a:t>
            </a:r>
            <a:endParaRPr lang="tr-TR" dirty="0" smtClean="0">
              <a:solidFill>
                <a:srgbClr val="FF0000"/>
              </a:solidFill>
            </a:endParaRPr>
          </a:p>
          <a:p>
            <a:pPr algn="just">
              <a:buNone/>
            </a:pPr>
            <a:r>
              <a:rPr lang="tr-TR" b="1" dirty="0" smtClean="0">
                <a:solidFill>
                  <a:srgbClr val="FF0000"/>
                </a:solidFill>
              </a:rPr>
              <a:t> </a:t>
            </a:r>
            <a:endParaRPr lang="tr-TR" dirty="0" smtClean="0">
              <a:solidFill>
                <a:srgbClr val="FF00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BASİT MUHAKEME USULÜ</a:t>
            </a:r>
          </a:p>
          <a:p>
            <a:pPr algn="ctr"/>
            <a:r>
              <a:rPr lang="tr-TR" dirty="0" smtClean="0">
                <a:latin typeface="Times New Roman" pitchFamily="18" charset="0"/>
                <a:cs typeface="Times New Roman" pitchFamily="18" charset="0"/>
              </a:rPr>
              <a:t> ( CMK md.251)</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endParaRPr lang="tr-TR" dirty="0" smtClean="0">
              <a:solidFill>
                <a:srgbClr val="FF0000"/>
              </a:solidFill>
            </a:endParaRPr>
          </a:p>
          <a:p>
            <a:pPr algn="just">
              <a:buNone/>
            </a:pPr>
            <a:r>
              <a:rPr lang="tr-TR" b="1" dirty="0" smtClean="0">
                <a:solidFill>
                  <a:srgbClr val="FF0000"/>
                </a:solidFill>
              </a:rPr>
              <a:t> </a:t>
            </a:r>
            <a:endParaRPr lang="tr-TR" dirty="0" smtClean="0">
              <a:solidFill>
                <a:srgbClr val="FF0000"/>
              </a:solidFill>
            </a:endParaRPr>
          </a:p>
          <a:p>
            <a:pPr algn="just">
              <a:buNone/>
            </a:pPr>
            <a:r>
              <a:rPr lang="tr-TR" b="1" dirty="0" smtClean="0">
                <a:solidFill>
                  <a:srgbClr val="FF0000"/>
                </a:solidFill>
              </a:rPr>
              <a:t>(5) Hükümde itiraz usulü ile itirazın sonuçları belirtilir.</a:t>
            </a:r>
            <a:endParaRPr lang="tr-TR" dirty="0" smtClean="0">
              <a:solidFill>
                <a:srgbClr val="FF0000"/>
              </a:solidFill>
            </a:endParaRPr>
          </a:p>
          <a:p>
            <a:pPr algn="just">
              <a:buNone/>
            </a:pPr>
            <a:r>
              <a:rPr lang="tr-TR" b="1" dirty="0" smtClean="0">
                <a:solidFill>
                  <a:srgbClr val="FF0000"/>
                </a:solidFill>
              </a:rPr>
              <a:t> </a:t>
            </a:r>
            <a:endParaRPr lang="tr-TR" dirty="0" smtClean="0">
              <a:solidFill>
                <a:srgbClr val="FF0000"/>
              </a:solidFill>
            </a:endParaRPr>
          </a:p>
          <a:p>
            <a:pPr algn="just">
              <a:buNone/>
            </a:pPr>
            <a:r>
              <a:rPr lang="tr-TR" b="1" dirty="0" smtClean="0">
                <a:solidFill>
                  <a:srgbClr val="FF0000"/>
                </a:solidFill>
              </a:rPr>
              <a:t>(6) Mahkemece gerekli görülmesi halinde </a:t>
            </a:r>
            <a:r>
              <a:rPr lang="tr-TR" b="1" dirty="0" smtClean="0">
                <a:solidFill>
                  <a:srgbClr val="FF0000"/>
                </a:solidFill>
              </a:rPr>
              <a:t>BU MADDE UYARINCA HÜKÜM VERİLİNCEYE KADAR </a:t>
            </a:r>
            <a:r>
              <a:rPr lang="tr-TR" b="1" u="sng" dirty="0" smtClean="0">
                <a:solidFill>
                  <a:srgbClr val="FF0000"/>
                </a:solidFill>
              </a:rPr>
              <a:t>HER AŞAMADA</a:t>
            </a:r>
            <a:r>
              <a:rPr lang="tr-TR" b="1" dirty="0" smtClean="0">
                <a:solidFill>
                  <a:srgbClr val="FF0000"/>
                </a:solidFill>
              </a:rPr>
              <a:t> </a:t>
            </a:r>
            <a:r>
              <a:rPr lang="tr-TR" b="1" dirty="0" smtClean="0">
                <a:solidFill>
                  <a:srgbClr val="FF0000"/>
                </a:solidFill>
              </a:rPr>
              <a:t>duruşma açmak suretiyle </a:t>
            </a:r>
            <a:r>
              <a:rPr lang="tr-TR" b="1" dirty="0" smtClean="0">
                <a:solidFill>
                  <a:srgbClr val="FF0000"/>
                </a:solidFill>
              </a:rPr>
              <a:t>GENEL HÜKÜMLER UYARINCA </a:t>
            </a:r>
            <a:r>
              <a:rPr lang="tr-TR" b="1" u="sng" dirty="0" smtClean="0">
                <a:solidFill>
                  <a:srgbClr val="FF0000"/>
                </a:solidFill>
              </a:rPr>
              <a:t>YARGILAMAYA DEVAM EDİLEBİLİR</a:t>
            </a:r>
            <a:r>
              <a:rPr lang="tr-TR" b="1" dirty="0" smtClean="0">
                <a:solidFill>
                  <a:srgbClr val="FF0000"/>
                </a:solidFill>
              </a:rPr>
              <a:t>. </a:t>
            </a:r>
            <a:endParaRPr lang="tr-TR" dirty="0" smtClean="0">
              <a:solidFill>
                <a:srgbClr val="FF0000"/>
              </a:solidFill>
            </a:endParaRPr>
          </a:p>
          <a:p>
            <a:pPr algn="just">
              <a:buNone/>
            </a:pPr>
            <a:r>
              <a:rPr lang="tr-TR" b="1" dirty="0" smtClean="0">
                <a:solidFill>
                  <a:srgbClr val="FF0000"/>
                </a:solidFill>
              </a:rPr>
              <a:t> </a:t>
            </a:r>
            <a:endParaRPr lang="tr-TR" dirty="0" smtClean="0">
              <a:solidFill>
                <a:srgbClr val="FF0000"/>
              </a:solidFill>
            </a:endParaRPr>
          </a:p>
          <a:p>
            <a:pPr algn="just">
              <a:buNone/>
            </a:pPr>
            <a:endParaRPr lang="tr-TR" b="1" dirty="0">
              <a:solidFill>
                <a:srgbClr val="FF0000"/>
              </a:solidFill>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BASİT MUHAKEME USULÜ</a:t>
            </a:r>
          </a:p>
          <a:p>
            <a:pPr algn="ctr"/>
            <a:r>
              <a:rPr lang="tr-TR" dirty="0" smtClean="0">
                <a:latin typeface="Times New Roman" pitchFamily="18" charset="0"/>
                <a:cs typeface="Times New Roman" pitchFamily="18" charset="0"/>
              </a:rPr>
              <a:t> ( CMK md.251)</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800" b="1" dirty="0" smtClean="0">
                <a:solidFill>
                  <a:srgbClr val="FF0000"/>
                </a:solidFill>
              </a:rPr>
              <a:t> </a:t>
            </a:r>
            <a:endParaRPr lang="tr-TR" sz="2800" dirty="0" smtClean="0">
              <a:solidFill>
                <a:srgbClr val="FF0000"/>
              </a:solidFill>
            </a:endParaRPr>
          </a:p>
          <a:p>
            <a:pPr algn="just">
              <a:buNone/>
            </a:pPr>
            <a:r>
              <a:rPr lang="tr-TR" sz="2800" b="1" dirty="0" smtClean="0">
                <a:solidFill>
                  <a:srgbClr val="FF0000"/>
                </a:solidFill>
              </a:rPr>
              <a:t>(7) Basit yargılama usulü, yaş küçüklüğü, akıl hastalığı, sağır ve dilsizlik halleri </a:t>
            </a:r>
            <a:r>
              <a:rPr lang="tr-TR" sz="3600" b="1" u="sng" dirty="0" smtClean="0">
                <a:solidFill>
                  <a:srgbClr val="FF0000"/>
                </a:solidFill>
              </a:rPr>
              <a:t>İLE</a:t>
            </a:r>
            <a:r>
              <a:rPr lang="tr-TR" sz="2800" b="1" dirty="0" smtClean="0">
                <a:solidFill>
                  <a:srgbClr val="FF0000"/>
                </a:solidFill>
              </a:rPr>
              <a:t> soruşturma </a:t>
            </a:r>
            <a:r>
              <a:rPr lang="tr-TR" sz="2800" b="1" dirty="0" smtClean="0">
                <a:solidFill>
                  <a:srgbClr val="FF0000"/>
                </a:solidFill>
              </a:rPr>
              <a:t>veya kovuşturma yapılması izne ya da talebe bağlı olan suçlar hakkında uygulanmaz.   </a:t>
            </a:r>
            <a:endParaRPr lang="tr-TR" sz="2800" dirty="0" smtClean="0">
              <a:solidFill>
                <a:srgbClr val="FF0000"/>
              </a:solidFill>
            </a:endParaRPr>
          </a:p>
          <a:p>
            <a:pPr algn="just">
              <a:buNone/>
            </a:pPr>
            <a:r>
              <a:rPr lang="tr-TR" sz="2800" b="1" dirty="0" smtClean="0">
                <a:solidFill>
                  <a:srgbClr val="FF0000"/>
                </a:solidFill>
              </a:rPr>
              <a:t> </a:t>
            </a:r>
            <a:endParaRPr lang="tr-TR" sz="2800" dirty="0" smtClean="0">
              <a:solidFill>
                <a:srgbClr val="FF0000"/>
              </a:solidFill>
            </a:endParaRPr>
          </a:p>
          <a:p>
            <a:pPr algn="just">
              <a:buNone/>
            </a:pPr>
            <a:r>
              <a:rPr lang="tr-TR" sz="2800" b="1" dirty="0" smtClean="0">
                <a:solidFill>
                  <a:srgbClr val="FF0000"/>
                </a:solidFill>
              </a:rPr>
              <a:t>(8) Basit yargılama usulü, bu kapsama giren bir suçun, kapsama girmeyen başka bir suçla </a:t>
            </a:r>
            <a:r>
              <a:rPr lang="tr-TR" sz="2800" b="1" u="sng" dirty="0" smtClean="0">
                <a:solidFill>
                  <a:srgbClr val="FF0000"/>
                </a:solidFill>
              </a:rPr>
              <a:t>BİRLİKTE</a:t>
            </a:r>
            <a:r>
              <a:rPr lang="tr-TR" sz="2800" b="1" dirty="0" smtClean="0">
                <a:solidFill>
                  <a:srgbClr val="FF0000"/>
                </a:solidFill>
              </a:rPr>
              <a:t> işlenmiş </a:t>
            </a:r>
            <a:r>
              <a:rPr lang="tr-TR" sz="2800" b="1" dirty="0" smtClean="0">
                <a:solidFill>
                  <a:srgbClr val="FF0000"/>
                </a:solidFill>
              </a:rPr>
              <a:t>olması halinde uygulanmaz. </a:t>
            </a:r>
            <a:endParaRPr lang="tr-TR" sz="2800" dirty="0" smtClean="0">
              <a:solidFill>
                <a:srgbClr val="FF0000"/>
              </a:solidFill>
            </a:endParaRPr>
          </a:p>
          <a:p>
            <a:pPr algn="just">
              <a:buNone/>
            </a:pPr>
            <a:endParaRPr lang="tr-TR" sz="2800" b="1" dirty="0">
              <a:solidFill>
                <a:srgbClr val="FF0000"/>
              </a:solidFill>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b="1" dirty="0" smtClean="0"/>
              <a:t>BASİT YARGILAMA USULÜNÜN TATBİKİ İÇİN GEREKEN ŞARTLAR</a:t>
            </a:r>
            <a:endParaRPr lang="tr-TR" sz="2400"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77500" lnSpcReduction="20000"/>
          </a:bodyPr>
          <a:lstStyle/>
          <a:p>
            <a:pPr algn="just">
              <a:buNone/>
            </a:pPr>
            <a:r>
              <a:rPr lang="tr-TR" dirty="0" smtClean="0"/>
              <a:t>1- </a:t>
            </a:r>
            <a:r>
              <a:rPr lang="tr-TR" dirty="0" smtClean="0"/>
              <a:t>Asliye ceza mahkemesinde açılmış bir kamu davası olmalıdır</a:t>
            </a:r>
            <a:r>
              <a:rPr lang="tr-TR" dirty="0" smtClean="0"/>
              <a:t>.</a:t>
            </a:r>
            <a:endParaRPr lang="tr-TR" dirty="0" smtClean="0"/>
          </a:p>
          <a:p>
            <a:pPr algn="just">
              <a:buNone/>
            </a:pPr>
            <a:r>
              <a:rPr lang="tr-TR" dirty="0" smtClean="0"/>
              <a:t>2- </a:t>
            </a:r>
            <a:r>
              <a:rPr lang="tr-TR" dirty="0" smtClean="0"/>
              <a:t>İddianame kabul edilmiş olmalıdır</a:t>
            </a:r>
          </a:p>
          <a:p>
            <a:pPr algn="just">
              <a:buNone/>
            </a:pPr>
            <a:r>
              <a:rPr lang="tr-TR" dirty="0" smtClean="0"/>
              <a:t>3- </a:t>
            </a:r>
            <a:r>
              <a:rPr lang="tr-TR" dirty="0" smtClean="0"/>
              <a:t>Yargılama konusu suçun cezası adli para cezasını ve/veya üst sınırı iki yıl veya daha az süreli hapis cezasını gerektirmelidir.</a:t>
            </a:r>
          </a:p>
          <a:p>
            <a:pPr algn="just">
              <a:buNone/>
            </a:pPr>
            <a:r>
              <a:rPr lang="tr-TR" dirty="0" smtClean="0"/>
              <a:t>4- </a:t>
            </a:r>
            <a:r>
              <a:rPr lang="tr-TR" dirty="0" smtClean="0"/>
              <a:t>Asliye ceza mahkemesi hakimince bu usulün uygulanmasına karar verilmelidir. Bu noktada madde metninde </a:t>
            </a:r>
            <a:r>
              <a:rPr lang="tr-TR" dirty="0" smtClean="0"/>
              <a:t>“</a:t>
            </a:r>
            <a:r>
              <a:rPr lang="tr-TR" b="1" dirty="0" smtClean="0"/>
              <a:t>VERİLEBİLİR</a:t>
            </a:r>
            <a:r>
              <a:rPr lang="tr-TR" dirty="0" smtClean="0"/>
              <a:t>” </a:t>
            </a:r>
            <a:r>
              <a:rPr lang="tr-TR" dirty="0" smtClean="0"/>
              <a:t>yazdığından bu usulü tatbik edip etmemek tamamen mahkemenin takdirine bırakılmıştır. Kanaatimizce taraflarda bu usulün tatbikini talep edebilecektir. Bu durumda mahkemece açıkça karar verilmesi </a:t>
            </a:r>
            <a:r>
              <a:rPr lang="tr-TR" dirty="0" smtClean="0"/>
              <a:t>gerekecektir</a:t>
            </a:r>
            <a:r>
              <a:rPr lang="tr-TR" dirty="0" smtClean="0"/>
              <a:t>.</a:t>
            </a:r>
          </a:p>
          <a:p>
            <a:pPr algn="just">
              <a:buNone/>
            </a:pPr>
            <a:endParaRPr lang="tr-TR" dirty="0">
              <a:latin typeface="Times New Roman" pitchFamily="18" charset="0"/>
              <a:cs typeface="Times New Roman"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
        <p:nvSpPr>
          <p:cNvPr id="3" name="2 İçerik Yer Tutucusu"/>
          <p:cNvSpPr>
            <a:spLocks noGrp="1"/>
          </p:cNvSpPr>
          <p:nvPr>
            <p:ph idx="1"/>
          </p:nvPr>
        </p:nvSpPr>
        <p:spPr/>
        <p:txBody>
          <a:bodyPr>
            <a:normAutofit fontScale="77500" lnSpcReduction="20000"/>
          </a:bodyPr>
          <a:lstStyle/>
          <a:p>
            <a:pPr algn="just">
              <a:buNone/>
            </a:pPr>
            <a:r>
              <a:rPr lang="tr-TR" dirty="0" smtClean="0"/>
              <a:t>a- Basit yargılama usulünün uygulanmasına karar verildiği takdirde mahkemece iddianame; sanık, mağdur ve şikâyetçiye tebliğ edilerek, beyan ve savunmalarını on beş gün içinde yazılı olarak bildirmeleri istenecektir. Burada taraflara yapılacak tebligatta duruşma yapılmaksızın hüküm verilebileceği hususu da belirtilecektir. Tebligatta açıkça duruşmasız karar verilebileceği yazılı değilse bu yönde karar verilemeyecektir.</a:t>
            </a:r>
          </a:p>
          <a:p>
            <a:pPr algn="just"/>
            <a:r>
              <a:rPr lang="tr-TR" dirty="0" smtClean="0"/>
              <a:t>Burada </a:t>
            </a:r>
            <a:r>
              <a:rPr lang="tr-TR" b="1" dirty="0" smtClean="0"/>
              <a:t>15 günlük sürenin yetersiz </a:t>
            </a:r>
            <a:r>
              <a:rPr lang="tr-TR" dirty="0" smtClean="0"/>
              <a:t>olduğu </a:t>
            </a:r>
            <a:r>
              <a:rPr lang="tr-TR" b="1" dirty="0" smtClean="0"/>
              <a:t>akla gelebilir ise de</a:t>
            </a:r>
            <a:r>
              <a:rPr lang="tr-TR" dirty="0" smtClean="0"/>
              <a:t>, kanaatimizce yeterli bir süredir. Özellikle iddianamenin tebliği ile savunmanın hazırlanması için gerekli olan sürenin 7 gün olduğu dikkate alındığında, kanaatimizin isabeti daha iyi anlaşılacaktır.</a:t>
            </a:r>
          </a:p>
          <a:p>
            <a:pPr algn="just">
              <a:buNone/>
            </a:pPr>
            <a:endParaRPr lang="tr-TR" dirty="0">
              <a:latin typeface="Times New Roman" pitchFamily="18" charset="0"/>
              <a:cs typeface="Times New Roman"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r>
              <a:rPr lang="tr-TR" dirty="0" smtClean="0"/>
              <a:t>Asliye </a:t>
            </a:r>
            <a:r>
              <a:rPr lang="tr-TR" dirty="0" smtClean="0"/>
              <a:t>ceza mahkemesi basit yargılama usulünün tatbikine karar verirken </a:t>
            </a:r>
            <a:r>
              <a:rPr lang="tr-TR" sz="3400" b="1" dirty="0" smtClean="0"/>
              <a:t>SANIĞIN KABULÜNÜ DE ARAMAYACAKTIR</a:t>
            </a:r>
            <a:r>
              <a:rPr lang="tr-TR" dirty="0" smtClean="0"/>
              <a:t>. Esasen </a:t>
            </a:r>
            <a:r>
              <a:rPr lang="tr-TR" dirty="0" smtClean="0"/>
              <a:t>bu usulün tatbiki de sanığın kabulüne bağlı olmalıdır</a:t>
            </a:r>
            <a:r>
              <a:rPr lang="tr-TR" dirty="0" smtClean="0"/>
              <a:t>.</a:t>
            </a:r>
          </a:p>
          <a:p>
            <a:pPr algn="just">
              <a:buNone/>
            </a:pPr>
            <a:endParaRPr lang="tr-TR" dirty="0" smtClean="0"/>
          </a:p>
          <a:p>
            <a:pPr algn="just"/>
            <a:r>
              <a:rPr lang="tr-TR" dirty="0" smtClean="0"/>
              <a:t>Ayrıca vurgulamalıyız ki, basit yargılama usulünde; asliye ceza mahkemesinin iddianameyi kabul ettikten sonra adli para cezasını ve/veya üst sınırı iki yıl veya daha az süreli hapis cezasını gerektiren suçlarda </a:t>
            </a:r>
            <a:r>
              <a:rPr lang="tr-TR" b="1" dirty="0" smtClean="0"/>
              <a:t>BASİT YARGILAMA USULÜNÜN HANGİ HALLERDE TATBİKİNE KARAR VERİP VEREMEYECEĞİ GÖSTERİLMEMİŞ</a:t>
            </a:r>
            <a:r>
              <a:rPr lang="tr-TR" dirty="0" smtClean="0"/>
              <a:t>, </a:t>
            </a:r>
            <a:r>
              <a:rPr lang="tr-TR" dirty="0" smtClean="0"/>
              <a:t>bu husus tümüyle asliye ceza mahkemesinin takdir ve değerlendirilmesine bırakılmıştır. Bu takdiri durum </a:t>
            </a:r>
            <a:r>
              <a:rPr lang="tr-TR" b="1" u="sng" dirty="0" smtClean="0"/>
              <a:t>KONUSU AYNI VEYA BENZER OLAYLAR BAKIMINDAN FARKLI UYGULAMALARIN </a:t>
            </a:r>
            <a:r>
              <a:rPr lang="tr-TR" dirty="0" smtClean="0"/>
              <a:t>ortaya </a:t>
            </a:r>
            <a:r>
              <a:rPr lang="tr-TR" dirty="0" smtClean="0"/>
              <a:t>çıkmasına ve yeknesaklığın sağlanamamasına, bu şekilde de farklı cezaların tatbikinin gündeme gelmesi suretiyle “eşitlik” ve “adalet” ilkelerine aykırılığı gündeme getirebilecektir.</a:t>
            </a:r>
          </a:p>
          <a:p>
            <a:pPr algn="just"/>
            <a:endParaRPr lang="tr-TR" dirty="0" smtClean="0"/>
          </a:p>
        </p:txBody>
      </p:sp>
      <p:sp>
        <p:nvSpPr>
          <p:cNvPr id="4" name="1 Başlık"/>
          <p:cNvSpPr>
            <a:spLocks noGrp="1"/>
          </p:cNvSpPr>
          <p:nvPr>
            <p:ph type="title"/>
          </p:nvPr>
        </p:nvSpPr>
        <p:spPr>
          <a:xfrm>
            <a:off x="571500" y="428625"/>
            <a:ext cx="8286750" cy="1428750"/>
          </a:xfrm>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pPr algn="just">
              <a:buNone/>
            </a:pPr>
            <a:r>
              <a:rPr lang="tr-TR" dirty="0" smtClean="0"/>
              <a:t>b- Bu yeni usul uygulanacak olsa da mahkemece toplanması gereken belgeler, ilgili kurum ve kuruluşlardan talep edilmelidir. Zira madde metninde bu durum </a:t>
            </a:r>
            <a:r>
              <a:rPr lang="tr-TR" b="1" dirty="0" smtClean="0"/>
              <a:t>emredici</a:t>
            </a:r>
            <a:r>
              <a:rPr lang="tr-TR" dirty="0" smtClean="0"/>
              <a:t> şekilde kaleme alınmıştır. Bu noktada </a:t>
            </a:r>
            <a:r>
              <a:rPr lang="tr-TR" sz="4200" b="1" dirty="0" smtClean="0"/>
              <a:t>DELİLLER DEĞİL DE BELGELERDEN BAHSEDİLMESİ DİKKATE ALINDIĞINDA</a:t>
            </a:r>
            <a:r>
              <a:rPr lang="tr-TR" dirty="0" smtClean="0"/>
              <a:t> </a:t>
            </a:r>
            <a:r>
              <a:rPr lang="tr-TR" dirty="0" smtClean="0"/>
              <a:t>buradaki belgelerin </a:t>
            </a:r>
            <a:r>
              <a:rPr lang="tr-TR" b="1" dirty="0" smtClean="0"/>
              <a:t>adli sicil ve </a:t>
            </a:r>
            <a:r>
              <a:rPr lang="tr-TR" b="1" dirty="0" smtClean="0"/>
              <a:t>nüfus </a:t>
            </a:r>
            <a:r>
              <a:rPr lang="tr-TR" b="1" dirty="0" smtClean="0"/>
              <a:t>kaydı gibi rutin belgeler </a:t>
            </a:r>
            <a:r>
              <a:rPr lang="tr-TR" dirty="0" smtClean="0"/>
              <a:t>olduğunu düşünmekteyiz. Ancak bu durumu hukuka aykırı bulmaktayız. Çünkü arada </a:t>
            </a:r>
            <a:r>
              <a:rPr lang="tr-TR" dirty="0" smtClean="0"/>
              <a:t>geçecek </a:t>
            </a:r>
            <a:r>
              <a:rPr lang="tr-TR" dirty="0" smtClean="0"/>
              <a:t>zamanda delillerin kaybolması pekala mümkün olabilecektir. Kaldı ki bu </a:t>
            </a:r>
            <a:r>
              <a:rPr lang="tr-TR" dirty="0" smtClean="0"/>
              <a:t>usulün </a:t>
            </a:r>
            <a:r>
              <a:rPr lang="tr-TR" dirty="0" smtClean="0"/>
              <a:t>başarısız sona ermesi halinde deliller elde edilmek istendiğinde deliller kaybolduğu için elde edilemeyebilecektir. </a:t>
            </a:r>
          </a:p>
          <a:p>
            <a:pPr algn="just"/>
            <a:endParaRPr lang="tr-TR" dirty="0" smtClean="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7500" lnSpcReduction="20000"/>
          </a:bodyPr>
          <a:lstStyle/>
          <a:p>
            <a:pPr algn="just">
              <a:buNone/>
            </a:pPr>
            <a:r>
              <a:rPr lang="tr-TR" dirty="0" smtClean="0"/>
              <a:t>c- Beyan ve savunma için verilen süre dolduktan sonra mahkemece duruşma yapılmaksızın ve Cumhuriyet savcısının görüşü alınmaksızın, Türk Ceza Kanununun 61 inci maddesi dikkate alınmak suretiyle, 223 üncü maddede belirtilen kararlardan birine hükmedilebilir. Burada </a:t>
            </a:r>
            <a:r>
              <a:rPr lang="tr-TR" dirty="0" smtClean="0"/>
              <a:t>“</a:t>
            </a:r>
            <a:r>
              <a:rPr lang="tr-TR" b="1" u="sng" dirty="0" smtClean="0"/>
              <a:t>HÜKMEDİLEBİLİR</a:t>
            </a:r>
            <a:r>
              <a:rPr lang="tr-TR" dirty="0" smtClean="0"/>
              <a:t>” </a:t>
            </a:r>
            <a:r>
              <a:rPr lang="tr-TR" dirty="0" smtClean="0"/>
              <a:t>dediği için kanaatimizce mahkemece hüküm kurulmaksızın </a:t>
            </a:r>
            <a:r>
              <a:rPr lang="tr-TR" b="1" dirty="0" smtClean="0"/>
              <a:t>klasik yargılama usulüne dönüş imkanı da</a:t>
            </a:r>
            <a:r>
              <a:rPr lang="tr-TR" dirty="0" smtClean="0"/>
              <a:t> verilmiştir. Nitekim 6’ncı fıkrada </a:t>
            </a:r>
            <a:r>
              <a:rPr lang="tr-TR" i="1" dirty="0" smtClean="0"/>
              <a:t> “Mahkemece gerekli görülmesi hâlinde bu madde uyarınca hüküm verilinceye kadar her aşamada duruşma açmak suretiyle genel hükümler uyarınca yargılamaya devam edilebilir”</a:t>
            </a:r>
            <a:r>
              <a:rPr lang="tr-TR" dirty="0" smtClean="0"/>
              <a:t> denilmekle bu husus ayrıca açıklanıp vurgulanmıştır.  </a:t>
            </a:r>
            <a:endParaRPr lang="tr-TR" dirty="0" smtClean="0"/>
          </a:p>
          <a:p>
            <a:pPr algn="just">
              <a:buNone/>
            </a:pPr>
            <a:r>
              <a:rPr lang="tr-TR" dirty="0" smtClean="0"/>
              <a:t>Bu </a:t>
            </a:r>
            <a:r>
              <a:rPr lang="tr-TR" dirty="0" smtClean="0"/>
              <a:t>noktada ayrıca belirtmeliyiz ki </a:t>
            </a:r>
            <a:r>
              <a:rPr lang="tr-TR" dirty="0" err="1" smtClean="0"/>
              <a:t>TCK’nın</a:t>
            </a:r>
            <a:r>
              <a:rPr lang="tr-TR" dirty="0" smtClean="0"/>
              <a:t> 62. Maddesindeki </a:t>
            </a:r>
            <a:r>
              <a:rPr lang="tr-TR" b="1" dirty="0" smtClean="0"/>
              <a:t>TAKDİRİ İNDİRİME imkan </a:t>
            </a:r>
            <a:r>
              <a:rPr lang="tr-TR" b="1" dirty="0" smtClean="0"/>
              <a:t>verilmemesi isabetli olmamıştır</a:t>
            </a:r>
            <a:r>
              <a:rPr lang="tr-TR" dirty="0" smtClean="0"/>
              <a:t>.</a:t>
            </a:r>
            <a:endParaRPr lang="tr-TR" dirty="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buNone/>
            </a:pPr>
            <a:r>
              <a:rPr lang="tr-TR" dirty="0" smtClean="0"/>
              <a:t>d-  Mahkûmiyet kararı verildiği takdirde sonuç ceza dörtte bir oranında indirilerek ceza belirlenecektir. Mahkemece, koşulları bulunması hâlinde; kısa süreli hapis cezası seçenek yaptırımlara çevrilebilir veya hapis cezası ertelenebilir ya da uygulanmasına sanık tarafından yazılı olarak karşı çıkılmaması kaydıyla hükmün açıklanmasının geri bırakılmasına karar verilebilir. Burada </a:t>
            </a:r>
            <a:r>
              <a:rPr lang="tr-TR" dirty="0" err="1" smtClean="0"/>
              <a:t>CMK’nın</a:t>
            </a:r>
            <a:r>
              <a:rPr lang="tr-TR" dirty="0" smtClean="0"/>
              <a:t> 231. Maddesindeki </a:t>
            </a:r>
            <a:r>
              <a:rPr lang="tr-TR" dirty="0" err="1" smtClean="0"/>
              <a:t>hagb</a:t>
            </a:r>
            <a:r>
              <a:rPr lang="tr-TR" dirty="0" smtClean="0"/>
              <a:t> için sanığın talebi gerektiğine dair </a:t>
            </a:r>
            <a:r>
              <a:rPr lang="tr-TR" dirty="0" err="1" smtClean="0"/>
              <a:t>usulun</a:t>
            </a:r>
            <a:r>
              <a:rPr lang="tr-TR" dirty="0" smtClean="0"/>
              <a:t> tam tersine çevrildiğine dikkat çekmek isteriz.</a:t>
            </a:r>
          </a:p>
          <a:p>
            <a:pPr algn="just"/>
            <a:r>
              <a:rPr lang="tr-TR" dirty="0" smtClean="0"/>
              <a:t>Takdiri indirim nedenlerini öngören TCK m.62, hakimin duruşma açıp sanığı dinleyip görmediğinden bahisle uygulanmayacağı anlaşılmaktadır.</a:t>
            </a:r>
          </a:p>
          <a:p>
            <a:pPr algn="just"/>
            <a:r>
              <a:rPr lang="tr-TR" dirty="0" smtClean="0"/>
              <a:t>Bu husus sanık aleyhinedir. Yine dürüst yargılanma hakkının bir gereği olarak tanığa soru sorulamaması, delillerin yüz yüze tartışılamaması, sanığın kabulünün dahi aranmadığı basit yargılama usulünün hukuki sakıncaları arasında yer almaktadır.</a:t>
            </a:r>
          </a:p>
          <a:p>
            <a:pPr algn="just">
              <a:buNone/>
            </a:pPr>
            <a:endParaRPr lang="tr-TR" dirty="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62500" lnSpcReduction="20000"/>
          </a:bodyPr>
          <a:lstStyle/>
          <a:p>
            <a:pPr algn="just"/>
            <a:r>
              <a:rPr lang="tr-TR" dirty="0" smtClean="0"/>
              <a:t>Takdiri indirim nedenlerini öngören TCK m.62, hakimin duruşma açıp sanığı dinleyip görmediğinden bahisle uygulanmayacağı anlaşılmaktadır.</a:t>
            </a:r>
          </a:p>
          <a:p>
            <a:pPr algn="just"/>
            <a:r>
              <a:rPr lang="tr-TR" dirty="0" smtClean="0"/>
              <a:t>Bu husus sanık aleyhinedir. Yine dürüst yargılanma hakkının bir gereği olarak tanığa soru sorulamaması, delillerin yüz yüze tartışılamaması, sanığın kabulünün dahi aranmadığı basit yargılama usulünün hukuki sakıncaları arasında yer almaktadır.</a:t>
            </a:r>
          </a:p>
          <a:p>
            <a:pPr algn="just"/>
            <a:r>
              <a:rPr lang="tr-TR" dirty="0" smtClean="0"/>
              <a:t> </a:t>
            </a:r>
          </a:p>
          <a:p>
            <a:pPr algn="just"/>
            <a:r>
              <a:rPr lang="tr-TR" dirty="0" smtClean="0"/>
              <a:t>Yeri gelmişken, Teklifte yasal düzenleme sistematiğinin hatalı olduğu görülmektedir. Hükmün açıklanmasının geri bırakılmasının, kısa süreli hapis cezasına seçenek yaptırımlara çevrilmesinden veya hapis cezasının ertelenmesinden önce yer alması gerekirdi. Basit yargılama usulünde hükmün açıklanmasının geri bırakılması kararının verilmesi, sanığın yazılı olarak karşı çıkmaması şartına bağlandığı halde, bu şartın seri muhakeme usulünde aranmadığı ve seri muhakeme usulünün tatbikinin şüpheli tarafından kabulünün </a:t>
            </a:r>
            <a:r>
              <a:rPr lang="tr-TR" dirty="0" err="1" smtClean="0"/>
              <a:t>HAGB’nin</a:t>
            </a:r>
            <a:r>
              <a:rPr lang="tr-TR" dirty="0" smtClean="0"/>
              <a:t> tatbikinde de yeterli görüldüğü anlaşılmaktadır.</a:t>
            </a:r>
          </a:p>
          <a:p>
            <a:pPr algn="just">
              <a:buNone/>
            </a:pPr>
            <a:endParaRPr lang="tr-TR" dirty="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buNone/>
            </a:pPr>
            <a:r>
              <a:rPr lang="tr-TR" dirty="0" smtClean="0"/>
              <a:t>e- Hükümde itiraz usulü ile itirazın sonuçları da belirtilecektir. Görüldüğü üzere </a:t>
            </a:r>
            <a:r>
              <a:rPr lang="tr-TR" dirty="0" err="1" smtClean="0"/>
              <a:t>mahkmenin</a:t>
            </a:r>
            <a:r>
              <a:rPr lang="tr-TR" dirty="0" smtClean="0"/>
              <a:t> işten el çekmesine sebep olacak bir hüküm kurulmasına rağmen burada kanun yolu olarak </a:t>
            </a:r>
            <a:r>
              <a:rPr lang="tr-TR" b="1" dirty="0" smtClean="0"/>
              <a:t>istinaf ve temyize imkan verilmemiş, yalnızca itiraz usulü belirlenmiştir</a:t>
            </a:r>
            <a:r>
              <a:rPr lang="tr-TR" dirty="0" smtClean="0"/>
              <a:t>. Bu durum üst dereceli mahkemelerin de </a:t>
            </a:r>
            <a:r>
              <a:rPr lang="tr-TR" b="1" dirty="0" smtClean="0"/>
              <a:t>iş yükünün azalmasını sağlayacaktır.</a:t>
            </a:r>
            <a:endParaRPr lang="tr-TR" b="1" dirty="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USULÜNÜN </a:t>
            </a:r>
            <a:r>
              <a:rPr lang="tr-TR" sz="2400" b="1" dirty="0" smtClean="0"/>
              <a:t>UYGULANMA USULÜ</a:t>
            </a:r>
            <a:endParaRPr lang="tr-TR" sz="2400" b="1" dirty="0">
              <a:latin typeface="Times New Roman" pitchFamily="18" charset="0"/>
              <a:cs typeface="Times New Roman" pitchFamily="18"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20000"/>
          </a:bodyPr>
          <a:lstStyle/>
          <a:p>
            <a:pPr lvl="0" algn="just">
              <a:buNone/>
            </a:pPr>
            <a:r>
              <a:rPr lang="tr-TR" dirty="0" smtClean="0"/>
              <a:t>1-Basit </a:t>
            </a:r>
            <a:r>
              <a:rPr lang="tr-TR" dirty="0" smtClean="0"/>
              <a:t>yargılama usulü, yaş küçüklüğü, akıl hastalığı, sağır ve dilsizlik hâlleri </a:t>
            </a:r>
            <a:r>
              <a:rPr lang="tr-TR" dirty="0" smtClean="0"/>
              <a:t>ile</a:t>
            </a:r>
          </a:p>
          <a:p>
            <a:pPr lvl="0" algn="just">
              <a:buNone/>
            </a:pPr>
            <a:endParaRPr lang="tr-TR" dirty="0" smtClean="0"/>
          </a:p>
          <a:p>
            <a:pPr lvl="0" algn="just">
              <a:buNone/>
            </a:pPr>
            <a:r>
              <a:rPr lang="tr-TR" dirty="0" smtClean="0"/>
              <a:t>2- Soruşturma </a:t>
            </a:r>
            <a:r>
              <a:rPr lang="tr-TR" dirty="0" smtClean="0"/>
              <a:t>veya kovuşturma yapılması izne ya da talebe bağlı olan suçlar hakkında uygulanmaz.  </a:t>
            </a:r>
            <a:endParaRPr lang="tr-TR" dirty="0" smtClean="0"/>
          </a:p>
          <a:p>
            <a:pPr lvl="0" algn="just"/>
            <a:endParaRPr lang="tr-TR" dirty="0" smtClean="0"/>
          </a:p>
          <a:p>
            <a:pPr lvl="0" algn="just">
              <a:buNone/>
            </a:pPr>
            <a:r>
              <a:rPr lang="tr-TR" dirty="0" smtClean="0"/>
              <a:t>3</a:t>
            </a:r>
            <a:r>
              <a:rPr lang="tr-TR" dirty="0" smtClean="0"/>
              <a:t>-Basit </a:t>
            </a:r>
            <a:r>
              <a:rPr lang="tr-TR" dirty="0" smtClean="0"/>
              <a:t>yargılama usulü, bu kapsama giren bir suçun, kapsama girmeyen başka bir suçla birlikte işlenmiş olması hâlinde uygulanmaz. </a:t>
            </a:r>
          </a:p>
          <a:p>
            <a:pPr algn="just">
              <a:buNone/>
            </a:pPr>
            <a:endParaRPr lang="tr-TR" dirty="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USULÜNÜN </a:t>
            </a:r>
            <a:r>
              <a:rPr lang="tr-TR" sz="2400" b="1" dirty="0" smtClean="0"/>
              <a:t>UYGULANAMAYACAĞI HALLER</a:t>
            </a:r>
            <a:br>
              <a:rPr lang="tr-TR" sz="2400" b="1" dirty="0" smtClean="0"/>
            </a:br>
            <a:r>
              <a:rPr lang="tr-TR" sz="2400" b="1" dirty="0" smtClean="0"/>
              <a:t>(BASİT YARGILAMA USULÜNÜN İSTİSNALARI)</a:t>
            </a:r>
            <a:endParaRPr lang="tr-TR" sz="2400" b="1" dirty="0">
              <a:latin typeface="Times New Roman" pitchFamily="18" charset="0"/>
              <a:cs typeface="Times New Roman"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85000" lnSpcReduction="20000"/>
          </a:bodyPr>
          <a:lstStyle/>
          <a:p>
            <a:pPr algn="ctr"/>
            <a:r>
              <a:rPr lang="tr-TR" dirty="0" smtClean="0"/>
              <a:t>BASİT YARGILAMA USULÜNE İTİRAZ</a:t>
            </a:r>
            <a:br>
              <a:rPr lang="tr-TR" dirty="0" smtClean="0"/>
            </a:br>
            <a:r>
              <a:rPr lang="tr-TR" dirty="0" smtClean="0"/>
              <a:t>(CMK md.252)</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dirty="0" smtClean="0">
                <a:solidFill>
                  <a:srgbClr val="FF0000"/>
                </a:solidFill>
              </a:rPr>
              <a:t>(1) 251 inci madde uyarınca verilen hükümlere karşı itiraz edilebilir. Süresi içinde itiraz edilmeyen hükümler kesinleşir.</a:t>
            </a:r>
          </a:p>
          <a:p>
            <a:pPr algn="just">
              <a:buNone/>
            </a:pPr>
            <a:r>
              <a:rPr lang="tr-TR" dirty="0" smtClean="0">
                <a:solidFill>
                  <a:srgbClr val="FF0000"/>
                </a:solidFill>
              </a:rPr>
              <a:t>(2) </a:t>
            </a:r>
            <a:r>
              <a:rPr lang="tr-TR" b="1" dirty="0" smtClean="0">
                <a:solidFill>
                  <a:srgbClr val="FF0000"/>
                </a:solidFill>
              </a:rPr>
              <a:t>İtiraz üzerine </a:t>
            </a:r>
            <a:r>
              <a:rPr lang="tr-TR" b="1" dirty="0" smtClean="0">
                <a:solidFill>
                  <a:srgbClr val="FF0000"/>
                </a:solidFill>
              </a:rPr>
              <a:t>HÜKMÜ VEREN MAHKEMECE DURUŞMA AÇILIR ve </a:t>
            </a:r>
            <a:r>
              <a:rPr lang="tr-TR" b="1" dirty="0" smtClean="0">
                <a:solidFill>
                  <a:srgbClr val="FF0000"/>
                </a:solidFill>
              </a:rPr>
              <a:t>genel hükümlere göre </a:t>
            </a:r>
            <a:r>
              <a:rPr lang="tr-TR" b="1" dirty="0" smtClean="0">
                <a:solidFill>
                  <a:srgbClr val="FF0000"/>
                </a:solidFill>
              </a:rPr>
              <a:t>YARGILAMAYA DEVAM OLUNUR</a:t>
            </a:r>
            <a:r>
              <a:rPr lang="tr-TR" dirty="0" smtClean="0">
                <a:solidFill>
                  <a:srgbClr val="FF0000"/>
                </a:solidFill>
              </a:rPr>
              <a:t>. </a:t>
            </a:r>
            <a:r>
              <a:rPr lang="tr-TR" dirty="0" smtClean="0">
                <a:solidFill>
                  <a:srgbClr val="FF0000"/>
                </a:solidFill>
              </a:rPr>
              <a:t>Taraflar gelmese bile duruşma yapılır ve yokluklarında 223 üncü madde uyarınca hüküm verilebilir. </a:t>
            </a:r>
            <a:r>
              <a:rPr lang="tr-TR" b="1" dirty="0" smtClean="0">
                <a:solidFill>
                  <a:srgbClr val="FF0000"/>
                </a:solidFill>
              </a:rPr>
              <a:t>Taraflara gönderilecek davetiyede bu husus yazılır</a:t>
            </a:r>
            <a:r>
              <a:rPr lang="tr-TR" dirty="0" smtClean="0">
                <a:solidFill>
                  <a:srgbClr val="FF0000"/>
                </a:solidFill>
              </a:rPr>
              <a:t>. Duruşmadan önce itirazdan </a:t>
            </a:r>
            <a:r>
              <a:rPr lang="tr-TR" b="1" dirty="0" smtClean="0">
                <a:solidFill>
                  <a:srgbClr val="FF0000"/>
                </a:solidFill>
              </a:rPr>
              <a:t>vazgeçilmesi</a:t>
            </a:r>
            <a:r>
              <a:rPr lang="tr-TR" dirty="0" smtClean="0">
                <a:solidFill>
                  <a:srgbClr val="FF0000"/>
                </a:solidFill>
              </a:rPr>
              <a:t> hâlinde duruşma yapılmaz ve itiraz edilmemiş sayılır.</a:t>
            </a:r>
          </a:p>
          <a:p>
            <a:pPr algn="just">
              <a:buNone/>
            </a:pPr>
            <a:r>
              <a:rPr lang="tr-TR" dirty="0" smtClean="0">
                <a:solidFill>
                  <a:srgbClr val="FF0000"/>
                </a:solidFill>
              </a:rPr>
              <a:t>(3) Mahkeme, ikinci fıkra uyarınca hüküm verirken, 251 inci madde kapsamında basit yargılama usulüne göre verdiği hükümle bağlı değildir. Ancak, itirazın sanık dışındaki kişiler tarafından yapıldığı hâllerde 251 inci maddenin üçüncü fıkrası uyarınca yapılan indirim korunur.</a:t>
            </a:r>
          </a:p>
          <a:p>
            <a:pPr algn="just">
              <a:buNone/>
            </a:pPr>
            <a:endParaRPr lang="tr-TR" b="1" dirty="0">
              <a:solidFill>
                <a:srgbClr val="FF0000"/>
              </a:solidFill>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85000" lnSpcReduction="20000"/>
          </a:bodyPr>
          <a:lstStyle/>
          <a:p>
            <a:pPr algn="ctr"/>
            <a:r>
              <a:rPr lang="tr-TR" dirty="0" smtClean="0"/>
              <a:t>BASİT YARGILAMA USULÜNE İTİRAZ</a:t>
            </a:r>
            <a:br>
              <a:rPr lang="tr-TR" dirty="0" smtClean="0"/>
            </a:br>
            <a:r>
              <a:rPr lang="tr-TR" dirty="0" smtClean="0"/>
              <a:t>(CMK md.252)</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500" dirty="0" smtClean="0">
                <a:solidFill>
                  <a:srgbClr val="FF0000"/>
                </a:solidFill>
              </a:rPr>
              <a:t>(4) İtiraz üzerine verilen hükmün sanık lehine olması hâlinde, bu hususların itiraz etmemiş olan diğer sanıklara da uygulanma olanağı varsa bu sanıklar da itiraz etmiş gibi verilen kararlardan yararlanır.</a:t>
            </a:r>
          </a:p>
          <a:p>
            <a:pPr algn="just">
              <a:buNone/>
            </a:pPr>
            <a:r>
              <a:rPr lang="tr-TR" sz="2500" dirty="0" smtClean="0">
                <a:solidFill>
                  <a:srgbClr val="FF0000"/>
                </a:solidFill>
              </a:rPr>
              <a:t>(5) İkinci fıkra uyarınca verilen hükümlere karşı </a:t>
            </a:r>
            <a:r>
              <a:rPr lang="tr-TR" sz="2500" b="1" dirty="0" smtClean="0">
                <a:solidFill>
                  <a:srgbClr val="FF0000"/>
                </a:solidFill>
              </a:rPr>
              <a:t>GENEL HÜKÜMLERE GÖRE KANUN YOLUNA </a:t>
            </a:r>
            <a:r>
              <a:rPr lang="tr-TR" sz="2500" dirty="0" smtClean="0">
                <a:solidFill>
                  <a:srgbClr val="FF0000"/>
                </a:solidFill>
              </a:rPr>
              <a:t>başvurulabilir</a:t>
            </a:r>
            <a:r>
              <a:rPr lang="tr-TR" sz="2500" dirty="0" smtClean="0">
                <a:solidFill>
                  <a:srgbClr val="FF0000"/>
                </a:solidFill>
              </a:rPr>
              <a:t>.</a:t>
            </a:r>
          </a:p>
          <a:p>
            <a:pPr algn="just">
              <a:buNone/>
            </a:pPr>
            <a:r>
              <a:rPr lang="tr-TR" sz="2500" dirty="0" smtClean="0">
                <a:solidFill>
                  <a:srgbClr val="FF0000"/>
                </a:solidFill>
              </a:rPr>
              <a:t>(6) Birinci fıkradaki itirazın, süresinde yapılmadığı veya kanun yoluna başvuru hakkı bulunmayan tarafından yapıldığı mahkemesince değerlendirildiğinde dosya, 268 inci maddenin ikinci fıkrası uyarınca itirazı incelemeye yetkili olan mercie gönderilir. Mercii bu sebepler yönünden incelemesini yapar ve kararını gereği için mahkemesine gönderir.</a:t>
            </a:r>
            <a:endParaRPr lang="tr-TR" sz="2500" dirty="0">
              <a:solidFill>
                <a:srgbClr val="FF0000"/>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r>
              <a:rPr lang="tr-TR" dirty="0" smtClean="0"/>
              <a:t>Bu hükme göre  251 inci madde uyarınca verilen hükümlere karşı itiraz edilmesi mümkündür. İtiraz kanun yolunda süre tebliğden itibaren 7 gün olacaktır. Süresi içinde itiraz edilmeyen hükümler kesinleşecek ve infaza gönderilecektir.</a:t>
            </a:r>
          </a:p>
          <a:p>
            <a:pPr algn="just"/>
            <a:r>
              <a:rPr lang="tr-TR" dirty="0" smtClean="0"/>
              <a:t>Şayet 251. Madde uyarınca verilen bir hükme itiraz edilecek olunursa hükmü veren mahkemece duruşma açılıp,  genel hükümlere göre yargılamaya devam olunacaktır. Görüldüğü üzere itiraz merci yine hükmü veren mahkemedir. Yani </a:t>
            </a:r>
            <a:r>
              <a:rPr lang="tr-TR" b="1" dirty="0" smtClean="0"/>
              <a:t>BİR BAŞKA GÖZÜN DOSYAYI İNCELEMESİ DENETLEMESİ SÖZ KONUSU DEĞİLDİR</a:t>
            </a:r>
            <a:r>
              <a:rPr lang="tr-TR" dirty="0" smtClean="0"/>
              <a:t>.</a:t>
            </a:r>
            <a:endParaRPr lang="tr-TR" dirty="0" smtClean="0"/>
          </a:p>
          <a:p>
            <a:pPr algn="just"/>
            <a:r>
              <a:rPr lang="tr-TR" dirty="0" smtClean="0"/>
              <a:t>İtiraz halinde hükmü veren mahkeme taraflar gelmese bile duruşma yapıp ve yokluklarında 223 üncü madde uyarınca hüküm verilebilecektir. Ancak madde metninde </a:t>
            </a:r>
            <a:r>
              <a:rPr lang="tr-TR" dirty="0" smtClean="0"/>
              <a:t>“</a:t>
            </a:r>
            <a:r>
              <a:rPr lang="tr-TR" b="1" dirty="0" smtClean="0"/>
              <a:t>VERİLEBİLİR</a:t>
            </a:r>
            <a:r>
              <a:rPr lang="tr-TR" dirty="0" smtClean="0"/>
              <a:t>” </a:t>
            </a:r>
            <a:r>
              <a:rPr lang="tr-TR" dirty="0" smtClean="0"/>
              <a:t>dediği için hüküm </a:t>
            </a:r>
            <a:r>
              <a:rPr lang="tr-TR" b="1" dirty="0" err="1" smtClean="0"/>
              <a:t>verilmeyedebilir</a:t>
            </a:r>
            <a:r>
              <a:rPr lang="tr-TR" dirty="0" smtClean="0"/>
              <a:t>. Hüküm verilmemesi halinde ne yapılacağı madde metninde açıkça yazılı olmasa da kanaatimizce artık klasik usulle yargılamaya devam edilmesi gerekecektir</a:t>
            </a:r>
            <a:r>
              <a:rPr lang="tr-TR" dirty="0" smtClean="0"/>
              <a:t>.</a:t>
            </a:r>
            <a:endParaRPr lang="tr-TR" dirty="0" smtClean="0"/>
          </a:p>
        </p:txBody>
      </p:sp>
      <p:sp>
        <p:nvSpPr>
          <p:cNvPr id="4" name="1 Başlık"/>
          <p:cNvSpPr>
            <a:spLocks noGrp="1"/>
          </p:cNvSpPr>
          <p:nvPr>
            <p:ph type="title"/>
          </p:nvPr>
        </p:nvSpPr>
        <p:spPr>
          <a:xfrm>
            <a:off x="571500" y="428625"/>
            <a:ext cx="8286750" cy="1000111"/>
          </a:xfrm>
        </p:spPr>
        <p:txBody>
          <a:bodyPr>
            <a:normAutofit/>
          </a:bodyPr>
          <a:lstStyle/>
          <a:p>
            <a:r>
              <a:rPr lang="tr-TR" sz="2400" b="1" dirty="0" smtClean="0"/>
              <a:t>BASİT YARGILAMA </a:t>
            </a:r>
            <a:r>
              <a:rPr lang="tr-TR" sz="2400" b="1" dirty="0" smtClean="0"/>
              <a:t>USULÜNE İTİRAZ</a:t>
            </a:r>
            <a:br>
              <a:rPr lang="tr-TR" sz="2400" b="1" dirty="0" smtClean="0"/>
            </a:br>
            <a:r>
              <a:rPr lang="tr-TR" sz="2400" b="1" dirty="0" smtClean="0"/>
              <a:t>(CMK md.252)</a:t>
            </a:r>
            <a:endParaRPr lang="tr-TR" sz="2400" b="1" dirty="0">
              <a:latin typeface="Times New Roman" pitchFamily="18" charset="0"/>
              <a:cs typeface="Times New Roman" pitchFamily="18"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186766" cy="4983179"/>
          </a:xfrm>
        </p:spPr>
        <p:txBody>
          <a:bodyPr>
            <a:noAutofit/>
          </a:bodyPr>
          <a:lstStyle/>
          <a:p>
            <a:pPr algn="just">
              <a:buNone/>
            </a:pPr>
            <a:r>
              <a:rPr lang="tr-TR" sz="1600" dirty="0" smtClean="0"/>
              <a:t>Tarafların </a:t>
            </a:r>
            <a:r>
              <a:rPr lang="tr-TR" sz="1600" dirty="0" smtClean="0"/>
              <a:t>yokluğunda hüküm verilebilmesi için taraflara gönderilecek davetiyede bu hususun açıkça yazılı olması gerekmektedir.</a:t>
            </a:r>
          </a:p>
          <a:p>
            <a:pPr algn="just">
              <a:buNone/>
            </a:pPr>
            <a:r>
              <a:rPr lang="tr-TR" sz="1600" dirty="0" smtClean="0"/>
              <a:t>Duruşmadan önce itirazdan vazgeçilmesi hâlinde duruşma yapılmayacak ve itiraz edilmemiş sayılacaktır.</a:t>
            </a:r>
          </a:p>
          <a:p>
            <a:pPr algn="just">
              <a:buNone/>
            </a:pPr>
            <a:endParaRPr lang="tr-TR" sz="1600" dirty="0" smtClean="0"/>
          </a:p>
          <a:p>
            <a:pPr algn="just">
              <a:buNone/>
            </a:pPr>
            <a:r>
              <a:rPr lang="tr-TR" sz="1600" dirty="0" smtClean="0"/>
              <a:t>Mahkeme</a:t>
            </a:r>
            <a:r>
              <a:rPr lang="tr-TR" sz="1600" dirty="0" smtClean="0"/>
              <a:t>, ikinci fıkra uyarınca hüküm verirken, 251 inci madde kapsamında basit yargılama usulüne göre verdiği hükümle bağlı değildir. Ancak, itirazın sanık dışındaki kişiler tarafından yapıldığı hâllerde 251 inci maddenin üçüncü fıkrası uyarınca yapılan indirim korunacaktır. Burada bir nevi aleyhe bozma yasağı konulmuştur.</a:t>
            </a:r>
          </a:p>
          <a:p>
            <a:pPr algn="just">
              <a:buNone/>
            </a:pPr>
            <a:r>
              <a:rPr lang="tr-TR" sz="1600" dirty="0" smtClean="0"/>
              <a:t>İtiraz üzerine verilen hükmün sanık lehine olması hâlinde, bu hususların itiraz etmemiş olan diğer sanıklara da uygulanma olanağı varsa bu sanıklar da itiraz etmiş gibi verilen kararlardan yararlanır.</a:t>
            </a:r>
          </a:p>
          <a:p>
            <a:pPr algn="just">
              <a:buNone/>
            </a:pPr>
            <a:r>
              <a:rPr lang="tr-TR" sz="1600" dirty="0" smtClean="0"/>
              <a:t>Bu noktada itiraz üzerine verilen hükme karşı genel hükümlere göre kanun yoluna başvurulabilir.</a:t>
            </a:r>
          </a:p>
          <a:p>
            <a:pPr algn="just">
              <a:buNone/>
            </a:pPr>
            <a:endParaRPr lang="tr-TR" sz="1600" dirty="0" smtClean="0"/>
          </a:p>
          <a:p>
            <a:pPr algn="just">
              <a:buNone/>
            </a:pPr>
            <a:r>
              <a:rPr lang="tr-TR" sz="1600" dirty="0" smtClean="0"/>
              <a:t>Birinci </a:t>
            </a:r>
            <a:r>
              <a:rPr lang="tr-TR" sz="1600" dirty="0" smtClean="0"/>
              <a:t>fıkradaki itirazın, süresinde yapılmadığı veya kanun yoluna başvuru hakkı bulunmayan tarafından yapıldığı mahkemesince değerlendirildiğinde dosya, 268 inci maddenin ikinci fıkrası uyarınca itirazı incelemeye yetkili olan mercie gönderilir. Mercii bu sebepler yönünden incelemesini yapar ve kararını gereği için mahkemesine gönderir.</a:t>
            </a:r>
            <a:endParaRPr lang="tr-TR" sz="1600" dirty="0"/>
          </a:p>
        </p:txBody>
      </p:sp>
      <p:sp>
        <p:nvSpPr>
          <p:cNvPr id="4" name="1 Başlık"/>
          <p:cNvSpPr>
            <a:spLocks noGrp="1"/>
          </p:cNvSpPr>
          <p:nvPr>
            <p:ph type="title"/>
          </p:nvPr>
        </p:nvSpPr>
        <p:spPr>
          <a:xfrm>
            <a:off x="571500" y="428625"/>
            <a:ext cx="8286750" cy="785797"/>
          </a:xfrm>
        </p:spPr>
        <p:txBody>
          <a:bodyPr>
            <a:normAutofit/>
          </a:bodyPr>
          <a:lstStyle/>
          <a:p>
            <a:r>
              <a:rPr lang="tr-TR" sz="2400" b="1" dirty="0" smtClean="0"/>
              <a:t>BASİT YARGILAMA </a:t>
            </a:r>
            <a:r>
              <a:rPr lang="tr-TR" sz="2400" b="1" dirty="0" smtClean="0"/>
              <a:t>USULÜNE İTİRAZ </a:t>
            </a:r>
            <a:endParaRPr lang="tr-TR" sz="2400" b="1" dirty="0">
              <a:latin typeface="Times New Roman" pitchFamily="18" charset="0"/>
              <a:cs typeface="Times New Roman"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142984"/>
            <a:ext cx="8186766" cy="4983179"/>
          </a:xfrm>
        </p:spPr>
        <p:txBody>
          <a:bodyPr>
            <a:noAutofit/>
          </a:bodyPr>
          <a:lstStyle/>
          <a:p>
            <a:pPr algn="just"/>
            <a:r>
              <a:rPr lang="tr-TR" sz="1800" b="1" dirty="0" smtClean="0"/>
              <a:t> </a:t>
            </a:r>
            <a:endParaRPr lang="tr-TR" sz="1800" dirty="0" smtClean="0"/>
          </a:p>
          <a:p>
            <a:pPr algn="just"/>
            <a:r>
              <a:rPr lang="tr-TR" sz="1800" dirty="0" smtClean="0"/>
              <a:t> “Basit yargılama usulünde itiraz” başlıklı CMK m.252/3’ün ikinci cümlesinde ilginç bir hüküm bulunmaktadır. Bu hükme göre; </a:t>
            </a:r>
            <a:r>
              <a:rPr lang="tr-TR" sz="1800" i="1" dirty="0" smtClean="0"/>
              <a:t>“Mahkeme, ikinci fıkra uyarınca hüküm verirken, 251 inci madde kapsamında basit yargılama usulüne göre verdiği hükümle bağlı değildir. Ancak, itirazın sanık dışındaki kişiler tarafından yapıldığı hallerde 251 inci maddenin üçüncü fıkrası uyarınca yapılan indirim korunur”. </a:t>
            </a:r>
            <a:r>
              <a:rPr lang="tr-TR" sz="1800" dirty="0" smtClean="0"/>
              <a:t>Bu hükümde; itirazın sanık tarafından yapılması durumunda 251. maddenin üçüncü fıkrası uyarınca yapılan indirimin korunmayacağı, sanık dışında kalan kişilerin itiraz etmesi durumunda bu indirimin korunacağı, m.252’nin üçüncü fıkrasının ilk cümlesinde de, basit yargılama usulü ile verilen karara itiraz edilmesi halinde, mahkemece yeni hüküm verilirken basit yargılama usulü ile verilen kararla bağlı kalmayacağı ifade edilmiştir. Bu hükümde; itiraz edenin sanık olması halinde indirimin uygulanmayacağı ve itiraza bağlı olarak verilecek yeni kararda eski hükümde değişikliğe gidilebileceği kabul edilerek, sanık yönünden müktesep/kazanılmış hak prosedürünün uygulanmayabileceği anlaşılmaktadır.</a:t>
            </a:r>
            <a:endParaRPr lang="tr-TR" sz="1800" dirty="0"/>
          </a:p>
        </p:txBody>
      </p:sp>
      <p:sp>
        <p:nvSpPr>
          <p:cNvPr id="4" name="1 Başlık"/>
          <p:cNvSpPr>
            <a:spLocks noGrp="1"/>
          </p:cNvSpPr>
          <p:nvPr>
            <p:ph type="title"/>
          </p:nvPr>
        </p:nvSpPr>
        <p:spPr>
          <a:xfrm>
            <a:off x="571500" y="428625"/>
            <a:ext cx="8286750" cy="785797"/>
          </a:xfrm>
        </p:spPr>
        <p:txBody>
          <a:bodyPr>
            <a:normAutofit/>
          </a:bodyPr>
          <a:lstStyle/>
          <a:p>
            <a:r>
              <a:rPr lang="tr-TR" sz="2400" b="1" dirty="0" smtClean="0"/>
              <a:t>BASİT YARGILAMA </a:t>
            </a:r>
            <a:r>
              <a:rPr lang="tr-TR" sz="2400" b="1" dirty="0" smtClean="0"/>
              <a:t>USULÜNE İTİRAZ </a:t>
            </a:r>
            <a:endParaRPr lang="tr-TR" sz="2400" b="1" dirty="0">
              <a:latin typeface="Times New Roman" pitchFamily="18" charset="0"/>
              <a:cs typeface="Times New Roman"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70000" lnSpcReduction="20000"/>
          </a:bodyPr>
          <a:lstStyle/>
          <a:p>
            <a:pPr algn="just">
              <a:buNone/>
            </a:pPr>
            <a:r>
              <a:rPr lang="tr-TR" dirty="0" smtClean="0"/>
              <a:t>Geçici </a:t>
            </a:r>
            <a:r>
              <a:rPr lang="tr-TR" dirty="0" smtClean="0"/>
              <a:t>5. maddenin 1. fıkrasının (c) bendinin gerekçesine göre; </a:t>
            </a:r>
            <a:r>
              <a:rPr lang="tr-TR" i="1" dirty="0" smtClean="0"/>
              <a:t>“Maddenin birinci fıkrasının (c) bendiyle; Ceza Muhakemesi Kanunu m.250, 251 ve 252’de ilk defa düzenlenen yargılama usullerine ilişkin hükümlerle ilgili olarak uygulamacı hakim ve savcıların eğitimlerinin tamamlanabilmesine imkan tanımak amacıyla </a:t>
            </a:r>
            <a:r>
              <a:rPr lang="tr-TR" i="1" dirty="0" smtClean="0"/>
              <a:t>söz konusu </a:t>
            </a:r>
            <a:r>
              <a:rPr lang="tr-TR" i="1" dirty="0" smtClean="0"/>
              <a:t>hükümlerin uygulama tarihi altı ay sonraya bırakılmaktadır. Aynı süre içinde m.250’ye göre çıkarılması öngörülen yönetmeliğin de hazırlanması gerekmektedir. Diğer yandan, bu usullerin uygulanmaya başlandığı tarihten önce genel hükümlere göre kovuşturulmasına başlanarak duruşma açılan veya karar verilen dosyaların yine genel hükümlere göre sonuçlandırılması gerekmektedir. </a:t>
            </a:r>
            <a:r>
              <a:rPr lang="tr-TR" sz="4600" b="1" i="1" u="sng" dirty="0" smtClean="0"/>
              <a:t>TÜKETİLMİŞ EVRELER </a:t>
            </a:r>
            <a:r>
              <a:rPr lang="tr-TR" b="1" i="1" dirty="0" smtClean="0"/>
              <a:t>BAKIMINDAN BU USULLERİN UYGULANMASI SÖZKONUSU OLMAYACAKTIR</a:t>
            </a:r>
            <a:r>
              <a:rPr lang="tr-TR" i="1" dirty="0" smtClean="0"/>
              <a:t>. </a:t>
            </a:r>
            <a:r>
              <a:rPr lang="tr-TR" i="1" dirty="0" smtClean="0"/>
              <a:t>Bu nedenle, belirtilen hususa ilişkin geçici bir düzenleme yapılmamıştır”.</a:t>
            </a:r>
            <a:endParaRPr lang="tr-TR" dirty="0" smtClean="0"/>
          </a:p>
          <a:p>
            <a:pPr algn="just">
              <a:buNone/>
            </a:pPr>
            <a:endParaRPr lang="tr-TR" dirty="0"/>
          </a:p>
        </p:txBody>
      </p:sp>
      <p:sp>
        <p:nvSpPr>
          <p:cNvPr id="5" name="4 Başlık"/>
          <p:cNvSpPr>
            <a:spLocks noGrp="1"/>
          </p:cNvSpPr>
          <p:nvPr>
            <p:ph type="title"/>
          </p:nvPr>
        </p:nvSpPr>
        <p:spPr>
          <a:xfrm>
            <a:off x="428596" y="357166"/>
            <a:ext cx="8258204" cy="1060472"/>
          </a:xfrm>
        </p:spPr>
        <p:txBody>
          <a:bodyPr>
            <a:noAutofit/>
          </a:bodyPr>
          <a:lstStyle/>
          <a:p>
            <a:r>
              <a:rPr lang="tr-TR" sz="2000" b="1" dirty="0" smtClean="0"/>
              <a:t>CEZA MAHKEMELERİ YA DA İSTİNAF VEYA YARGITAY DEVAM EDEN KOVUŞTURMALARDA SERİ VEYA BASİT YARGILAMA USULÜNE TABİ DAVALARI CUMHURİYET BAŞSAVCILIKLARINA  YA DA YEREL MAHKEMELERE GÖNDERECEK Mİ?</a:t>
            </a:r>
            <a:r>
              <a:rPr lang="tr-TR" sz="2000" dirty="0" smtClean="0"/>
              <a:t> </a:t>
            </a:r>
            <a:endParaRPr lang="tr-TR" sz="20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a:bodyPr>
          <a:lstStyle/>
          <a:p>
            <a:pPr algn="ctr"/>
            <a:r>
              <a:rPr lang="tr-TR" dirty="0" smtClean="0"/>
              <a:t>UZLAŞTIRMA (</a:t>
            </a:r>
            <a:r>
              <a:rPr lang="tr-TR" dirty="0" smtClean="0"/>
              <a:t>CMK </a:t>
            </a:r>
            <a:r>
              <a:rPr lang="tr-TR" dirty="0" smtClean="0"/>
              <a:t>md.253)</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dirty="0" smtClean="0"/>
              <a:t>Reform yasasının 26. Maddesiyle de </a:t>
            </a:r>
            <a:r>
              <a:rPr lang="tr-TR" sz="2000" dirty="0" err="1" smtClean="0"/>
              <a:t>CMK’nın</a:t>
            </a:r>
            <a:r>
              <a:rPr lang="tr-TR" sz="2000" dirty="0" smtClean="0"/>
              <a:t> 253. Maddesinde, yani uzlaştırma kurumunda da değişiklikler yapılmıştır</a:t>
            </a:r>
            <a:r>
              <a:rPr lang="tr-TR" sz="2000" dirty="0" smtClean="0"/>
              <a:t>.</a:t>
            </a:r>
            <a:endParaRPr lang="tr-TR" sz="2000" b="1" dirty="0" smtClean="0"/>
          </a:p>
          <a:p>
            <a:pPr>
              <a:buNone/>
            </a:pPr>
            <a:r>
              <a:rPr lang="tr-TR" sz="2000" b="1" dirty="0" smtClean="0"/>
              <a:t>Uzlaştırma</a:t>
            </a:r>
            <a:endParaRPr lang="tr-TR" sz="2000" dirty="0" smtClean="0"/>
          </a:p>
          <a:p>
            <a:pPr>
              <a:buNone/>
            </a:pPr>
            <a:r>
              <a:rPr lang="tr-TR" sz="2000" b="1" dirty="0" smtClean="0"/>
              <a:t>Madde 253</a:t>
            </a:r>
            <a:endParaRPr lang="tr-TR" sz="2000" dirty="0" smtClean="0"/>
          </a:p>
          <a:p>
            <a:pPr algn="just">
              <a:buNone/>
            </a:pPr>
            <a:r>
              <a:rPr lang="tr-TR" sz="2000" dirty="0" smtClean="0"/>
              <a:t>(</a:t>
            </a:r>
            <a:r>
              <a:rPr lang="tr-TR" sz="2000" dirty="0" smtClean="0"/>
              <a:t>1) Aşağıdaki suçlarda, şüpheli ile mağdur veya suçtan zarar gören gerçek veya özel hukuk tüzel kişisinin uzlaştırılması girişiminde bulunulur: </a:t>
            </a:r>
          </a:p>
          <a:p>
            <a:pPr algn="just">
              <a:buNone/>
            </a:pPr>
            <a:r>
              <a:rPr lang="tr-TR" sz="2000" dirty="0" smtClean="0"/>
              <a:t>a) Soruşturulması ve kovuşturulması şikâyete bağlı suçlar. </a:t>
            </a:r>
          </a:p>
          <a:p>
            <a:pPr algn="just">
              <a:buNone/>
            </a:pPr>
            <a:r>
              <a:rPr lang="tr-TR" sz="2000" dirty="0" smtClean="0"/>
              <a:t>b) Şikâyete bağlı olup olmadığına bakılmaksızın, Türk Ceza Kanununda yer alan; </a:t>
            </a:r>
          </a:p>
          <a:p>
            <a:pPr algn="just">
              <a:buNone/>
            </a:pPr>
            <a:r>
              <a:rPr lang="tr-TR" sz="2000" dirty="0" smtClean="0"/>
              <a:t>1. </a:t>
            </a:r>
            <a:r>
              <a:rPr lang="tr-TR" sz="2000" dirty="0" smtClean="0"/>
              <a:t>… </a:t>
            </a:r>
            <a:endParaRPr lang="tr-TR" sz="2000" dirty="0" smtClean="0"/>
          </a:p>
          <a:p>
            <a:pPr algn="just">
              <a:buNone/>
            </a:pPr>
            <a:r>
              <a:rPr lang="tr-TR" sz="2000" b="1" dirty="0" smtClean="0">
                <a:solidFill>
                  <a:srgbClr val="FF0000"/>
                </a:solidFill>
              </a:rPr>
              <a:t>5.</a:t>
            </a:r>
            <a:r>
              <a:rPr lang="tr-TR" sz="2000" dirty="0" smtClean="0">
                <a:solidFill>
                  <a:srgbClr val="FF0000"/>
                </a:solidFill>
              </a:rPr>
              <a:t> </a:t>
            </a:r>
            <a:r>
              <a:rPr lang="tr-TR" sz="2000" b="1" dirty="0" smtClean="0">
                <a:solidFill>
                  <a:srgbClr val="FF0000"/>
                </a:solidFill>
              </a:rPr>
              <a:t>İş ve çalışma hürriyetinin ihlali (madde 117, birinci fıkra; madde 119, birinci fıkra (c) bendi), </a:t>
            </a:r>
            <a:endParaRPr lang="tr-TR" sz="2000" dirty="0" smtClean="0">
              <a:solidFill>
                <a:srgbClr val="FF0000"/>
              </a:solidFill>
            </a:endParaRPr>
          </a:p>
          <a:p>
            <a:pPr algn="just">
              <a:buNone/>
            </a:pPr>
            <a:r>
              <a:rPr lang="tr-TR" sz="2000" b="1" dirty="0" smtClean="0">
                <a:solidFill>
                  <a:srgbClr val="FF0000"/>
                </a:solidFill>
              </a:rPr>
              <a:t>6.</a:t>
            </a:r>
            <a:r>
              <a:rPr lang="tr-TR" sz="2000" dirty="0" smtClean="0">
                <a:solidFill>
                  <a:srgbClr val="FF0000"/>
                </a:solidFill>
              </a:rPr>
              <a:t> </a:t>
            </a:r>
            <a:r>
              <a:rPr lang="tr-TR" sz="2000" dirty="0" smtClean="0">
                <a:solidFill>
                  <a:srgbClr val="FF0000"/>
                </a:solidFill>
              </a:rPr>
              <a:t>… </a:t>
            </a:r>
            <a:endParaRPr lang="tr-TR" sz="2000" dirty="0" smtClean="0">
              <a:solidFill>
                <a:srgbClr val="FF0000"/>
              </a:solidFill>
            </a:endParaRPr>
          </a:p>
          <a:p>
            <a:pPr algn="just">
              <a:buNone/>
            </a:pPr>
            <a:r>
              <a:rPr lang="tr-TR" sz="2000" b="1" dirty="0" smtClean="0">
                <a:solidFill>
                  <a:srgbClr val="FF0000"/>
                </a:solidFill>
              </a:rPr>
              <a:t>7. Güveni kötüye kullanma (madde 155), </a:t>
            </a:r>
            <a:endParaRPr lang="tr-TR" sz="2000" dirty="0" smtClean="0">
              <a:solidFill>
                <a:srgbClr val="FF0000"/>
              </a:solidFill>
            </a:endParaRPr>
          </a:p>
          <a:p>
            <a:pPr algn="just">
              <a:buNone/>
            </a:pPr>
            <a:r>
              <a:rPr lang="tr-TR" sz="2000" b="1" dirty="0" smtClean="0">
                <a:solidFill>
                  <a:srgbClr val="FF0000"/>
                </a:solidFill>
              </a:rPr>
              <a:t>8. </a:t>
            </a:r>
            <a:r>
              <a:rPr lang="tr-TR" sz="2000" b="1" dirty="0" smtClean="0">
                <a:solidFill>
                  <a:srgbClr val="FF0000"/>
                </a:solidFill>
              </a:rPr>
              <a:t>…</a:t>
            </a:r>
            <a:endParaRPr lang="tr-TR" sz="2000" dirty="0" smtClean="0">
              <a:solidFill>
                <a:srgbClr val="FF0000"/>
              </a:solidFill>
            </a:endParaRPr>
          </a:p>
          <a:p>
            <a:pPr algn="just">
              <a:buNone/>
            </a:pPr>
            <a:r>
              <a:rPr lang="tr-TR" sz="2000" b="1" dirty="0" smtClean="0">
                <a:solidFill>
                  <a:srgbClr val="FF0000"/>
                </a:solidFill>
              </a:rPr>
              <a:t>9. Suç eşyasının satın alınması veya kabul edilmesi (madde 165), </a:t>
            </a:r>
            <a:endParaRPr lang="tr-TR" sz="2000" dirty="0">
              <a:solidFill>
                <a:srgbClr val="FF0000"/>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a:bodyPr>
          <a:lstStyle/>
          <a:p>
            <a:pPr algn="ctr"/>
            <a:r>
              <a:rPr lang="tr-TR" dirty="0" smtClean="0"/>
              <a:t>UZLAŞTIRMA (</a:t>
            </a:r>
            <a:r>
              <a:rPr lang="tr-TR" dirty="0" smtClean="0"/>
              <a:t>CMK </a:t>
            </a:r>
            <a:r>
              <a:rPr lang="tr-TR" dirty="0" smtClean="0"/>
              <a:t>md.253)</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429684"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dirty="0" smtClean="0"/>
              <a:t>(2) …</a:t>
            </a:r>
          </a:p>
          <a:p>
            <a:pPr algn="just">
              <a:buNone/>
            </a:pPr>
            <a:r>
              <a:rPr lang="tr-TR" sz="2000" dirty="0" smtClean="0"/>
              <a:t>(</a:t>
            </a:r>
            <a:r>
              <a:rPr lang="tr-TR" sz="2000" dirty="0" smtClean="0"/>
              <a:t>3) Soruşturulması ve kovuşturulması şikâyete bağlı olsa bile, cinsel dokunulmazlığa karşı suçlarda uzlaştırma yoluna gidilemez. </a:t>
            </a:r>
            <a:r>
              <a:rPr lang="tr-TR" sz="2000" dirty="0" smtClean="0"/>
              <a:t>Uzlaştırma </a:t>
            </a:r>
            <a:r>
              <a:rPr lang="tr-TR" sz="2000" dirty="0" smtClean="0"/>
              <a:t>kapsamına giren bir suçun, bu kapsama girmeyen bir başka suçla birlikte </a:t>
            </a:r>
            <a:r>
              <a:rPr lang="tr-TR" sz="2000" b="1" dirty="0" smtClean="0">
                <a:solidFill>
                  <a:srgbClr val="FF0000"/>
                </a:solidFill>
              </a:rPr>
              <a:t>AYNI MAĞDURA KARŞI</a:t>
            </a:r>
            <a:r>
              <a:rPr lang="tr-TR" sz="2000" dirty="0" smtClean="0">
                <a:solidFill>
                  <a:srgbClr val="FF0000"/>
                </a:solidFill>
              </a:rPr>
              <a:t> </a:t>
            </a:r>
            <a:r>
              <a:rPr lang="tr-TR" sz="2000" dirty="0" smtClean="0"/>
              <a:t>işlenmiş </a:t>
            </a:r>
            <a:r>
              <a:rPr lang="tr-TR" sz="2000" dirty="0" smtClean="0"/>
              <a:t>olması hâlinde de uzlaşma hükümleri u</a:t>
            </a:r>
            <a:r>
              <a:rPr lang="tr-TR" sz="2000" dirty="0" smtClean="0">
                <a:solidFill>
                  <a:schemeClr val="tx1"/>
                </a:solidFill>
              </a:rPr>
              <a:t>ygulanmaz.</a:t>
            </a:r>
          </a:p>
          <a:p>
            <a:pPr algn="just">
              <a:buNone/>
            </a:pPr>
            <a:endParaRPr lang="tr-TR" sz="2000" dirty="0" smtClean="0">
              <a:solidFill>
                <a:schemeClr val="tx1"/>
              </a:solidFill>
            </a:endParaRPr>
          </a:p>
          <a:p>
            <a:pPr algn="just">
              <a:buNone/>
            </a:pPr>
            <a:r>
              <a:rPr lang="tr-TR" sz="2000" dirty="0" smtClean="0">
                <a:solidFill>
                  <a:schemeClr val="tx1"/>
                </a:solidFill>
              </a:rPr>
              <a:t>(4)…</a:t>
            </a:r>
          </a:p>
          <a:p>
            <a:pPr algn="just">
              <a:buNone/>
            </a:pPr>
            <a:endParaRPr lang="tr-TR" sz="2000" dirty="0" smtClean="0">
              <a:solidFill>
                <a:schemeClr val="tx1"/>
              </a:solidFill>
            </a:endParaRPr>
          </a:p>
          <a:p>
            <a:pPr algn="just">
              <a:buNone/>
            </a:pPr>
            <a:r>
              <a:rPr lang="tr-TR" sz="2000" dirty="0" smtClean="0"/>
              <a:t>(12) Uzlaştırmacı, dosya içindeki belgelerin birer örneği kendisine verildikten itibaren en geç otuz gün içinde uzlaştırma işlemlerini sonuçlandırır. Uzlaştırma bürosu bu süreyi</a:t>
            </a:r>
            <a:r>
              <a:rPr lang="tr-TR" sz="2000" b="1" dirty="0" smtClean="0"/>
              <a:t> </a:t>
            </a:r>
            <a:r>
              <a:rPr lang="tr-TR" sz="2000" b="1" dirty="0" smtClean="0">
                <a:solidFill>
                  <a:srgbClr val="FF0000"/>
                </a:solidFill>
              </a:rPr>
              <a:t>HER DEFASINDA YİRMİ GÜNÜ GEÇMEMEK ÜZERE EN FAZLA İKİ KEZ</a:t>
            </a:r>
            <a:r>
              <a:rPr lang="tr-TR" sz="2000" b="1" dirty="0" smtClean="0"/>
              <a:t> </a:t>
            </a:r>
            <a:r>
              <a:rPr lang="tr-TR" sz="2000" dirty="0" smtClean="0"/>
              <a:t>uzatabilir.</a:t>
            </a:r>
            <a:endParaRPr lang="tr-TR" sz="2000" dirty="0">
              <a:solidFill>
                <a:srgbClr val="FF0000"/>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BÖLGE ADLİYE MAHKEMESİNDE İNCELEME VE KOVUŞTURMA</a:t>
            </a:r>
          </a:p>
          <a:p>
            <a:pPr algn="ctr"/>
            <a:r>
              <a:rPr lang="tr-TR" dirty="0" smtClean="0"/>
              <a:t>(CMK md. 280)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857232"/>
            <a:ext cx="8429684" cy="6000768"/>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dirty="0" smtClean="0"/>
              <a:t>(1) Bölge adliye mahkemesi, dosyayı ve dosyayla birlikte sunulmuş olan delilleri inceledikten sonra;</a:t>
            </a:r>
          </a:p>
          <a:p>
            <a:pPr algn="just">
              <a:buNone/>
            </a:pPr>
            <a:r>
              <a:rPr lang="tr-TR" sz="2000" dirty="0" smtClean="0"/>
              <a:t>a)…</a:t>
            </a:r>
          </a:p>
          <a:p>
            <a:pPr algn="just">
              <a:buNone/>
            </a:pPr>
            <a:r>
              <a:rPr lang="tr-TR" sz="2000" b="1" dirty="0" smtClean="0">
                <a:solidFill>
                  <a:srgbClr val="FF0000"/>
                </a:solidFill>
              </a:rPr>
              <a:t>c) Başka bir araştırmaya ihtiyaç duyulmadan cezayı kaldıran veya cezada indirim yapılmasını gerektiren şahsî sebeplere ya da şahsî cezasızlık sebeplerine bağlı olarak daha az ceza verilmesini veya ceza verilmesine yer olmadığına karar verilmesini gerektiren hallerde, hukuka aykırılığın düzeltilerek istinaf başvurusunun esastan reddine, </a:t>
            </a:r>
            <a:endParaRPr lang="tr-TR" sz="2000" dirty="0" smtClean="0">
              <a:solidFill>
                <a:srgbClr val="FF0000"/>
              </a:solidFill>
            </a:endParaRPr>
          </a:p>
          <a:p>
            <a:pPr algn="just">
              <a:buNone/>
            </a:pPr>
            <a:r>
              <a:rPr lang="tr-TR" sz="2000" b="1" dirty="0" smtClean="0">
                <a:solidFill>
                  <a:srgbClr val="FF0000"/>
                </a:solidFill>
              </a:rPr>
              <a:t> </a:t>
            </a:r>
            <a:r>
              <a:rPr lang="tr-TR" sz="2000" b="1" dirty="0" smtClean="0">
                <a:solidFill>
                  <a:srgbClr val="FF0000"/>
                </a:solidFill>
              </a:rPr>
              <a:t>f</a:t>
            </a:r>
            <a:r>
              <a:rPr lang="tr-TR" sz="2000" b="1" dirty="0" smtClean="0">
                <a:solidFill>
                  <a:srgbClr val="FF0000"/>
                </a:solidFill>
              </a:rPr>
              <a:t>) Soruşturma veya kovuşturma şartının gerçekleşmediğinin veya </a:t>
            </a:r>
            <a:r>
              <a:rPr lang="tr-TR" sz="2000" b="1" dirty="0" err="1" smtClean="0">
                <a:solidFill>
                  <a:srgbClr val="FF0000"/>
                </a:solidFill>
              </a:rPr>
              <a:t>önödeme</a:t>
            </a:r>
            <a:r>
              <a:rPr lang="tr-TR" sz="2000" b="1" dirty="0" smtClean="0">
                <a:solidFill>
                  <a:srgbClr val="FF0000"/>
                </a:solidFill>
              </a:rPr>
              <a:t> ve uzlaştırma usulünün uygulanmadığının anlaşılması ya da davanın ilk derece mahkemesinde görülmekte olan bir dava ile birlikte yürütülmesinin zorunlu olması halinde hükmün bozulmasına ve dosyanın yeniden incelenmek ve hükmolunmak üzere hükmü bozulan ilk derece mahkemesine veya kendi yargı çevresinde uygun göreceği diğer bir ilk derece mahkemesine gönderilmesine</a:t>
            </a:r>
            <a:r>
              <a:rPr lang="tr-TR" sz="2000" b="1" dirty="0" smtClean="0">
                <a:solidFill>
                  <a:srgbClr val="FF0000"/>
                </a:solidFill>
              </a:rPr>
              <a:t>,</a:t>
            </a:r>
          </a:p>
          <a:p>
            <a:pPr algn="just">
              <a:buNone/>
            </a:pPr>
            <a:r>
              <a:rPr lang="tr-TR" sz="2000" b="1" dirty="0" smtClean="0"/>
              <a:t>g)</a:t>
            </a:r>
            <a:r>
              <a:rPr lang="tr-TR" sz="2000" dirty="0" smtClean="0"/>
              <a:t> Diğer hâllerde, gerekli tedbirleri aldıktan sonra (…) davanın yeniden görülmesine ve duruşma hazırlığı işlemlerine başlanmasına,</a:t>
            </a:r>
          </a:p>
          <a:p>
            <a:pPr algn="just"/>
            <a:r>
              <a:rPr lang="tr-TR" sz="2000" dirty="0" smtClean="0"/>
              <a:t>Karar verir.</a:t>
            </a:r>
          </a:p>
          <a:p>
            <a:pPr algn="just">
              <a:buNone/>
            </a:pPr>
            <a:endParaRPr lang="tr-TR" sz="2000" dirty="0">
              <a:solidFill>
                <a:srgbClr val="FF0000"/>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BÖLGE ADLİYE MAHKEMESİNDE DURUŞMA İSTİSNASI</a:t>
            </a:r>
          </a:p>
          <a:p>
            <a:pPr algn="ctr"/>
            <a:r>
              <a:rPr lang="tr-TR" dirty="0" smtClean="0"/>
              <a:t>(CMK md. 282)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286808" cy="557216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sz="2000" dirty="0" smtClean="0">
                <a:solidFill>
                  <a:schemeClr val="tx1"/>
                </a:solidFill>
                <a:latin typeface="Times New Roman" pitchFamily="18" charset="0"/>
                <a:cs typeface="Times New Roman" pitchFamily="18" charset="0"/>
              </a:rPr>
              <a:t>5271 sayılı Kanunun 282 </a:t>
            </a:r>
            <a:r>
              <a:rPr lang="tr-TR" sz="2000" dirty="0" err="1" smtClean="0">
                <a:solidFill>
                  <a:schemeClr val="tx1"/>
                </a:solidFill>
                <a:latin typeface="Times New Roman" pitchFamily="18" charset="0"/>
                <a:cs typeface="Times New Roman" pitchFamily="18" charset="0"/>
              </a:rPr>
              <a:t>nci</a:t>
            </a:r>
            <a:r>
              <a:rPr lang="tr-TR" sz="2000" dirty="0" smtClean="0">
                <a:solidFill>
                  <a:schemeClr val="tx1"/>
                </a:solidFill>
                <a:latin typeface="Times New Roman" pitchFamily="18" charset="0"/>
                <a:cs typeface="Times New Roman" pitchFamily="18" charset="0"/>
              </a:rPr>
              <a:t> maddesinin birinci fıkrasına aşağıdaki bent eklenmiştir.</a:t>
            </a:r>
          </a:p>
          <a:p>
            <a:pPr algn="just">
              <a:buNone/>
            </a:pPr>
            <a:endParaRPr lang="tr-TR" sz="2000" b="1" dirty="0" smtClean="0"/>
          </a:p>
          <a:p>
            <a:pPr algn="just">
              <a:buNone/>
            </a:pPr>
            <a:r>
              <a:rPr lang="tr-TR" sz="2000" b="1" dirty="0" smtClean="0"/>
              <a:t>İstisnalar </a:t>
            </a:r>
            <a:endParaRPr lang="tr-TR" sz="2000" dirty="0" smtClean="0"/>
          </a:p>
          <a:p>
            <a:pPr algn="just">
              <a:buNone/>
            </a:pPr>
            <a:r>
              <a:rPr lang="tr-TR" sz="2000" b="1" dirty="0" smtClean="0"/>
              <a:t>Madde 282 –</a:t>
            </a:r>
            <a:r>
              <a:rPr lang="tr-TR" sz="2000" dirty="0" smtClean="0"/>
              <a:t>  (1) Duruşma açıldığında aşağıda gösterilen istisnalar dışında bu Kanunun </a:t>
            </a:r>
            <a:r>
              <a:rPr lang="tr-TR" sz="2000" dirty="0" smtClean="0"/>
              <a:t>duruşma </a:t>
            </a:r>
            <a:r>
              <a:rPr lang="tr-TR" sz="2000" dirty="0" smtClean="0"/>
              <a:t>hazırlığı, duruşma ve karara ilişkin hükümleri uygulanır</a:t>
            </a:r>
            <a:r>
              <a:rPr lang="tr-TR" sz="2000" dirty="0" smtClean="0"/>
              <a:t>:</a:t>
            </a:r>
          </a:p>
          <a:p>
            <a:pPr algn="just">
              <a:buNone/>
            </a:pPr>
            <a:r>
              <a:rPr lang="tr-TR" sz="2000" dirty="0" smtClean="0"/>
              <a:t>a)</a:t>
            </a:r>
          </a:p>
          <a:p>
            <a:pPr algn="just">
              <a:buNone/>
            </a:pPr>
            <a:endParaRPr lang="tr-TR" sz="2000" dirty="0" smtClean="0"/>
          </a:p>
          <a:p>
            <a:pPr algn="just">
              <a:buNone/>
            </a:pPr>
            <a:r>
              <a:rPr lang="tr-TR" sz="2000" b="1" dirty="0" smtClean="0">
                <a:solidFill>
                  <a:srgbClr val="FF0000"/>
                </a:solidFill>
              </a:rPr>
              <a:t>f) Sanık, müdafii, katılan ve vekilinin davetiye tebliğ olunmasına rağmen duruşmaya gelmemesi halinde duruşmaya devam edilerek sanığın sorgu tutanakları anlatılmak suretiyle dava yokluklarında bitirilebilir. Ancak, 195 inci madde hükümleri saklı kalmak üzere, sanık hakkında verilecek ceza, ilk derece mahkemesinin </a:t>
            </a:r>
            <a:r>
              <a:rPr lang="tr-TR" sz="2000" b="1" dirty="0" smtClean="0">
                <a:solidFill>
                  <a:srgbClr val="FF0000"/>
                </a:solidFill>
              </a:rPr>
              <a:t>VERDİĞİ CEZADAN DAHA AĞIR İSE, HER HÂLDE SANIĞIN DİNLENMESİ GEREKİR.</a:t>
            </a:r>
            <a:endParaRPr lang="tr-TR" sz="2000" dirty="0" smtClean="0">
              <a:solidFill>
                <a:srgbClr val="FF0000"/>
              </a:solidFill>
            </a:endParaRPr>
          </a:p>
          <a:p>
            <a:pPr algn="just">
              <a:buNone/>
            </a:pPr>
            <a:r>
              <a:rPr lang="tr-TR" sz="2000" dirty="0" smtClean="0"/>
              <a:t> </a:t>
            </a:r>
            <a:endParaRPr lang="tr-TR" sz="20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TEMYİZ</a:t>
            </a:r>
          </a:p>
          <a:p>
            <a:pPr algn="ctr"/>
            <a:r>
              <a:rPr lang="tr-TR" dirty="0" smtClean="0"/>
              <a:t>(CMK md. 286)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286808" cy="450059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dirty="0" smtClean="0">
                <a:solidFill>
                  <a:schemeClr val="tx1"/>
                </a:solidFill>
                <a:latin typeface="Arial" pitchFamily="34" charset="0"/>
                <a:cs typeface="Arial" pitchFamily="34" charset="0"/>
              </a:rPr>
              <a:t>5271 sayılı Kanunun </a:t>
            </a:r>
            <a:r>
              <a:rPr lang="tr-TR" dirty="0" smtClean="0">
                <a:solidFill>
                  <a:schemeClr val="tx1"/>
                </a:solidFill>
                <a:latin typeface="Arial" pitchFamily="34" charset="0"/>
                <a:cs typeface="Arial" pitchFamily="34" charset="0"/>
              </a:rPr>
              <a:t>286 </a:t>
            </a:r>
            <a:r>
              <a:rPr lang="tr-TR" dirty="0" err="1" smtClean="0">
                <a:solidFill>
                  <a:schemeClr val="tx1"/>
                </a:solidFill>
                <a:latin typeface="Arial" pitchFamily="34" charset="0"/>
                <a:cs typeface="Arial" pitchFamily="34" charset="0"/>
              </a:rPr>
              <a:t>nci</a:t>
            </a:r>
            <a:r>
              <a:rPr lang="tr-TR" dirty="0" smtClean="0">
                <a:solidFill>
                  <a:schemeClr val="tx1"/>
                </a:solidFill>
                <a:latin typeface="Arial" pitchFamily="34" charset="0"/>
                <a:cs typeface="Arial" pitchFamily="34" charset="0"/>
              </a:rPr>
              <a:t> </a:t>
            </a:r>
            <a:r>
              <a:rPr lang="tr-TR" dirty="0" smtClean="0">
                <a:solidFill>
                  <a:schemeClr val="tx1"/>
                </a:solidFill>
                <a:latin typeface="Arial" pitchFamily="34" charset="0"/>
                <a:cs typeface="Arial" pitchFamily="34" charset="0"/>
              </a:rPr>
              <a:t>maddesine üçüncü fıkra eklenerek temyiz edilebilecek suçların sayısı artırılmıştır.</a:t>
            </a:r>
          </a:p>
          <a:p>
            <a:pPr algn="just">
              <a:buNone/>
            </a:pPr>
            <a:endParaRPr lang="tr-TR" b="1" dirty="0" smtClean="0">
              <a:latin typeface="Arial" pitchFamily="34" charset="0"/>
              <a:cs typeface="Arial" pitchFamily="34" charset="0"/>
            </a:endParaRPr>
          </a:p>
          <a:p>
            <a:pPr algn="just">
              <a:buNone/>
            </a:pPr>
            <a:r>
              <a:rPr lang="tr-TR" b="1" dirty="0" smtClean="0">
                <a:latin typeface="Arial" pitchFamily="34" charset="0"/>
                <a:cs typeface="Arial" pitchFamily="34" charset="0"/>
              </a:rPr>
              <a:t>Temyiz</a:t>
            </a:r>
            <a:endParaRPr lang="tr-TR" dirty="0" smtClean="0">
              <a:latin typeface="Arial" pitchFamily="34" charset="0"/>
              <a:cs typeface="Arial" pitchFamily="34" charset="0"/>
            </a:endParaRPr>
          </a:p>
          <a:p>
            <a:pPr algn="just">
              <a:buNone/>
            </a:pPr>
            <a:r>
              <a:rPr lang="tr-TR" b="1" dirty="0" smtClean="0">
                <a:latin typeface="Arial" pitchFamily="34" charset="0"/>
                <a:cs typeface="Arial" pitchFamily="34" charset="0"/>
              </a:rPr>
              <a:t>Madde 286- </a:t>
            </a:r>
            <a:endParaRPr lang="tr-TR" b="1" dirty="0" smtClean="0">
              <a:latin typeface="Arial" pitchFamily="34" charset="0"/>
              <a:cs typeface="Arial" pitchFamily="34" charset="0"/>
            </a:endParaRPr>
          </a:p>
          <a:p>
            <a:pPr algn="just">
              <a:buNone/>
            </a:pPr>
            <a:r>
              <a:rPr lang="tr-TR" dirty="0" smtClean="0">
                <a:latin typeface="Arial" pitchFamily="34" charset="0"/>
                <a:cs typeface="Arial" pitchFamily="34" charset="0"/>
              </a:rPr>
              <a:t>(1) Bölge </a:t>
            </a:r>
            <a:r>
              <a:rPr lang="tr-TR" dirty="0" smtClean="0">
                <a:latin typeface="Arial" pitchFamily="34" charset="0"/>
                <a:cs typeface="Arial" pitchFamily="34" charset="0"/>
              </a:rPr>
              <a:t>adliye mahkemesi ceza dairelerinin bozma dışında kalan hükümleri temyiz edilebilir</a:t>
            </a:r>
            <a:r>
              <a:rPr lang="tr-TR" dirty="0" smtClean="0">
                <a:latin typeface="Arial" pitchFamily="34" charset="0"/>
                <a:cs typeface="Arial" pitchFamily="34" charset="0"/>
              </a:rPr>
              <a:t>.</a:t>
            </a:r>
          </a:p>
          <a:p>
            <a:pPr algn="just">
              <a:buNone/>
            </a:pPr>
            <a:r>
              <a:rPr lang="tr-TR" dirty="0" smtClean="0">
                <a:latin typeface="Arial" pitchFamily="34" charset="0"/>
                <a:cs typeface="Arial" pitchFamily="34" charset="0"/>
              </a:rPr>
              <a:t>(2) Ancak;…..</a:t>
            </a:r>
          </a:p>
          <a:p>
            <a:pPr algn="just">
              <a:buNone/>
            </a:pPr>
            <a:r>
              <a:rPr lang="tr-TR" dirty="0" smtClean="0">
                <a:latin typeface="Arial" pitchFamily="34" charset="0"/>
                <a:cs typeface="Arial" pitchFamily="34" charset="0"/>
              </a:rPr>
              <a:t>	Temyiz </a:t>
            </a:r>
            <a:r>
              <a:rPr lang="tr-TR" dirty="0" smtClean="0">
                <a:latin typeface="Arial" pitchFamily="34" charset="0"/>
                <a:cs typeface="Arial" pitchFamily="34" charset="0"/>
              </a:rPr>
              <a:t>edilemez.</a:t>
            </a:r>
          </a:p>
          <a:p>
            <a:pPr algn="just">
              <a:buNone/>
            </a:pPr>
            <a:endParaRPr lang="tr-TR" dirty="0" smtClean="0">
              <a:latin typeface="Arial" pitchFamily="34" charset="0"/>
              <a:cs typeface="Arial" pitchFamily="34" charset="0"/>
            </a:endParaRPr>
          </a:p>
          <a:p>
            <a:pPr algn="just">
              <a:buNone/>
            </a:pPr>
            <a:endParaRPr lang="tr-TR"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7500" lnSpcReduction="20000"/>
          </a:bodyPr>
          <a:lstStyle/>
          <a:p>
            <a:pPr algn="ctr"/>
            <a:r>
              <a:rPr lang="tr-TR" dirty="0" smtClean="0"/>
              <a:t>TEMYİZ</a:t>
            </a:r>
          </a:p>
          <a:p>
            <a:pPr algn="ctr"/>
            <a:r>
              <a:rPr lang="tr-TR" dirty="0" smtClean="0"/>
              <a:t>(CMK md. 286)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286808" cy="4500594"/>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b="1" dirty="0" smtClean="0">
                <a:solidFill>
                  <a:srgbClr val="FF0000"/>
                </a:solidFill>
              </a:rPr>
              <a:t>(3</a:t>
            </a:r>
            <a:r>
              <a:rPr lang="tr-TR" b="1" dirty="0" smtClean="0">
                <a:solidFill>
                  <a:srgbClr val="FF0000"/>
                </a:solidFill>
              </a:rPr>
              <a:t>) İkinci fıkrada belirtilen temyiz edilemeyecek kararlar kapsamında olsa bile aşağıda sayılan suçlar nedeniyle verilen bölge adliye mahkemesi ceza dairelerinin kararları temyiz edilebilir:</a:t>
            </a:r>
            <a:endParaRPr lang="tr-TR" dirty="0" smtClean="0">
              <a:solidFill>
                <a:srgbClr val="FF0000"/>
              </a:solidFill>
            </a:endParaRPr>
          </a:p>
          <a:p>
            <a:pPr algn="just">
              <a:buNone/>
            </a:pPr>
            <a:r>
              <a:rPr lang="tr-TR" b="1" dirty="0" smtClean="0">
                <a:solidFill>
                  <a:srgbClr val="FF0000"/>
                </a:solidFill>
              </a:rPr>
              <a:t>a</a:t>
            </a:r>
            <a:r>
              <a:rPr lang="tr-TR" b="1" dirty="0" smtClean="0">
                <a:solidFill>
                  <a:srgbClr val="FF0000"/>
                </a:solidFill>
              </a:rPr>
              <a:t>) Türk Ceza Kanununda yer alan;</a:t>
            </a:r>
            <a:endParaRPr lang="tr-TR" dirty="0" smtClean="0">
              <a:solidFill>
                <a:srgbClr val="FF0000"/>
              </a:solidFill>
            </a:endParaRPr>
          </a:p>
          <a:p>
            <a:pPr algn="just">
              <a:buNone/>
            </a:pPr>
            <a:r>
              <a:rPr lang="tr-TR" b="1" dirty="0" smtClean="0">
                <a:solidFill>
                  <a:srgbClr val="FF0000"/>
                </a:solidFill>
              </a:rPr>
              <a:t>	1</a:t>
            </a:r>
            <a:r>
              <a:rPr lang="tr-TR" b="1" dirty="0" smtClean="0">
                <a:solidFill>
                  <a:srgbClr val="FF0000"/>
                </a:solidFill>
              </a:rPr>
              <a:t>. Hakaret (madde 125, üçüncü fıkra),</a:t>
            </a:r>
            <a:endParaRPr lang="tr-TR" dirty="0" smtClean="0">
              <a:solidFill>
                <a:srgbClr val="FF0000"/>
              </a:solidFill>
            </a:endParaRPr>
          </a:p>
          <a:p>
            <a:pPr algn="just">
              <a:buNone/>
            </a:pPr>
            <a:r>
              <a:rPr lang="tr-TR" b="1" dirty="0" smtClean="0">
                <a:solidFill>
                  <a:srgbClr val="FF0000"/>
                </a:solidFill>
              </a:rPr>
              <a:t>	2</a:t>
            </a:r>
            <a:r>
              <a:rPr lang="tr-TR" b="1" dirty="0" smtClean="0">
                <a:solidFill>
                  <a:srgbClr val="FF0000"/>
                </a:solidFill>
              </a:rPr>
              <a:t>. Halk arasında korku ve panik yaratmak amacıyla tehdit (madde 213),</a:t>
            </a:r>
            <a:endParaRPr lang="tr-TR" dirty="0" smtClean="0">
              <a:solidFill>
                <a:srgbClr val="FF0000"/>
              </a:solidFill>
            </a:endParaRPr>
          </a:p>
          <a:p>
            <a:pPr algn="just">
              <a:buNone/>
            </a:pPr>
            <a:r>
              <a:rPr lang="tr-TR" b="1" dirty="0" smtClean="0">
                <a:solidFill>
                  <a:srgbClr val="FF0000"/>
                </a:solidFill>
              </a:rPr>
              <a:t>	3</a:t>
            </a:r>
            <a:r>
              <a:rPr lang="tr-TR" b="1" dirty="0" smtClean="0">
                <a:solidFill>
                  <a:srgbClr val="FF0000"/>
                </a:solidFill>
              </a:rPr>
              <a:t>. Suç işlemeye tahrik (madde 214),</a:t>
            </a:r>
            <a:endParaRPr lang="tr-TR" dirty="0" smtClean="0">
              <a:solidFill>
                <a:srgbClr val="FF0000"/>
              </a:solidFill>
            </a:endParaRPr>
          </a:p>
          <a:p>
            <a:pPr algn="just">
              <a:buNone/>
            </a:pPr>
            <a:r>
              <a:rPr lang="tr-TR" b="1" dirty="0" smtClean="0">
                <a:solidFill>
                  <a:srgbClr val="FF0000"/>
                </a:solidFill>
              </a:rPr>
              <a:t>	4</a:t>
            </a:r>
            <a:r>
              <a:rPr lang="tr-TR" b="1" dirty="0" smtClean="0">
                <a:solidFill>
                  <a:srgbClr val="FF0000"/>
                </a:solidFill>
              </a:rPr>
              <a:t>. Suçu ve suçluyu övme (madde 215),</a:t>
            </a:r>
            <a:endParaRPr lang="tr-TR" dirty="0" smtClean="0">
              <a:solidFill>
                <a:srgbClr val="FF0000"/>
              </a:solidFill>
            </a:endParaRPr>
          </a:p>
          <a:p>
            <a:pPr algn="just">
              <a:buNone/>
            </a:pPr>
            <a:r>
              <a:rPr lang="tr-TR" b="1" dirty="0" smtClean="0">
                <a:solidFill>
                  <a:srgbClr val="FF0000"/>
                </a:solidFill>
              </a:rPr>
              <a:t>	5</a:t>
            </a:r>
            <a:r>
              <a:rPr lang="tr-TR" b="1" dirty="0" smtClean="0">
                <a:solidFill>
                  <a:srgbClr val="FF0000"/>
                </a:solidFill>
              </a:rPr>
              <a:t>. Halkı kin ve düşmanlığa tahrik veya aşağılama (madde 216),</a:t>
            </a:r>
            <a:endParaRPr lang="tr-TR" dirty="0" smtClean="0">
              <a:solidFill>
                <a:srgbClr val="FF0000"/>
              </a:solidFill>
            </a:endParaRPr>
          </a:p>
          <a:p>
            <a:pPr algn="just">
              <a:buNone/>
            </a:pPr>
            <a:r>
              <a:rPr lang="tr-TR" b="1" dirty="0" smtClean="0">
                <a:solidFill>
                  <a:srgbClr val="FF0000"/>
                </a:solidFill>
              </a:rPr>
              <a:t>	</a:t>
            </a:r>
            <a:endParaRPr lang="tr-TR" dirty="0" smtClean="0">
              <a:solidFill>
                <a:srgbClr val="FF0000"/>
              </a:solidFill>
            </a:endParaRPr>
          </a:p>
          <a:p>
            <a:pPr algn="just">
              <a:buNone/>
            </a:pPr>
            <a:endParaRPr lang="tr-TR" dirty="0" smtClean="0">
              <a:solidFill>
                <a:srgbClr val="FF0000"/>
              </a:solidFill>
              <a:latin typeface="Arial" pitchFamily="34" charset="0"/>
              <a:cs typeface="Arial" pitchFamily="34" charset="0"/>
            </a:endParaRPr>
          </a:p>
          <a:p>
            <a:pPr algn="just">
              <a:buNone/>
            </a:pPr>
            <a:endParaRPr lang="tr-TR"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a:bodyPr>
          <a:lstStyle/>
          <a:p>
            <a:pPr algn="ctr"/>
            <a:r>
              <a:rPr lang="tr-TR" dirty="0" smtClean="0"/>
              <a:t>TEMYİZ (CMK md. 286)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501122" cy="5857892"/>
          </a:xfrm>
        </p:spPr>
        <p:style>
          <a:lnRef idx="2">
            <a:schemeClr val="accent2"/>
          </a:lnRef>
          <a:fillRef idx="1">
            <a:schemeClr val="lt1"/>
          </a:fillRef>
          <a:effectRef idx="0">
            <a:schemeClr val="accent2"/>
          </a:effectRef>
          <a:fontRef idx="minor">
            <a:schemeClr val="dk1"/>
          </a:fontRef>
        </p:style>
        <p:txBody>
          <a:bodyPr>
            <a:noAutofit/>
          </a:bodyPr>
          <a:lstStyle/>
          <a:p>
            <a:pPr algn="just">
              <a:buNone/>
            </a:pPr>
            <a:r>
              <a:rPr lang="tr-TR" b="1" dirty="0" smtClean="0">
                <a:solidFill>
                  <a:srgbClr val="FF0000"/>
                </a:solidFill>
              </a:rPr>
              <a:t>	6. Kanunlara uymamaya tahrik (madde 217),</a:t>
            </a:r>
            <a:endParaRPr lang="tr-TR" dirty="0" smtClean="0">
              <a:solidFill>
                <a:srgbClr val="FF0000"/>
              </a:solidFill>
            </a:endParaRPr>
          </a:p>
          <a:p>
            <a:pPr algn="just">
              <a:buNone/>
            </a:pPr>
            <a:r>
              <a:rPr lang="tr-TR" b="1" dirty="0" smtClean="0">
                <a:solidFill>
                  <a:srgbClr val="FF0000"/>
                </a:solidFill>
              </a:rPr>
              <a:t>	7. Cumhurbaşkanına hakaret (madde 299),</a:t>
            </a:r>
            <a:endParaRPr lang="tr-TR" dirty="0" smtClean="0">
              <a:solidFill>
                <a:srgbClr val="FF0000"/>
              </a:solidFill>
            </a:endParaRPr>
          </a:p>
          <a:p>
            <a:pPr algn="just">
              <a:buNone/>
            </a:pPr>
            <a:r>
              <a:rPr lang="tr-TR" b="1" dirty="0" smtClean="0">
                <a:solidFill>
                  <a:srgbClr val="FF0000"/>
                </a:solidFill>
              </a:rPr>
              <a:t>	8. Devletin egemenlik alametlerini aşağılama (madde 300),</a:t>
            </a:r>
            <a:endParaRPr lang="tr-TR" dirty="0" smtClean="0">
              <a:solidFill>
                <a:srgbClr val="FF0000"/>
              </a:solidFill>
            </a:endParaRPr>
          </a:p>
          <a:p>
            <a:pPr algn="just">
              <a:buNone/>
            </a:pPr>
            <a:r>
              <a:rPr lang="tr-TR" b="1" dirty="0" smtClean="0">
                <a:solidFill>
                  <a:srgbClr val="FF0000"/>
                </a:solidFill>
              </a:rPr>
              <a:t>	9. Türk Milletini, Türkiye Cumhuriyeti Devletini, Devletin kurum ve organlarını aşağılama (madde 301),</a:t>
            </a:r>
            <a:endParaRPr lang="tr-TR" dirty="0" smtClean="0">
              <a:solidFill>
                <a:srgbClr val="FF0000"/>
              </a:solidFill>
            </a:endParaRPr>
          </a:p>
          <a:p>
            <a:pPr algn="just">
              <a:buNone/>
            </a:pPr>
            <a:r>
              <a:rPr lang="tr-TR" b="1" dirty="0" smtClean="0">
                <a:solidFill>
                  <a:srgbClr val="FF0000"/>
                </a:solidFill>
              </a:rPr>
              <a:t>	10. Silâhlı örgüt (madde 314),</a:t>
            </a:r>
            <a:endParaRPr lang="tr-TR" dirty="0" smtClean="0">
              <a:solidFill>
                <a:srgbClr val="FF0000"/>
              </a:solidFill>
            </a:endParaRPr>
          </a:p>
          <a:p>
            <a:pPr algn="just">
              <a:buNone/>
            </a:pPr>
            <a:r>
              <a:rPr lang="tr-TR" b="1" dirty="0" smtClean="0">
                <a:solidFill>
                  <a:srgbClr val="FF0000"/>
                </a:solidFill>
              </a:rPr>
              <a:t>	11. Halkı askerlikten soğutma (madde 318),</a:t>
            </a:r>
            <a:endParaRPr lang="tr-TR" dirty="0" smtClean="0">
              <a:solidFill>
                <a:srgbClr val="FF0000"/>
              </a:solidFill>
            </a:endParaRPr>
          </a:p>
          <a:p>
            <a:pPr algn="just">
              <a:buNone/>
            </a:pPr>
            <a:r>
              <a:rPr lang="tr-TR" b="1" dirty="0" smtClean="0">
                <a:solidFill>
                  <a:srgbClr val="FF0000"/>
                </a:solidFill>
              </a:rPr>
              <a:t>	suçları.</a:t>
            </a:r>
            <a:endParaRPr lang="tr-TR" dirty="0" smtClean="0">
              <a:solidFill>
                <a:srgbClr val="FF0000"/>
              </a:solidFill>
            </a:endParaRPr>
          </a:p>
          <a:p>
            <a:pPr algn="just">
              <a:buNone/>
            </a:pPr>
            <a:r>
              <a:rPr lang="tr-TR" b="1" dirty="0" smtClean="0">
                <a:solidFill>
                  <a:srgbClr val="FF0000"/>
                </a:solidFill>
              </a:rPr>
              <a:t>b) Terörle Mücadele Kanununun 6 </a:t>
            </a:r>
            <a:r>
              <a:rPr lang="tr-TR" b="1" dirty="0" err="1" smtClean="0">
                <a:solidFill>
                  <a:srgbClr val="FF0000"/>
                </a:solidFill>
              </a:rPr>
              <a:t>ncı</a:t>
            </a:r>
            <a:r>
              <a:rPr lang="tr-TR" b="1" dirty="0" smtClean="0">
                <a:solidFill>
                  <a:srgbClr val="FF0000"/>
                </a:solidFill>
              </a:rPr>
              <a:t> maddesinin ikinci ve dördüncü fıkrası ile 7 </a:t>
            </a:r>
            <a:r>
              <a:rPr lang="tr-TR" b="1" dirty="0" err="1" smtClean="0">
                <a:solidFill>
                  <a:srgbClr val="FF0000"/>
                </a:solidFill>
              </a:rPr>
              <a:t>nci</a:t>
            </a:r>
            <a:r>
              <a:rPr lang="tr-TR" b="1" dirty="0" smtClean="0">
                <a:solidFill>
                  <a:srgbClr val="FF0000"/>
                </a:solidFill>
              </a:rPr>
              <a:t> maddesinin ikinci fıkrasında yer alan suçlar.</a:t>
            </a:r>
            <a:endParaRPr lang="tr-TR" dirty="0" smtClean="0">
              <a:solidFill>
                <a:srgbClr val="FF0000"/>
              </a:solidFill>
            </a:endParaRPr>
          </a:p>
          <a:p>
            <a:pPr algn="just">
              <a:buNone/>
            </a:pPr>
            <a:r>
              <a:rPr lang="tr-TR" b="1" dirty="0" smtClean="0">
                <a:solidFill>
                  <a:srgbClr val="FF0000"/>
                </a:solidFill>
              </a:rPr>
              <a:t>c) Toplantı ve Gösteri Yürüyüşleri Kanununun 28 inci maddesinin birinci fıkrası, 31 inci maddesi ve 32 </a:t>
            </a:r>
            <a:r>
              <a:rPr lang="tr-TR" b="1" dirty="0" err="1" smtClean="0">
                <a:solidFill>
                  <a:srgbClr val="FF0000"/>
                </a:solidFill>
              </a:rPr>
              <a:t>nci</a:t>
            </a:r>
            <a:r>
              <a:rPr lang="tr-TR" b="1" dirty="0" smtClean="0">
                <a:solidFill>
                  <a:srgbClr val="FF0000"/>
                </a:solidFill>
              </a:rPr>
              <a:t> maddesinde yer alan suçlar.</a:t>
            </a:r>
            <a:endParaRPr lang="tr-TR" dirty="0" smtClean="0">
              <a:solidFill>
                <a:srgbClr val="FF0000"/>
              </a:solidFill>
            </a:endParaRPr>
          </a:p>
          <a:p>
            <a:pPr algn="just">
              <a:buNone/>
            </a:pPr>
            <a:endParaRPr lang="tr-TR" dirty="0" smtClean="0">
              <a:solidFill>
                <a:srgbClr val="FF0000"/>
              </a:solidFill>
              <a:latin typeface="Arial" pitchFamily="34" charset="0"/>
              <a:cs typeface="Arial" pitchFamily="34" charset="0"/>
            </a:endParaRPr>
          </a:p>
          <a:p>
            <a:pPr algn="just">
              <a:buNone/>
            </a:pPr>
            <a:endParaRPr lang="tr-TR" dirty="0">
              <a:solidFill>
                <a:srgbClr val="FF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571472" y="214290"/>
            <a:ext cx="7543824" cy="639762"/>
          </a:xfrm>
        </p:spPr>
        <p:txBody>
          <a:bodyPr>
            <a:normAutofit fontScale="70000" lnSpcReduction="20000"/>
          </a:bodyPr>
          <a:lstStyle/>
          <a:p>
            <a:pPr algn="ctr"/>
            <a:r>
              <a:rPr lang="tr-TR" dirty="0" smtClean="0"/>
              <a:t>BÖLGE ADLİYE MAHKEMESİ CUMHURİYET BAŞSAVCILIĞININ İTİRAZ YETKİSİ</a:t>
            </a:r>
          </a:p>
          <a:p>
            <a:pPr algn="ctr"/>
            <a:r>
              <a:rPr lang="tr-TR" dirty="0" smtClean="0"/>
              <a:t> (CMK MD. 308/A) </a:t>
            </a:r>
            <a:endParaRPr lang="tr-TR" dirty="0">
              <a:latin typeface="Times New Roman" pitchFamily="18" charset="0"/>
              <a:cs typeface="Times New Roman" pitchFamily="18" charset="0"/>
            </a:endParaRPr>
          </a:p>
        </p:txBody>
      </p:sp>
      <p:sp>
        <p:nvSpPr>
          <p:cNvPr id="4" name="3 İçerik Yer Tutucusu"/>
          <p:cNvSpPr>
            <a:spLocks noGrp="1"/>
          </p:cNvSpPr>
          <p:nvPr>
            <p:ph sz="half" idx="2"/>
          </p:nvPr>
        </p:nvSpPr>
        <p:spPr>
          <a:xfrm>
            <a:off x="428596" y="1000108"/>
            <a:ext cx="8501122" cy="5857892"/>
          </a:xfrm>
        </p:spPr>
        <p:style>
          <a:lnRef idx="2">
            <a:schemeClr val="accent2"/>
          </a:lnRef>
          <a:fillRef idx="1">
            <a:schemeClr val="lt1"/>
          </a:fillRef>
          <a:effectRef idx="0">
            <a:schemeClr val="accent2"/>
          </a:effectRef>
          <a:fontRef idx="minor">
            <a:schemeClr val="dk1"/>
          </a:fontRef>
        </p:style>
        <p:txBody>
          <a:bodyPr>
            <a:noAutofit/>
          </a:bodyPr>
          <a:lstStyle/>
          <a:p>
            <a:pPr algn="just"/>
            <a:r>
              <a:rPr lang="tr-TR" sz="2200" b="1" dirty="0" smtClean="0"/>
              <a:t>Madde </a:t>
            </a:r>
            <a:r>
              <a:rPr lang="tr-TR" sz="2200" b="1" dirty="0" smtClean="0"/>
              <a:t>308/A- </a:t>
            </a:r>
            <a:r>
              <a:rPr lang="tr-TR" sz="2200" dirty="0" smtClean="0"/>
              <a:t>(1) Bölge adliye mahkemesi ceza dairelerinin kesin nitelikteki kararlarına karşı bölge adliye mahkemesi Cumhuriyet başsavcılığı, </a:t>
            </a:r>
            <a:r>
              <a:rPr lang="tr-TR" sz="2200" dirty="0" err="1" smtClean="0"/>
              <a:t>re’sen</a:t>
            </a:r>
            <a:r>
              <a:rPr lang="tr-TR" sz="2200" dirty="0" smtClean="0"/>
              <a:t> veya istem üzerine, kararın kendisine verildiği tarihten itibaren otuz gün içinde kararı veren daireye itiraz edebilir. Sanığın lehine itirazda süre aranmaz. Daire, mümkün olan en kısa sürede itirazı inceler ve yerinde görürse kararını düzeltir</a:t>
            </a:r>
            <a:r>
              <a:rPr lang="tr-TR" sz="2200" b="1" dirty="0" smtClean="0">
                <a:solidFill>
                  <a:srgbClr val="FF0000"/>
                </a:solidFill>
              </a:rPr>
              <a:t>; görmezse dosyayı itirazı incelemek üzere ceza daireleri başkanlar kuruluna gönderir. Kurula gönderilen itiraz hakkında, kararına itiraz edilen dairenin başkanı veya görevlendireceği üye tarafından kurula sunulmak üzere bir rapor hazırlanır. Kurulun itirazın kabulüne ilişkin kararları, gereği için dairesine gönderilir. Kurulun verdiği </a:t>
            </a:r>
            <a:r>
              <a:rPr lang="tr-TR" sz="2200" dirty="0" smtClean="0">
                <a:solidFill>
                  <a:srgbClr val="FF0000"/>
                </a:solidFill>
              </a:rPr>
              <a:t>kararlar kesindir. </a:t>
            </a:r>
            <a:r>
              <a:rPr lang="tr-TR" sz="2200" b="1" dirty="0" smtClean="0">
                <a:solidFill>
                  <a:srgbClr val="FF0000"/>
                </a:solidFill>
              </a:rPr>
              <a:t>Dörtten fazla ceza dairesi olan bölge adliye mahkemelerinde Hakimler ve Savcılar Kurulu tarafından daire başkanları arasından belirlenen ve dört üyeden oluşan başkanlar kurulu bu incelemeyi yapar. Başkanlar kurulunun bu maddeye ilişkin çalışma usul ve esasları, Hakimler ve Savcılar Kurulu tarafından belirlenir. </a:t>
            </a:r>
            <a:endParaRPr lang="tr-TR" sz="2200" dirty="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3790</TotalTime>
  <Words>6798</Words>
  <Application>Microsoft Office PowerPoint</Application>
  <PresentationFormat>Ekran Gösterisi (4:3)</PresentationFormat>
  <Paragraphs>430</Paragraphs>
  <Slides>87</Slides>
  <Notes>1</Notes>
  <HiddenSlides>0</HiddenSlides>
  <MMClips>0</MMClips>
  <ScaleCrop>false</ScaleCrop>
  <HeadingPairs>
    <vt:vector size="4" baseType="variant">
      <vt:variant>
        <vt:lpstr>Tema</vt:lpstr>
      </vt:variant>
      <vt:variant>
        <vt:i4>1</vt:i4>
      </vt:variant>
      <vt:variant>
        <vt:lpstr>Slayt Başlıkları</vt:lpstr>
      </vt:variant>
      <vt:variant>
        <vt:i4>87</vt:i4>
      </vt:variant>
    </vt:vector>
  </HeadingPairs>
  <TitlesOfParts>
    <vt:vector size="88" baseType="lpstr">
      <vt:lpstr>Ofis Teması</vt:lpstr>
      <vt:lpstr>   Av. Doç.Dr. Yavuz ERDOĞAN   LEFKE AVRUPA ÜNİVERSİTESİ HUKUK FAKÜLTESİ  Ceza ve Ceza Muhakemesi Hukuku Öğretim Üyesi   yavuzerdogan@hotmail.com 0548 841 71 97 (KKTC) 0538 371 26 46 (TC)  (Gaziantep Barosu)   </vt:lpstr>
      <vt:lpstr>7188 SAYILI KANUNLA YÜRÜRLÜĞE GİREN  YARGI REFORM PAKETİNİN  MADDİ CEZA HUKUKU  VE  CEZA MUHAKEMESİ HUKUKU BAKIMINDAN DEĞERLENDİRİLMESİ </vt:lpstr>
      <vt:lpstr>GİRİŞ </vt:lpstr>
      <vt:lpstr>5237 SAYILI TÜRK CEZA KANUNU BAKIMINDAN DEĞERLENDİRİLME </vt:lpstr>
      <vt:lpstr>7188 KANUN İLE YAPILAN DEĞİŞİKLİKLER</vt:lpstr>
      <vt:lpstr>Slayt 6</vt:lpstr>
      <vt:lpstr>ÖNÖDEME KURUMUNDA YAPILAN DEĞİŞİKLİĞİN DEĞERLENDİRİLMESİ</vt:lpstr>
      <vt:lpstr>Slayt 8</vt:lpstr>
      <vt:lpstr>Slayt 9</vt:lpstr>
      <vt:lpstr>Slayt 10</vt:lpstr>
      <vt:lpstr>Slayt 11</vt:lpstr>
      <vt:lpstr>Slayt 12</vt:lpstr>
      <vt:lpstr>Slayt 13</vt:lpstr>
      <vt:lpstr>Slayt 14</vt:lpstr>
      <vt:lpstr>Slayt 15</vt:lpstr>
      <vt:lpstr>3713 SAYILI TERÖRLE MÜCADELE KANUNU BAKIMINDAN DEĞERLENDİRİLMESİ </vt:lpstr>
      <vt:lpstr>Slayt 17</vt:lpstr>
      <vt:lpstr>Slayt 18</vt:lpstr>
      <vt:lpstr>5271 SAYILI  CEZA MUHAKEMESİ KANUNU BAKIMINDAN DEĞERLENDİRİLME</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SERİ MUHAKEME USULULÜNÜN UYGULANMA USULÜ</vt:lpstr>
      <vt:lpstr>SERİ MUHAKEME USULULÜNÜN UYGULANMA USULÜ</vt:lpstr>
      <vt:lpstr>SERİ MUHAKEME USULULÜNÜN UYGULANMA USULÜ</vt:lpstr>
      <vt:lpstr>SERİ MUHAKEME USULULÜNÜN UYGULANMA USULÜ</vt:lpstr>
      <vt:lpstr>SERİ MUHAKEME USULULÜNÜN UYGULANMA USULÜ</vt:lpstr>
      <vt:lpstr>SERİ MUHAKEME USULULÜNÜN UYGULANMA USULÜ</vt:lpstr>
      <vt:lpstr>SERİ MUHAKEME USULULÜNÜN UYGULANMA USULÜ</vt:lpstr>
      <vt:lpstr> SERİ MUHAKEME USULÜNÜN UYGULANAMAYACAĞI HALLER (SERİ MUHAKEME USULÜNÜN İSTİSNALARI)</vt:lpstr>
      <vt:lpstr>Slayt 58</vt:lpstr>
      <vt:lpstr>SERİ MUHAKEME USÜLÜNDE İTİRAZ </vt:lpstr>
      <vt:lpstr>BASİT MUHAKEME USÜLÜ (CMK MD.251-252)</vt:lpstr>
      <vt:lpstr>Slayt 61</vt:lpstr>
      <vt:lpstr>Slayt 62</vt:lpstr>
      <vt:lpstr>Slayt 63</vt:lpstr>
      <vt:lpstr>Slayt 64</vt:lpstr>
      <vt:lpstr>BASİT YARGILAMA USULÜNÜN TATBİKİ İÇİN GEREKEN ŞARTLAR</vt:lpstr>
      <vt:lpstr>BASİT YARGILAMA USULÜNÜN UYGULANMA USULÜ</vt:lpstr>
      <vt:lpstr>BASİT YARGILAMA USULÜNÜN UYGULANMA USULÜ</vt:lpstr>
      <vt:lpstr>BASİT YARGILAMA USULÜNÜN UYGULANMA USULÜ</vt:lpstr>
      <vt:lpstr>BASİT YARGILAMA USULÜNÜN UYGULANMA USULÜ</vt:lpstr>
      <vt:lpstr>BASİT YARGILAMA USULÜNÜN UYGULANMA USULÜ</vt:lpstr>
      <vt:lpstr>BASİT YARGILAMA USULÜNÜN UYGULANMA USULÜ</vt:lpstr>
      <vt:lpstr>BASİT YARGILAMA USULÜNÜN UYGULANMA USULÜ</vt:lpstr>
      <vt:lpstr>BASİT YARGILAMA USULÜNÜN UYGULANAMAYACAĞI HALLER (BASİT YARGILAMA USULÜNÜN İSTİSNALARI)</vt:lpstr>
      <vt:lpstr>Slayt 74</vt:lpstr>
      <vt:lpstr>Slayt 75</vt:lpstr>
      <vt:lpstr>BASİT YARGILAMA USULÜNE İTİRAZ (CMK md.252)</vt:lpstr>
      <vt:lpstr>BASİT YARGILAMA USULÜNE İTİRAZ </vt:lpstr>
      <vt:lpstr>BASİT YARGILAMA USULÜNE İTİRAZ </vt:lpstr>
      <vt:lpstr>CEZA MAHKEMELERİ YA DA İSTİNAF VEYA YARGITAY DEVAM EDEN KOVUŞTURMALARDA SERİ VEYA BASİT YARGILAMA USULÜNE TABİ DAVALARI CUMHURİYET BAŞSAVCILIKLARINA  YA DA YEREL MAHKEMELERE GÖNDERECEK Mİ? </vt:lpstr>
      <vt:lpstr>Slayt 80</vt:lpstr>
      <vt:lpstr>Slayt 81</vt:lpstr>
      <vt:lpstr>Slayt 82</vt:lpstr>
      <vt:lpstr>Slayt 83</vt:lpstr>
      <vt:lpstr>Slayt 84</vt:lpstr>
      <vt:lpstr>Slayt 85</vt:lpstr>
      <vt:lpstr>Slayt 86</vt:lpstr>
      <vt:lpstr>Slayt 87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LEFKE AVRUPA ÜNİVERSİTESİ  Hukuk Fakültesi  Ceza ve Ceza Muhakemesi Hukuku Öğretim Üyesi   Av.Doç.Dr. Yavuz ERDOĞAN</dc:title>
  <dc:creator>aydın</dc:creator>
  <cp:lastModifiedBy>yavuz erdogan</cp:lastModifiedBy>
  <cp:revision>151</cp:revision>
  <dcterms:created xsi:type="dcterms:W3CDTF">2019-10-29T10:12:47Z</dcterms:created>
  <dcterms:modified xsi:type="dcterms:W3CDTF">2019-11-02T06:16:41Z</dcterms:modified>
</cp:coreProperties>
</file>