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72" r:id="rId1"/>
  </p:sldMasterIdLst>
  <p:notesMasterIdLst>
    <p:notesMasterId r:id="rId35"/>
  </p:notesMasterIdLst>
  <p:handoutMasterIdLst>
    <p:handoutMasterId r:id="rId36"/>
  </p:handoutMasterIdLst>
  <p:sldIdLst>
    <p:sldId id="256" r:id="rId2"/>
    <p:sldId id="259" r:id="rId3"/>
    <p:sldId id="260" r:id="rId4"/>
    <p:sldId id="264" r:id="rId5"/>
    <p:sldId id="315" r:id="rId6"/>
    <p:sldId id="316" r:id="rId7"/>
    <p:sldId id="317" r:id="rId8"/>
    <p:sldId id="318" r:id="rId9"/>
    <p:sldId id="319" r:id="rId10"/>
    <p:sldId id="275" r:id="rId11"/>
    <p:sldId id="307" r:id="rId12"/>
    <p:sldId id="320" r:id="rId13"/>
    <p:sldId id="324" r:id="rId14"/>
    <p:sldId id="325" r:id="rId15"/>
    <p:sldId id="326" r:id="rId16"/>
    <p:sldId id="308" r:id="rId17"/>
    <p:sldId id="327" r:id="rId18"/>
    <p:sldId id="328" r:id="rId19"/>
    <p:sldId id="329" r:id="rId20"/>
    <p:sldId id="330" r:id="rId21"/>
    <p:sldId id="331" r:id="rId22"/>
    <p:sldId id="321" r:id="rId23"/>
    <p:sldId id="332" r:id="rId24"/>
    <p:sldId id="333" r:id="rId25"/>
    <p:sldId id="334" r:id="rId26"/>
    <p:sldId id="335" r:id="rId27"/>
    <p:sldId id="336" r:id="rId28"/>
    <p:sldId id="337" r:id="rId29"/>
    <p:sldId id="338" r:id="rId30"/>
    <p:sldId id="339" r:id="rId31"/>
    <p:sldId id="340" r:id="rId32"/>
    <p:sldId id="341" r:id="rId33"/>
    <p:sldId id="342" r:id="rId34"/>
  </p:sldIdLst>
  <p:sldSz cx="18288000" cy="10287000"/>
  <p:notesSz cx="6858000" cy="9144000"/>
  <p:embeddedFontLst>
    <p:embeddedFont>
      <p:font typeface="Quicksand" panose="020B0604020202020204" charset="-94"/>
      <p:regular r:id="rId37"/>
    </p:embeddedFont>
    <p:embeddedFont>
      <p:font typeface="Quicksand Bold" panose="020B0604020202020204" charset="-94"/>
      <p:regular r:id="rId38"/>
    </p:embeddedFont>
    <p:embeddedFont>
      <p:font typeface="Trebuchet MS Bold"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09" autoAdjust="0"/>
    <p:restoredTop sz="94622" autoAdjust="0"/>
  </p:normalViewPr>
  <p:slideViewPr>
    <p:cSldViewPr>
      <p:cViewPr varScale="1">
        <p:scale>
          <a:sx n="42" d="100"/>
          <a:sy n="42" d="100"/>
        </p:scale>
        <p:origin x="25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67171F3-DE13-426D-B3AF-CB547FFD9C59}" type="datetimeFigureOut">
              <a:rPr lang="tr-TR" smtClean="0"/>
              <a:pPr/>
              <a:t>15.09.2026</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192549B-8E94-493B-9D3F-671E930A8741}" type="slidenum">
              <a:rPr lang="tr-TR" smtClean="0"/>
              <a:pPr/>
              <a:t>‹#›</a:t>
            </a:fld>
            <a:endParaRPr 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669D1A-DB9A-4B69-BF3F-7AE492294607}" type="datetimeFigureOut">
              <a:rPr lang="tr-TR" smtClean="0"/>
              <a:pPr/>
              <a:t>15.09.2026</a:t>
            </a:fld>
            <a:endParaRPr lang="tr-TR"/>
          </a:p>
        </p:txBody>
      </p:sp>
      <p:sp>
        <p:nvSpPr>
          <p:cNvPr id="4" name="3 Slayt Görüntüsü Yer Tutucusu"/>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6C297D-6B92-415B-A087-2F0D9D0D92B5}" type="slidenum">
              <a:rPr lang="tr-TR" smtClean="0"/>
              <a:pPr/>
              <a:t>‹#›</a:t>
            </a:fld>
            <a:endParaRPr lang="tr-TR"/>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Altbilgi Yer Tutucusu"/>
          <p:cNvSpPr>
            <a:spLocks noGrp="1"/>
          </p:cNvSpPr>
          <p:nvPr>
            <p:ph type="ftr" sz="quarter" idx="10"/>
          </p:nvPr>
        </p:nvSpPr>
        <p:spPr/>
        <p:txBody>
          <a:bodyPr/>
          <a:lstStyle/>
          <a:p>
            <a:endParaRPr lang="tr-TR"/>
          </a:p>
        </p:txBody>
      </p:sp>
      <p:sp>
        <p:nvSpPr>
          <p:cNvPr id="5" name="4 Slayt Numarası Yer Tutucusu"/>
          <p:cNvSpPr>
            <a:spLocks noGrp="1"/>
          </p:cNvSpPr>
          <p:nvPr>
            <p:ph type="sldNum" sz="quarter" idx="11"/>
          </p:nvPr>
        </p:nvSpPr>
        <p:spPr/>
        <p:txBody>
          <a:bodyPr/>
          <a:lstStyle/>
          <a:p>
            <a:fld id="{366C297D-6B92-415B-A087-2F0D9D0D92B5}" type="slidenum">
              <a:rPr lang="tr-TR" smtClean="0"/>
              <a:pPr/>
              <a:t>1</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366C297D-6B92-415B-A087-2F0D9D0D92B5}" type="slidenum">
              <a:rPr lang="tr-TR" smtClean="0"/>
              <a:pPr/>
              <a:t>3</a:t>
            </a:fld>
            <a:endParaRPr lang="tr-TR"/>
          </a:p>
        </p:txBody>
      </p:sp>
      <p:sp>
        <p:nvSpPr>
          <p:cNvPr id="5" name="4 Altbilgi Yer Tutucusu"/>
          <p:cNvSpPr>
            <a:spLocks noGrp="1"/>
          </p:cNvSpPr>
          <p:nvPr>
            <p:ph type="ftr" sz="quarter" idx="11"/>
          </p:nvPr>
        </p:nvSpPr>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1371600" y="3195640"/>
            <a:ext cx="15544800" cy="2205038"/>
          </a:xfrm>
        </p:spPr>
        <p:txBody>
          <a:bodyPr/>
          <a:lstStyle/>
          <a:p>
            <a:r>
              <a:rPr lang="tr-TR"/>
              <a:t>Asıl başlık stili için tıklatın</a:t>
            </a:r>
          </a:p>
        </p:txBody>
      </p:sp>
      <p:sp>
        <p:nvSpPr>
          <p:cNvPr id="3" name="2 Alt Başlık"/>
          <p:cNvSpPr>
            <a:spLocks noGrp="1"/>
          </p:cNvSpPr>
          <p:nvPr>
            <p:ph type="subTitle" idx="1"/>
          </p:nvPr>
        </p:nvSpPr>
        <p:spPr>
          <a:xfrm>
            <a:off x="2743200" y="5829300"/>
            <a:ext cx="12801600" cy="2628900"/>
          </a:xfrm>
        </p:spPr>
        <p:txBody>
          <a:bodyPr/>
          <a:lstStyle>
            <a:lvl1pPr marL="0" indent="0" algn="ctr">
              <a:buNone/>
              <a:defRPr>
                <a:solidFill>
                  <a:schemeClr val="tx1">
                    <a:tint val="75000"/>
                  </a:schemeClr>
                </a:solidFill>
              </a:defRPr>
            </a:lvl1pPr>
            <a:lvl2pPr marL="816415" indent="0" algn="ctr">
              <a:buNone/>
              <a:defRPr>
                <a:solidFill>
                  <a:schemeClr val="tx1">
                    <a:tint val="75000"/>
                  </a:schemeClr>
                </a:solidFill>
              </a:defRPr>
            </a:lvl2pPr>
            <a:lvl3pPr marL="1632832" indent="0" algn="ctr">
              <a:buNone/>
              <a:defRPr>
                <a:solidFill>
                  <a:schemeClr val="tx1">
                    <a:tint val="75000"/>
                  </a:schemeClr>
                </a:solidFill>
              </a:defRPr>
            </a:lvl3pPr>
            <a:lvl4pPr marL="2449246" indent="0" algn="ctr">
              <a:buNone/>
              <a:defRPr>
                <a:solidFill>
                  <a:schemeClr val="tx1">
                    <a:tint val="75000"/>
                  </a:schemeClr>
                </a:solidFill>
              </a:defRPr>
            </a:lvl4pPr>
            <a:lvl5pPr marL="3265661" indent="0" algn="ctr">
              <a:buNone/>
              <a:defRPr>
                <a:solidFill>
                  <a:schemeClr val="tx1">
                    <a:tint val="75000"/>
                  </a:schemeClr>
                </a:solidFill>
              </a:defRPr>
            </a:lvl5pPr>
            <a:lvl6pPr marL="4082078" indent="0" algn="ctr">
              <a:buNone/>
              <a:defRPr>
                <a:solidFill>
                  <a:schemeClr val="tx1">
                    <a:tint val="75000"/>
                  </a:schemeClr>
                </a:solidFill>
              </a:defRPr>
            </a:lvl6pPr>
            <a:lvl7pPr marL="4898493" indent="0" algn="ctr">
              <a:buNone/>
              <a:defRPr>
                <a:solidFill>
                  <a:schemeClr val="tx1">
                    <a:tint val="75000"/>
                  </a:schemeClr>
                </a:solidFill>
              </a:defRPr>
            </a:lvl7pPr>
            <a:lvl8pPr marL="5714908" indent="0" algn="ctr">
              <a:buNone/>
              <a:defRPr>
                <a:solidFill>
                  <a:schemeClr val="tx1">
                    <a:tint val="75000"/>
                  </a:schemeClr>
                </a:solidFill>
              </a:defRPr>
            </a:lvl8pPr>
            <a:lvl9pPr marL="6531325"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504E97C9-659C-4679-8875-D7CB0B71E249}" type="datetime1">
              <a:rPr lang="en-US" smtClean="0"/>
              <a:pPr/>
              <a:t>9/15/2026</a:t>
            </a:fld>
            <a:endParaRPr lang="en-US"/>
          </a:p>
        </p:txBody>
      </p:sp>
      <p:sp>
        <p:nvSpPr>
          <p:cNvPr id="5" name="4 Altbilgi Yer Tutucusu"/>
          <p:cNvSpPr>
            <a:spLocks noGrp="1"/>
          </p:cNvSpPr>
          <p:nvPr>
            <p:ph type="ftr" sz="quarter" idx="11"/>
          </p:nvPr>
        </p:nvSpPr>
        <p:spPr/>
        <p:txBody>
          <a:bodyPr/>
          <a:lstStyle/>
          <a:p>
            <a:endParaRPr lang="en-US"/>
          </a:p>
        </p:txBody>
      </p:sp>
      <p:sp>
        <p:nvSpPr>
          <p:cNvPr id="6" name="5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34540FC-38A1-4E6B-9015-0F4A6F5C6A8A}" type="datetime1">
              <a:rPr lang="en-US" smtClean="0"/>
              <a:pPr/>
              <a:t>9/15/2026</a:t>
            </a:fld>
            <a:endParaRPr lang="en-US"/>
          </a:p>
        </p:txBody>
      </p:sp>
      <p:sp>
        <p:nvSpPr>
          <p:cNvPr id="5" name="4 Altbilgi Yer Tutucusu"/>
          <p:cNvSpPr>
            <a:spLocks noGrp="1"/>
          </p:cNvSpPr>
          <p:nvPr>
            <p:ph type="ftr" sz="quarter" idx="11"/>
          </p:nvPr>
        </p:nvSpPr>
        <p:spPr/>
        <p:txBody>
          <a:bodyPr/>
          <a:lstStyle/>
          <a:p>
            <a:endParaRPr lang="en-US"/>
          </a:p>
        </p:txBody>
      </p:sp>
      <p:sp>
        <p:nvSpPr>
          <p:cNvPr id="6" name="5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1444626" y="6610352"/>
            <a:ext cx="15544800" cy="2043113"/>
          </a:xfrm>
        </p:spPr>
        <p:txBody>
          <a:bodyPr anchor="t"/>
          <a:lstStyle>
            <a:lvl1pPr algn="l">
              <a:defRPr sz="7100" b="1" cap="all"/>
            </a:lvl1pPr>
          </a:lstStyle>
          <a:p>
            <a:r>
              <a:rPr lang="tr-TR"/>
              <a:t>Asıl başlık stili için tıklatın</a:t>
            </a:r>
          </a:p>
        </p:txBody>
      </p:sp>
      <p:sp>
        <p:nvSpPr>
          <p:cNvPr id="3" name="2 Metin Yer Tutucusu"/>
          <p:cNvSpPr>
            <a:spLocks noGrp="1"/>
          </p:cNvSpPr>
          <p:nvPr>
            <p:ph type="body" idx="1"/>
          </p:nvPr>
        </p:nvSpPr>
        <p:spPr>
          <a:xfrm>
            <a:off x="1444626" y="4360072"/>
            <a:ext cx="15544800" cy="2250281"/>
          </a:xfrm>
        </p:spPr>
        <p:txBody>
          <a:bodyPr anchor="b"/>
          <a:lstStyle>
            <a:lvl1pPr marL="0" indent="0">
              <a:buNone/>
              <a:defRPr sz="3600">
                <a:solidFill>
                  <a:schemeClr val="tx1">
                    <a:tint val="75000"/>
                  </a:schemeClr>
                </a:solidFill>
              </a:defRPr>
            </a:lvl1pPr>
            <a:lvl2pPr marL="816415" indent="0">
              <a:buNone/>
              <a:defRPr sz="3200">
                <a:solidFill>
                  <a:schemeClr val="tx1">
                    <a:tint val="75000"/>
                  </a:schemeClr>
                </a:solidFill>
              </a:defRPr>
            </a:lvl2pPr>
            <a:lvl3pPr marL="1632832" indent="0">
              <a:buNone/>
              <a:defRPr sz="2900">
                <a:solidFill>
                  <a:schemeClr val="tx1">
                    <a:tint val="75000"/>
                  </a:schemeClr>
                </a:solidFill>
              </a:defRPr>
            </a:lvl3pPr>
            <a:lvl4pPr marL="2449246" indent="0">
              <a:buNone/>
              <a:defRPr sz="2500">
                <a:solidFill>
                  <a:schemeClr val="tx1">
                    <a:tint val="75000"/>
                  </a:schemeClr>
                </a:solidFill>
              </a:defRPr>
            </a:lvl4pPr>
            <a:lvl5pPr marL="3265661" indent="0">
              <a:buNone/>
              <a:defRPr sz="2500">
                <a:solidFill>
                  <a:schemeClr val="tx1">
                    <a:tint val="75000"/>
                  </a:schemeClr>
                </a:solidFill>
              </a:defRPr>
            </a:lvl5pPr>
            <a:lvl6pPr marL="4082078" indent="0">
              <a:buNone/>
              <a:defRPr sz="2500">
                <a:solidFill>
                  <a:schemeClr val="tx1">
                    <a:tint val="75000"/>
                  </a:schemeClr>
                </a:solidFill>
              </a:defRPr>
            </a:lvl6pPr>
            <a:lvl7pPr marL="4898493" indent="0">
              <a:buNone/>
              <a:defRPr sz="2500">
                <a:solidFill>
                  <a:schemeClr val="tx1">
                    <a:tint val="75000"/>
                  </a:schemeClr>
                </a:solidFill>
              </a:defRPr>
            </a:lvl7pPr>
            <a:lvl8pPr marL="5714908" indent="0">
              <a:buNone/>
              <a:defRPr sz="2500">
                <a:solidFill>
                  <a:schemeClr val="tx1">
                    <a:tint val="75000"/>
                  </a:schemeClr>
                </a:solidFill>
              </a:defRPr>
            </a:lvl8pPr>
            <a:lvl9pPr marL="6531325" indent="0">
              <a:buNone/>
              <a:defRPr sz="25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F690DDEB-080E-44AF-81E4-88BE97834CB2}" type="datetime1">
              <a:rPr lang="en-US" smtClean="0"/>
              <a:pPr/>
              <a:t>9/15/2026</a:t>
            </a:fld>
            <a:endParaRPr lang="en-US"/>
          </a:p>
        </p:txBody>
      </p:sp>
      <p:sp>
        <p:nvSpPr>
          <p:cNvPr id="5" name="4 Altbilgi Yer Tutucusu"/>
          <p:cNvSpPr>
            <a:spLocks noGrp="1"/>
          </p:cNvSpPr>
          <p:nvPr>
            <p:ph type="ftr" sz="quarter" idx="11"/>
          </p:nvPr>
        </p:nvSpPr>
        <p:spPr/>
        <p:txBody>
          <a:bodyPr/>
          <a:lstStyle/>
          <a:p>
            <a:endParaRPr lang="en-US"/>
          </a:p>
        </p:txBody>
      </p:sp>
      <p:sp>
        <p:nvSpPr>
          <p:cNvPr id="6" name="5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1828800" y="3600450"/>
            <a:ext cx="16306800" cy="10184607"/>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18440400" y="3600450"/>
            <a:ext cx="16306800" cy="10184607"/>
          </a:xfrm>
        </p:spPr>
        <p:txBody>
          <a:bodyPr/>
          <a:lstStyle>
            <a:lvl1pPr>
              <a:defRPr sz="5000"/>
            </a:lvl1pPr>
            <a:lvl2pPr>
              <a:defRPr sz="4300"/>
            </a:lvl2pPr>
            <a:lvl3pPr>
              <a:defRPr sz="3600"/>
            </a:lvl3pPr>
            <a:lvl4pPr>
              <a:defRPr sz="3200"/>
            </a:lvl4pPr>
            <a:lvl5pPr>
              <a:defRPr sz="3200"/>
            </a:lvl5pPr>
            <a:lvl6pPr>
              <a:defRPr sz="3200"/>
            </a:lvl6pPr>
            <a:lvl7pPr>
              <a:defRPr sz="3200"/>
            </a:lvl7pPr>
            <a:lvl8pPr>
              <a:defRPr sz="3200"/>
            </a:lvl8pPr>
            <a:lvl9pPr>
              <a:defRPr sz="32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0B46BCCD-062C-4AF9-B919-E5F69DB0CB72}" type="datetime1">
              <a:rPr lang="en-US" smtClean="0"/>
              <a:pPr/>
              <a:t>9/15/2026</a:t>
            </a:fld>
            <a:endParaRPr lang="en-US"/>
          </a:p>
        </p:txBody>
      </p:sp>
      <p:sp>
        <p:nvSpPr>
          <p:cNvPr id="6" name="5 Altbilgi Yer Tutucusu"/>
          <p:cNvSpPr>
            <a:spLocks noGrp="1"/>
          </p:cNvSpPr>
          <p:nvPr>
            <p:ph type="ftr" sz="quarter" idx="11"/>
          </p:nvPr>
        </p:nvSpPr>
        <p:spPr/>
        <p:txBody>
          <a:bodyPr/>
          <a:lstStyle/>
          <a:p>
            <a:endParaRPr lang="en-US"/>
          </a:p>
        </p:txBody>
      </p:sp>
      <p:sp>
        <p:nvSpPr>
          <p:cNvPr id="7" name="6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11957"/>
            <a:ext cx="16459200" cy="1714500"/>
          </a:xfrm>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914400" y="2302671"/>
            <a:ext cx="8080376" cy="959643"/>
          </a:xfrm>
        </p:spPr>
        <p:txBody>
          <a:bodyPr anchor="b"/>
          <a:lstStyle>
            <a:lvl1pPr marL="0" indent="0">
              <a:buNone/>
              <a:defRPr sz="4300" b="1"/>
            </a:lvl1pPr>
            <a:lvl2pPr marL="816415" indent="0">
              <a:buNone/>
              <a:defRPr sz="3600" b="1"/>
            </a:lvl2pPr>
            <a:lvl3pPr marL="1632832" indent="0">
              <a:buNone/>
              <a:defRPr sz="3200" b="1"/>
            </a:lvl3pPr>
            <a:lvl4pPr marL="2449246" indent="0">
              <a:buNone/>
              <a:defRPr sz="2900" b="1"/>
            </a:lvl4pPr>
            <a:lvl5pPr marL="3265661" indent="0">
              <a:buNone/>
              <a:defRPr sz="2900" b="1"/>
            </a:lvl5pPr>
            <a:lvl6pPr marL="4082078" indent="0">
              <a:buNone/>
              <a:defRPr sz="2900" b="1"/>
            </a:lvl6pPr>
            <a:lvl7pPr marL="4898493" indent="0">
              <a:buNone/>
              <a:defRPr sz="2900" b="1"/>
            </a:lvl7pPr>
            <a:lvl8pPr marL="5714908" indent="0">
              <a:buNone/>
              <a:defRPr sz="2900" b="1"/>
            </a:lvl8pPr>
            <a:lvl9pPr marL="6531325" indent="0">
              <a:buNone/>
              <a:defRPr sz="2900" b="1"/>
            </a:lvl9pPr>
          </a:lstStyle>
          <a:p>
            <a:pPr lvl="0"/>
            <a:r>
              <a:rPr lang="tr-TR"/>
              <a:t>Asıl metin stillerini düzenlemek için tıklatın</a:t>
            </a:r>
          </a:p>
        </p:txBody>
      </p:sp>
      <p:sp>
        <p:nvSpPr>
          <p:cNvPr id="4" name="3 İçerik Yer Tutucusu"/>
          <p:cNvSpPr>
            <a:spLocks noGrp="1"/>
          </p:cNvSpPr>
          <p:nvPr>
            <p:ph sz="half" idx="2"/>
          </p:nvPr>
        </p:nvSpPr>
        <p:spPr>
          <a:xfrm>
            <a:off x="914400" y="3262313"/>
            <a:ext cx="8080376" cy="5926932"/>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9290053" y="2302671"/>
            <a:ext cx="8083550" cy="959643"/>
          </a:xfrm>
        </p:spPr>
        <p:txBody>
          <a:bodyPr anchor="b"/>
          <a:lstStyle>
            <a:lvl1pPr marL="0" indent="0">
              <a:buNone/>
              <a:defRPr sz="4300" b="1"/>
            </a:lvl1pPr>
            <a:lvl2pPr marL="816415" indent="0">
              <a:buNone/>
              <a:defRPr sz="3600" b="1"/>
            </a:lvl2pPr>
            <a:lvl3pPr marL="1632832" indent="0">
              <a:buNone/>
              <a:defRPr sz="3200" b="1"/>
            </a:lvl3pPr>
            <a:lvl4pPr marL="2449246" indent="0">
              <a:buNone/>
              <a:defRPr sz="2900" b="1"/>
            </a:lvl4pPr>
            <a:lvl5pPr marL="3265661" indent="0">
              <a:buNone/>
              <a:defRPr sz="2900" b="1"/>
            </a:lvl5pPr>
            <a:lvl6pPr marL="4082078" indent="0">
              <a:buNone/>
              <a:defRPr sz="2900" b="1"/>
            </a:lvl6pPr>
            <a:lvl7pPr marL="4898493" indent="0">
              <a:buNone/>
              <a:defRPr sz="2900" b="1"/>
            </a:lvl7pPr>
            <a:lvl8pPr marL="5714908" indent="0">
              <a:buNone/>
              <a:defRPr sz="2900" b="1"/>
            </a:lvl8pPr>
            <a:lvl9pPr marL="6531325" indent="0">
              <a:buNone/>
              <a:defRPr sz="2900" b="1"/>
            </a:lvl9pPr>
          </a:lstStyle>
          <a:p>
            <a:pPr lvl="0"/>
            <a:r>
              <a:rPr lang="tr-TR"/>
              <a:t>Asıl metin stillerini düzenlemek için tıklatın</a:t>
            </a:r>
          </a:p>
        </p:txBody>
      </p:sp>
      <p:sp>
        <p:nvSpPr>
          <p:cNvPr id="6" name="5 İçerik Yer Tutucusu"/>
          <p:cNvSpPr>
            <a:spLocks noGrp="1"/>
          </p:cNvSpPr>
          <p:nvPr>
            <p:ph sz="quarter" idx="4"/>
          </p:nvPr>
        </p:nvSpPr>
        <p:spPr>
          <a:xfrm>
            <a:off x="9290053" y="3262313"/>
            <a:ext cx="8083550" cy="5926932"/>
          </a:xfrm>
        </p:spPr>
        <p:txBody>
          <a:bodyPr/>
          <a:lstStyle>
            <a:lvl1pPr>
              <a:defRPr sz="4300"/>
            </a:lvl1pPr>
            <a:lvl2pPr>
              <a:defRPr sz="3600"/>
            </a:lvl2pPr>
            <a:lvl3pPr>
              <a:defRPr sz="3200"/>
            </a:lvl3pPr>
            <a:lvl4pPr>
              <a:defRPr sz="2900"/>
            </a:lvl4pPr>
            <a:lvl5pPr>
              <a:defRPr sz="2900"/>
            </a:lvl5pPr>
            <a:lvl6pPr>
              <a:defRPr sz="2900"/>
            </a:lvl6pPr>
            <a:lvl7pPr>
              <a:defRPr sz="2900"/>
            </a:lvl7pPr>
            <a:lvl8pPr>
              <a:defRPr sz="2900"/>
            </a:lvl8pPr>
            <a:lvl9pPr>
              <a:defRPr sz="29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6386AE94-1B75-40B4-9791-7BC314FCFF83}" type="datetime1">
              <a:rPr lang="en-US" smtClean="0"/>
              <a:pPr/>
              <a:t>9/15/2026</a:t>
            </a:fld>
            <a:endParaRPr lang="en-US"/>
          </a:p>
        </p:txBody>
      </p:sp>
      <p:sp>
        <p:nvSpPr>
          <p:cNvPr id="8" name="7 Altbilgi Yer Tutucusu"/>
          <p:cNvSpPr>
            <a:spLocks noGrp="1"/>
          </p:cNvSpPr>
          <p:nvPr>
            <p:ph type="ftr" sz="quarter" idx="11"/>
          </p:nvPr>
        </p:nvSpPr>
        <p:spPr/>
        <p:txBody>
          <a:bodyPr/>
          <a:lstStyle/>
          <a:p>
            <a:endParaRPr lang="en-US"/>
          </a:p>
        </p:txBody>
      </p:sp>
      <p:sp>
        <p:nvSpPr>
          <p:cNvPr id="9" name="8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F44D8023-DDB1-463E-B4AB-4E2E682E82C4}" type="datetime1">
              <a:rPr lang="en-US" smtClean="0"/>
              <a:pPr/>
              <a:t>9/15/2026</a:t>
            </a:fld>
            <a:endParaRPr lang="en-US"/>
          </a:p>
        </p:txBody>
      </p:sp>
      <p:sp>
        <p:nvSpPr>
          <p:cNvPr id="4" name="3 Altbilgi Yer Tutucusu"/>
          <p:cNvSpPr>
            <a:spLocks noGrp="1"/>
          </p:cNvSpPr>
          <p:nvPr>
            <p:ph type="ftr" sz="quarter" idx="11"/>
          </p:nvPr>
        </p:nvSpPr>
        <p:spPr/>
        <p:txBody>
          <a:bodyPr/>
          <a:lstStyle/>
          <a:p>
            <a:endParaRPr lang="en-US"/>
          </a:p>
        </p:txBody>
      </p:sp>
      <p:sp>
        <p:nvSpPr>
          <p:cNvPr id="5" name="4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196B190A-A35C-4CFF-92B3-8313A3EA16FC}" type="datetime1">
              <a:rPr lang="en-US" smtClean="0"/>
              <a:pPr/>
              <a:t>9/15/2026</a:t>
            </a:fld>
            <a:endParaRPr lang="en-US"/>
          </a:p>
        </p:txBody>
      </p:sp>
      <p:sp>
        <p:nvSpPr>
          <p:cNvPr id="3" name="2 Altbilgi Yer Tutucusu"/>
          <p:cNvSpPr>
            <a:spLocks noGrp="1"/>
          </p:cNvSpPr>
          <p:nvPr>
            <p:ph type="ftr" sz="quarter" idx="11"/>
          </p:nvPr>
        </p:nvSpPr>
        <p:spPr/>
        <p:txBody>
          <a:bodyPr/>
          <a:lstStyle/>
          <a:p>
            <a:endParaRPr lang="en-US"/>
          </a:p>
        </p:txBody>
      </p:sp>
      <p:sp>
        <p:nvSpPr>
          <p:cNvPr id="4" name="3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914403" y="409575"/>
            <a:ext cx="6016626" cy="1743075"/>
          </a:xfrm>
        </p:spPr>
        <p:txBody>
          <a:bodyPr anchor="b"/>
          <a:lstStyle>
            <a:lvl1pPr algn="l">
              <a:defRPr sz="3600" b="1"/>
            </a:lvl1pPr>
          </a:lstStyle>
          <a:p>
            <a:r>
              <a:rPr lang="tr-TR"/>
              <a:t>Asıl başlık stili için tıklatın</a:t>
            </a:r>
          </a:p>
        </p:txBody>
      </p:sp>
      <p:sp>
        <p:nvSpPr>
          <p:cNvPr id="3" name="2 İçerik Yer Tutucusu"/>
          <p:cNvSpPr>
            <a:spLocks noGrp="1"/>
          </p:cNvSpPr>
          <p:nvPr>
            <p:ph idx="1"/>
          </p:nvPr>
        </p:nvSpPr>
        <p:spPr>
          <a:xfrm>
            <a:off x="7150100" y="409577"/>
            <a:ext cx="10223500" cy="8779670"/>
          </a:xfrm>
        </p:spPr>
        <p:txBody>
          <a:bodyPr/>
          <a:lstStyle>
            <a:lvl1pPr>
              <a:defRPr sz="5700"/>
            </a:lvl1pPr>
            <a:lvl2pPr>
              <a:defRPr sz="5000"/>
            </a:lvl2pPr>
            <a:lvl3pPr>
              <a:defRPr sz="4300"/>
            </a:lvl3pPr>
            <a:lvl4pPr>
              <a:defRPr sz="3600"/>
            </a:lvl4pPr>
            <a:lvl5pPr>
              <a:defRPr sz="3600"/>
            </a:lvl5pPr>
            <a:lvl6pPr>
              <a:defRPr sz="3600"/>
            </a:lvl6pPr>
            <a:lvl7pPr>
              <a:defRPr sz="3600"/>
            </a:lvl7pPr>
            <a:lvl8pPr>
              <a:defRPr sz="3600"/>
            </a:lvl8pPr>
            <a:lvl9pPr>
              <a:defRPr sz="3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914403" y="2152652"/>
            <a:ext cx="6016626" cy="7036595"/>
          </a:xfrm>
        </p:spPr>
        <p:txBody>
          <a:bodyPr/>
          <a:lstStyle>
            <a:lvl1pPr marL="0" indent="0">
              <a:buNone/>
              <a:defRPr sz="2500"/>
            </a:lvl1pPr>
            <a:lvl2pPr marL="816415" indent="0">
              <a:buNone/>
              <a:defRPr sz="2100"/>
            </a:lvl2pPr>
            <a:lvl3pPr marL="1632832" indent="0">
              <a:buNone/>
              <a:defRPr sz="1800"/>
            </a:lvl3pPr>
            <a:lvl4pPr marL="2449246" indent="0">
              <a:buNone/>
              <a:defRPr sz="1600"/>
            </a:lvl4pPr>
            <a:lvl5pPr marL="3265661" indent="0">
              <a:buNone/>
              <a:defRPr sz="1600"/>
            </a:lvl5pPr>
            <a:lvl6pPr marL="4082078" indent="0">
              <a:buNone/>
              <a:defRPr sz="1600"/>
            </a:lvl6pPr>
            <a:lvl7pPr marL="4898493" indent="0">
              <a:buNone/>
              <a:defRPr sz="1600"/>
            </a:lvl7pPr>
            <a:lvl8pPr marL="5714908" indent="0">
              <a:buNone/>
              <a:defRPr sz="1600"/>
            </a:lvl8pPr>
            <a:lvl9pPr marL="6531325" indent="0">
              <a:buNone/>
              <a:defRPr sz="16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503BF0D2-C850-4224-9047-901A9A1DEF62}" type="datetime1">
              <a:rPr lang="en-US" smtClean="0"/>
              <a:pPr/>
              <a:t>9/15/2026</a:t>
            </a:fld>
            <a:endParaRPr lang="en-US"/>
          </a:p>
        </p:txBody>
      </p:sp>
      <p:sp>
        <p:nvSpPr>
          <p:cNvPr id="6" name="5 Altbilgi Yer Tutucusu"/>
          <p:cNvSpPr>
            <a:spLocks noGrp="1"/>
          </p:cNvSpPr>
          <p:nvPr>
            <p:ph type="ftr" sz="quarter" idx="11"/>
          </p:nvPr>
        </p:nvSpPr>
        <p:spPr/>
        <p:txBody>
          <a:bodyPr/>
          <a:lstStyle/>
          <a:p>
            <a:endParaRPr lang="en-US"/>
          </a:p>
        </p:txBody>
      </p:sp>
      <p:sp>
        <p:nvSpPr>
          <p:cNvPr id="7" name="6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3584576" y="7200900"/>
            <a:ext cx="10972800" cy="850107"/>
          </a:xfrm>
        </p:spPr>
        <p:txBody>
          <a:bodyPr anchor="b"/>
          <a:lstStyle>
            <a:lvl1pPr algn="l">
              <a:defRPr sz="3600" b="1"/>
            </a:lvl1pPr>
          </a:lstStyle>
          <a:p>
            <a:r>
              <a:rPr lang="tr-TR"/>
              <a:t>Asıl başlık stili için tıklatın</a:t>
            </a:r>
          </a:p>
        </p:txBody>
      </p:sp>
      <p:sp>
        <p:nvSpPr>
          <p:cNvPr id="3" name="2 Resim Yer Tutucusu"/>
          <p:cNvSpPr>
            <a:spLocks noGrp="1"/>
          </p:cNvSpPr>
          <p:nvPr>
            <p:ph type="pic" idx="1"/>
          </p:nvPr>
        </p:nvSpPr>
        <p:spPr>
          <a:xfrm>
            <a:off x="3584576" y="919163"/>
            <a:ext cx="10972800" cy="6172200"/>
          </a:xfrm>
        </p:spPr>
        <p:txBody>
          <a:bodyPr/>
          <a:lstStyle>
            <a:lvl1pPr marL="0" indent="0">
              <a:buNone/>
              <a:defRPr sz="5700"/>
            </a:lvl1pPr>
            <a:lvl2pPr marL="816415" indent="0">
              <a:buNone/>
              <a:defRPr sz="5000"/>
            </a:lvl2pPr>
            <a:lvl3pPr marL="1632832" indent="0">
              <a:buNone/>
              <a:defRPr sz="4300"/>
            </a:lvl3pPr>
            <a:lvl4pPr marL="2449246" indent="0">
              <a:buNone/>
              <a:defRPr sz="3600"/>
            </a:lvl4pPr>
            <a:lvl5pPr marL="3265661" indent="0">
              <a:buNone/>
              <a:defRPr sz="3600"/>
            </a:lvl5pPr>
            <a:lvl6pPr marL="4082078" indent="0">
              <a:buNone/>
              <a:defRPr sz="3600"/>
            </a:lvl6pPr>
            <a:lvl7pPr marL="4898493" indent="0">
              <a:buNone/>
              <a:defRPr sz="3600"/>
            </a:lvl7pPr>
            <a:lvl8pPr marL="5714908" indent="0">
              <a:buNone/>
              <a:defRPr sz="3600"/>
            </a:lvl8pPr>
            <a:lvl9pPr marL="6531325" indent="0">
              <a:buNone/>
              <a:defRPr sz="3600"/>
            </a:lvl9pPr>
          </a:lstStyle>
          <a:p>
            <a:endParaRPr lang="tr-TR"/>
          </a:p>
        </p:txBody>
      </p:sp>
      <p:sp>
        <p:nvSpPr>
          <p:cNvPr id="4" name="3 Metin Yer Tutucusu"/>
          <p:cNvSpPr>
            <a:spLocks noGrp="1"/>
          </p:cNvSpPr>
          <p:nvPr>
            <p:ph type="body" sz="half" idx="2"/>
          </p:nvPr>
        </p:nvSpPr>
        <p:spPr>
          <a:xfrm>
            <a:off x="3584576" y="8051007"/>
            <a:ext cx="10972800" cy="1207293"/>
          </a:xfrm>
        </p:spPr>
        <p:txBody>
          <a:bodyPr/>
          <a:lstStyle>
            <a:lvl1pPr marL="0" indent="0">
              <a:buNone/>
              <a:defRPr sz="2500"/>
            </a:lvl1pPr>
            <a:lvl2pPr marL="816415" indent="0">
              <a:buNone/>
              <a:defRPr sz="2100"/>
            </a:lvl2pPr>
            <a:lvl3pPr marL="1632832" indent="0">
              <a:buNone/>
              <a:defRPr sz="1800"/>
            </a:lvl3pPr>
            <a:lvl4pPr marL="2449246" indent="0">
              <a:buNone/>
              <a:defRPr sz="1600"/>
            </a:lvl4pPr>
            <a:lvl5pPr marL="3265661" indent="0">
              <a:buNone/>
              <a:defRPr sz="1600"/>
            </a:lvl5pPr>
            <a:lvl6pPr marL="4082078" indent="0">
              <a:buNone/>
              <a:defRPr sz="1600"/>
            </a:lvl6pPr>
            <a:lvl7pPr marL="4898493" indent="0">
              <a:buNone/>
              <a:defRPr sz="1600"/>
            </a:lvl7pPr>
            <a:lvl8pPr marL="5714908" indent="0">
              <a:buNone/>
              <a:defRPr sz="1600"/>
            </a:lvl8pPr>
            <a:lvl9pPr marL="6531325" indent="0">
              <a:buNone/>
              <a:defRPr sz="16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5CB21A47-9257-4DEE-8273-35365B012867}" type="datetime1">
              <a:rPr lang="en-US" smtClean="0"/>
              <a:pPr/>
              <a:t>9/15/2026</a:t>
            </a:fld>
            <a:endParaRPr lang="en-US"/>
          </a:p>
        </p:txBody>
      </p:sp>
      <p:sp>
        <p:nvSpPr>
          <p:cNvPr id="6" name="5 Altbilgi Yer Tutucusu"/>
          <p:cNvSpPr>
            <a:spLocks noGrp="1"/>
          </p:cNvSpPr>
          <p:nvPr>
            <p:ph type="ftr" sz="quarter" idx="11"/>
          </p:nvPr>
        </p:nvSpPr>
        <p:spPr/>
        <p:txBody>
          <a:bodyPr/>
          <a:lstStyle/>
          <a:p>
            <a:endParaRPr lang="en-US"/>
          </a:p>
        </p:txBody>
      </p:sp>
      <p:sp>
        <p:nvSpPr>
          <p:cNvPr id="7" name="6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4BAE2DD-D4C0-44E8-98D6-91C664DC18FF}" type="datetime1">
              <a:rPr lang="en-US" smtClean="0"/>
              <a:pPr/>
              <a:t>9/15/2026</a:t>
            </a:fld>
            <a:endParaRPr lang="en-US"/>
          </a:p>
        </p:txBody>
      </p:sp>
      <p:sp>
        <p:nvSpPr>
          <p:cNvPr id="5" name="4 Altbilgi Yer Tutucusu"/>
          <p:cNvSpPr>
            <a:spLocks noGrp="1"/>
          </p:cNvSpPr>
          <p:nvPr>
            <p:ph type="ftr" sz="quarter" idx="11"/>
          </p:nvPr>
        </p:nvSpPr>
        <p:spPr/>
        <p:txBody>
          <a:bodyPr/>
          <a:lstStyle/>
          <a:p>
            <a:endParaRPr lang="en-US"/>
          </a:p>
        </p:txBody>
      </p:sp>
      <p:sp>
        <p:nvSpPr>
          <p:cNvPr id="6" name="5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26517600" y="619125"/>
            <a:ext cx="8229600" cy="13165932"/>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1828800" y="619125"/>
            <a:ext cx="24384000" cy="13165932"/>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4E62EFBF-D9A5-4989-B10B-B279DAEB170E}" type="datetime1">
              <a:rPr lang="en-US" smtClean="0"/>
              <a:pPr/>
              <a:t>9/15/2026</a:t>
            </a:fld>
            <a:endParaRPr lang="en-US"/>
          </a:p>
        </p:txBody>
      </p:sp>
      <p:sp>
        <p:nvSpPr>
          <p:cNvPr id="5" name="4 Altbilgi Yer Tutucusu"/>
          <p:cNvSpPr>
            <a:spLocks noGrp="1"/>
          </p:cNvSpPr>
          <p:nvPr>
            <p:ph type="ftr" sz="quarter" idx="11"/>
          </p:nvPr>
        </p:nvSpPr>
        <p:spPr/>
        <p:txBody>
          <a:bodyPr/>
          <a:lstStyle/>
          <a:p>
            <a:endParaRPr lang="en-US"/>
          </a:p>
        </p:txBody>
      </p:sp>
      <p:sp>
        <p:nvSpPr>
          <p:cNvPr id="6" name="5 Slayt Numarası Yer Tutucusu"/>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62000"/>
          </a:schemeClr>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914400" y="411957"/>
            <a:ext cx="16459200" cy="1714500"/>
          </a:xfrm>
          <a:prstGeom prst="rect">
            <a:avLst/>
          </a:prstGeom>
        </p:spPr>
        <p:txBody>
          <a:bodyPr vert="horz" lIns="163283" tIns="81642" rIns="163283" bIns="81642" rtlCol="0" anchor="ctr">
            <a:normAutofit/>
          </a:bodyPr>
          <a:lstStyle/>
          <a:p>
            <a:r>
              <a:rPr lang="tr-TR"/>
              <a:t>Asıl başlık stili için tıklatın</a:t>
            </a:r>
          </a:p>
        </p:txBody>
      </p:sp>
      <p:sp>
        <p:nvSpPr>
          <p:cNvPr id="3" name="2 Metin Yer Tutucusu"/>
          <p:cNvSpPr>
            <a:spLocks noGrp="1"/>
          </p:cNvSpPr>
          <p:nvPr>
            <p:ph type="body" idx="1"/>
          </p:nvPr>
        </p:nvSpPr>
        <p:spPr>
          <a:xfrm>
            <a:off x="914400" y="2400302"/>
            <a:ext cx="16459200" cy="6788945"/>
          </a:xfrm>
          <a:prstGeom prst="rect">
            <a:avLst/>
          </a:prstGeom>
        </p:spPr>
        <p:txBody>
          <a:bodyPr vert="horz" lIns="163283" tIns="81642" rIns="163283" bIns="81642"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914400" y="9534527"/>
            <a:ext cx="4267200" cy="547688"/>
          </a:xfrm>
          <a:prstGeom prst="rect">
            <a:avLst/>
          </a:prstGeom>
        </p:spPr>
        <p:txBody>
          <a:bodyPr vert="horz" lIns="163283" tIns="81642" rIns="163283" bIns="81642" rtlCol="0" anchor="ctr"/>
          <a:lstStyle>
            <a:lvl1pPr algn="l">
              <a:defRPr sz="2100">
                <a:solidFill>
                  <a:schemeClr val="tx1">
                    <a:tint val="75000"/>
                  </a:schemeClr>
                </a:solidFill>
              </a:defRPr>
            </a:lvl1pPr>
          </a:lstStyle>
          <a:p>
            <a:fld id="{8D532A9D-A74F-42E4-BA46-9FBDFCC04DF3}" type="datetime1">
              <a:rPr lang="en-US" smtClean="0"/>
              <a:pPr/>
              <a:t>9/15/2026</a:t>
            </a:fld>
            <a:endParaRPr lang="en-US"/>
          </a:p>
        </p:txBody>
      </p:sp>
      <p:sp>
        <p:nvSpPr>
          <p:cNvPr id="5" name="4 Altbilgi Yer Tutucusu"/>
          <p:cNvSpPr>
            <a:spLocks noGrp="1"/>
          </p:cNvSpPr>
          <p:nvPr>
            <p:ph type="ftr" sz="quarter" idx="3"/>
          </p:nvPr>
        </p:nvSpPr>
        <p:spPr>
          <a:xfrm>
            <a:off x="6248400" y="9534527"/>
            <a:ext cx="5791200" cy="547688"/>
          </a:xfrm>
          <a:prstGeom prst="rect">
            <a:avLst/>
          </a:prstGeom>
        </p:spPr>
        <p:txBody>
          <a:bodyPr vert="horz" lIns="163283" tIns="81642" rIns="163283" bIns="81642" rtlCol="0" anchor="ctr"/>
          <a:lstStyle>
            <a:lvl1pPr algn="ctr">
              <a:defRPr sz="2100">
                <a:solidFill>
                  <a:schemeClr val="tx1">
                    <a:tint val="75000"/>
                  </a:schemeClr>
                </a:solidFill>
              </a:defRPr>
            </a:lvl1pPr>
          </a:lstStyle>
          <a:p>
            <a:endParaRPr lang="en-US"/>
          </a:p>
        </p:txBody>
      </p:sp>
      <p:sp>
        <p:nvSpPr>
          <p:cNvPr id="6" name="5 Slayt Numarası Yer Tutucusu"/>
          <p:cNvSpPr>
            <a:spLocks noGrp="1"/>
          </p:cNvSpPr>
          <p:nvPr>
            <p:ph type="sldNum" sz="quarter" idx="4"/>
          </p:nvPr>
        </p:nvSpPr>
        <p:spPr>
          <a:xfrm>
            <a:off x="13106400" y="9534527"/>
            <a:ext cx="4267200" cy="547688"/>
          </a:xfrm>
          <a:prstGeom prst="rect">
            <a:avLst/>
          </a:prstGeom>
        </p:spPr>
        <p:txBody>
          <a:bodyPr vert="horz" lIns="163283" tIns="81642" rIns="163283" bIns="81642" rtlCol="0" anchor="ctr"/>
          <a:lstStyle>
            <a:lvl1pPr algn="r">
              <a:defRPr sz="21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1632832" rtl="0" eaLnBrk="1" latinLnBrk="0" hangingPunct="1">
        <a:spcBef>
          <a:spcPct val="0"/>
        </a:spcBef>
        <a:buNone/>
        <a:defRPr sz="7900" kern="1200">
          <a:solidFill>
            <a:schemeClr val="tx1"/>
          </a:solidFill>
          <a:latin typeface="+mj-lt"/>
          <a:ea typeface="+mj-ea"/>
          <a:cs typeface="+mj-cs"/>
        </a:defRPr>
      </a:lvl1pPr>
    </p:titleStyle>
    <p:bodyStyle>
      <a:lvl1pPr marL="612313" indent="-612313" algn="l" defTabSz="1632832" rtl="0" eaLnBrk="1" latinLnBrk="0" hangingPunct="1">
        <a:spcBef>
          <a:spcPct val="20000"/>
        </a:spcBef>
        <a:buFont typeface="Arial" pitchFamily="34" charset="0"/>
        <a:buChar char="•"/>
        <a:defRPr sz="5700" kern="1200">
          <a:solidFill>
            <a:schemeClr val="tx1"/>
          </a:solidFill>
          <a:latin typeface="+mn-lt"/>
          <a:ea typeface="+mn-ea"/>
          <a:cs typeface="+mn-cs"/>
        </a:defRPr>
      </a:lvl1pPr>
      <a:lvl2pPr marL="1326675" indent="-510260" algn="l" defTabSz="1632832" rtl="0" eaLnBrk="1" latinLnBrk="0" hangingPunct="1">
        <a:spcBef>
          <a:spcPct val="20000"/>
        </a:spcBef>
        <a:buFont typeface="Arial" pitchFamily="34" charset="0"/>
        <a:buChar char="–"/>
        <a:defRPr sz="5000" kern="1200">
          <a:solidFill>
            <a:schemeClr val="tx1"/>
          </a:solidFill>
          <a:latin typeface="+mn-lt"/>
          <a:ea typeface="+mn-ea"/>
          <a:cs typeface="+mn-cs"/>
        </a:defRPr>
      </a:lvl2pPr>
      <a:lvl3pPr marL="2041039" indent="-408207" algn="l" defTabSz="1632832" rtl="0" eaLnBrk="1" latinLnBrk="0" hangingPunct="1">
        <a:spcBef>
          <a:spcPct val="20000"/>
        </a:spcBef>
        <a:buFont typeface="Arial" pitchFamily="34" charset="0"/>
        <a:buChar char="•"/>
        <a:defRPr sz="4300" kern="1200">
          <a:solidFill>
            <a:schemeClr val="tx1"/>
          </a:solidFill>
          <a:latin typeface="+mn-lt"/>
          <a:ea typeface="+mn-ea"/>
          <a:cs typeface="+mn-cs"/>
        </a:defRPr>
      </a:lvl3pPr>
      <a:lvl4pPr marL="2857454" indent="-408207" algn="l" defTabSz="1632832" rtl="0" eaLnBrk="1" latinLnBrk="0" hangingPunct="1">
        <a:spcBef>
          <a:spcPct val="20000"/>
        </a:spcBef>
        <a:buFont typeface="Arial" pitchFamily="34" charset="0"/>
        <a:buChar char="–"/>
        <a:defRPr sz="3600" kern="1200">
          <a:solidFill>
            <a:schemeClr val="tx1"/>
          </a:solidFill>
          <a:latin typeface="+mn-lt"/>
          <a:ea typeface="+mn-ea"/>
          <a:cs typeface="+mn-cs"/>
        </a:defRPr>
      </a:lvl4pPr>
      <a:lvl5pPr marL="3673869" indent="-408207" algn="l" defTabSz="1632832" rtl="0" eaLnBrk="1" latinLnBrk="0" hangingPunct="1">
        <a:spcBef>
          <a:spcPct val="20000"/>
        </a:spcBef>
        <a:buFont typeface="Arial" pitchFamily="34" charset="0"/>
        <a:buChar char="»"/>
        <a:defRPr sz="3600" kern="1200">
          <a:solidFill>
            <a:schemeClr val="tx1"/>
          </a:solidFill>
          <a:latin typeface="+mn-lt"/>
          <a:ea typeface="+mn-ea"/>
          <a:cs typeface="+mn-cs"/>
        </a:defRPr>
      </a:lvl5pPr>
      <a:lvl6pPr marL="4490286" indent="-408207" algn="l" defTabSz="1632832" rtl="0" eaLnBrk="1" latinLnBrk="0" hangingPunct="1">
        <a:spcBef>
          <a:spcPct val="20000"/>
        </a:spcBef>
        <a:buFont typeface="Arial" pitchFamily="34" charset="0"/>
        <a:buChar char="•"/>
        <a:defRPr sz="3600" kern="1200">
          <a:solidFill>
            <a:schemeClr val="tx1"/>
          </a:solidFill>
          <a:latin typeface="+mn-lt"/>
          <a:ea typeface="+mn-ea"/>
          <a:cs typeface="+mn-cs"/>
        </a:defRPr>
      </a:lvl6pPr>
      <a:lvl7pPr marL="5306700" indent="-408207" algn="l" defTabSz="1632832" rtl="0" eaLnBrk="1" latinLnBrk="0" hangingPunct="1">
        <a:spcBef>
          <a:spcPct val="20000"/>
        </a:spcBef>
        <a:buFont typeface="Arial" pitchFamily="34" charset="0"/>
        <a:buChar char="•"/>
        <a:defRPr sz="3600" kern="1200">
          <a:solidFill>
            <a:schemeClr val="tx1"/>
          </a:solidFill>
          <a:latin typeface="+mn-lt"/>
          <a:ea typeface="+mn-ea"/>
          <a:cs typeface="+mn-cs"/>
        </a:defRPr>
      </a:lvl7pPr>
      <a:lvl8pPr marL="6123115" indent="-408207" algn="l" defTabSz="1632832" rtl="0" eaLnBrk="1" latinLnBrk="0" hangingPunct="1">
        <a:spcBef>
          <a:spcPct val="20000"/>
        </a:spcBef>
        <a:buFont typeface="Arial" pitchFamily="34" charset="0"/>
        <a:buChar char="•"/>
        <a:defRPr sz="3600" kern="1200">
          <a:solidFill>
            <a:schemeClr val="tx1"/>
          </a:solidFill>
          <a:latin typeface="+mn-lt"/>
          <a:ea typeface="+mn-ea"/>
          <a:cs typeface="+mn-cs"/>
        </a:defRPr>
      </a:lvl8pPr>
      <a:lvl9pPr marL="6939532" indent="-408207" algn="l" defTabSz="1632832" rtl="0" eaLnBrk="1" latinLnBrk="0" hangingPunct="1">
        <a:spcBef>
          <a:spcPct val="20000"/>
        </a:spcBef>
        <a:buFont typeface="Arial" pitchFamily="34" charset="0"/>
        <a:buChar char="•"/>
        <a:defRPr sz="3600" kern="1200">
          <a:solidFill>
            <a:schemeClr val="tx1"/>
          </a:solidFill>
          <a:latin typeface="+mn-lt"/>
          <a:ea typeface="+mn-ea"/>
          <a:cs typeface="+mn-cs"/>
        </a:defRPr>
      </a:lvl9pPr>
    </p:bodyStyle>
    <p:otherStyle>
      <a:defPPr>
        <a:defRPr lang="tr-TR"/>
      </a:defPPr>
      <a:lvl1pPr marL="0" algn="l" defTabSz="1632832" rtl="0" eaLnBrk="1" latinLnBrk="0" hangingPunct="1">
        <a:defRPr sz="3200" kern="1200">
          <a:solidFill>
            <a:schemeClr val="tx1"/>
          </a:solidFill>
          <a:latin typeface="+mn-lt"/>
          <a:ea typeface="+mn-ea"/>
          <a:cs typeface="+mn-cs"/>
        </a:defRPr>
      </a:lvl1pPr>
      <a:lvl2pPr marL="816415" algn="l" defTabSz="1632832" rtl="0" eaLnBrk="1" latinLnBrk="0" hangingPunct="1">
        <a:defRPr sz="3200" kern="1200">
          <a:solidFill>
            <a:schemeClr val="tx1"/>
          </a:solidFill>
          <a:latin typeface="+mn-lt"/>
          <a:ea typeface="+mn-ea"/>
          <a:cs typeface="+mn-cs"/>
        </a:defRPr>
      </a:lvl2pPr>
      <a:lvl3pPr marL="1632832" algn="l" defTabSz="1632832" rtl="0" eaLnBrk="1" latinLnBrk="0" hangingPunct="1">
        <a:defRPr sz="3200" kern="1200">
          <a:solidFill>
            <a:schemeClr val="tx1"/>
          </a:solidFill>
          <a:latin typeface="+mn-lt"/>
          <a:ea typeface="+mn-ea"/>
          <a:cs typeface="+mn-cs"/>
        </a:defRPr>
      </a:lvl3pPr>
      <a:lvl4pPr marL="2449246" algn="l" defTabSz="1632832" rtl="0" eaLnBrk="1" latinLnBrk="0" hangingPunct="1">
        <a:defRPr sz="3200" kern="1200">
          <a:solidFill>
            <a:schemeClr val="tx1"/>
          </a:solidFill>
          <a:latin typeface="+mn-lt"/>
          <a:ea typeface="+mn-ea"/>
          <a:cs typeface="+mn-cs"/>
        </a:defRPr>
      </a:lvl4pPr>
      <a:lvl5pPr marL="3265661" algn="l" defTabSz="1632832" rtl="0" eaLnBrk="1" latinLnBrk="0" hangingPunct="1">
        <a:defRPr sz="3200" kern="1200">
          <a:solidFill>
            <a:schemeClr val="tx1"/>
          </a:solidFill>
          <a:latin typeface="+mn-lt"/>
          <a:ea typeface="+mn-ea"/>
          <a:cs typeface="+mn-cs"/>
        </a:defRPr>
      </a:lvl5pPr>
      <a:lvl6pPr marL="4082078" algn="l" defTabSz="1632832" rtl="0" eaLnBrk="1" latinLnBrk="0" hangingPunct="1">
        <a:defRPr sz="3200" kern="1200">
          <a:solidFill>
            <a:schemeClr val="tx1"/>
          </a:solidFill>
          <a:latin typeface="+mn-lt"/>
          <a:ea typeface="+mn-ea"/>
          <a:cs typeface="+mn-cs"/>
        </a:defRPr>
      </a:lvl6pPr>
      <a:lvl7pPr marL="4898493" algn="l" defTabSz="1632832" rtl="0" eaLnBrk="1" latinLnBrk="0" hangingPunct="1">
        <a:defRPr sz="3200" kern="1200">
          <a:solidFill>
            <a:schemeClr val="tx1"/>
          </a:solidFill>
          <a:latin typeface="+mn-lt"/>
          <a:ea typeface="+mn-ea"/>
          <a:cs typeface="+mn-cs"/>
        </a:defRPr>
      </a:lvl7pPr>
      <a:lvl8pPr marL="5714908" algn="l" defTabSz="1632832" rtl="0" eaLnBrk="1" latinLnBrk="0" hangingPunct="1">
        <a:defRPr sz="3200" kern="1200">
          <a:solidFill>
            <a:schemeClr val="tx1"/>
          </a:solidFill>
          <a:latin typeface="+mn-lt"/>
          <a:ea typeface="+mn-ea"/>
          <a:cs typeface="+mn-cs"/>
        </a:defRPr>
      </a:lvl8pPr>
      <a:lvl9pPr marL="6531325" algn="l" defTabSz="1632832"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15688120" y="7639849"/>
            <a:ext cx="2599880" cy="2647151"/>
          </a:xfrm>
          <a:custGeom>
            <a:avLst/>
            <a:gdLst/>
            <a:ahLst/>
            <a:cxnLst/>
            <a:rect l="l" t="t" r="r" b="b"/>
            <a:pathLst>
              <a:path w="2599880" h="2647151">
                <a:moveTo>
                  <a:pt x="0" y="0"/>
                </a:moveTo>
                <a:lnTo>
                  <a:pt x="2599880" y="0"/>
                </a:lnTo>
                <a:lnTo>
                  <a:pt x="2599880" y="2647151"/>
                </a:lnTo>
                <a:lnTo>
                  <a:pt x="0" y="2647151"/>
                </a:lnTo>
                <a:lnTo>
                  <a:pt x="0" y="0"/>
                </a:lnTo>
                <a:close/>
              </a:path>
            </a:pathLst>
          </a:custGeom>
          <a:blipFill>
            <a:blip r:embed="rId3"/>
            <a:stretch>
              <a:fillRect/>
            </a:stretch>
          </a:blipFill>
        </p:spPr>
      </p:sp>
      <p:sp>
        <p:nvSpPr>
          <p:cNvPr id="6" name="TextBox 6"/>
          <p:cNvSpPr txBox="1"/>
          <p:nvPr/>
        </p:nvSpPr>
        <p:spPr>
          <a:xfrm>
            <a:off x="17550166" y="494178"/>
            <a:ext cx="176152" cy="348777"/>
          </a:xfrm>
          <a:prstGeom prst="rect">
            <a:avLst/>
          </a:prstGeom>
        </p:spPr>
        <p:txBody>
          <a:bodyPr lIns="0" tIns="0" rIns="0" bIns="0" rtlCol="0" anchor="t">
            <a:spAutoFit/>
          </a:bodyPr>
          <a:lstStyle/>
          <a:p>
            <a:pPr algn="l">
              <a:lnSpc>
                <a:spcPts val="2510"/>
              </a:lnSpc>
            </a:pPr>
            <a:r>
              <a:rPr lang="en-US" sz="2091" b="1" spc="-45">
                <a:solidFill>
                  <a:srgbClr val="FFFFFF"/>
                </a:solidFill>
                <a:latin typeface="Trebuchet MS Bold"/>
                <a:ea typeface="Trebuchet MS Bold"/>
                <a:cs typeface="Trebuchet MS Bold"/>
                <a:sym typeface="Trebuchet MS Bold"/>
              </a:rPr>
              <a:t>1</a:t>
            </a:r>
          </a:p>
        </p:txBody>
      </p:sp>
      <p:sp>
        <p:nvSpPr>
          <p:cNvPr id="7" name="TextBox 7"/>
          <p:cNvSpPr txBox="1"/>
          <p:nvPr/>
        </p:nvSpPr>
        <p:spPr>
          <a:xfrm>
            <a:off x="1928762" y="2285980"/>
            <a:ext cx="14287600" cy="4873129"/>
          </a:xfrm>
          <a:prstGeom prst="rect">
            <a:avLst/>
          </a:prstGeom>
        </p:spPr>
        <p:txBody>
          <a:bodyPr wrap="square" lIns="0" tIns="0" rIns="0" bIns="0" rtlCol="0" anchor="t">
            <a:spAutoFit/>
          </a:bodyPr>
          <a:lstStyle/>
          <a:p>
            <a:pPr algn="ctr">
              <a:lnSpc>
                <a:spcPts val="9486"/>
              </a:lnSpc>
            </a:pPr>
            <a:r>
              <a:rPr lang="tr-TR" sz="8800" dirty="0">
                <a:effectLst>
                  <a:outerShdw blurRad="38100" dist="38100" dir="2700000" algn="tl">
                    <a:srgbClr val="000000">
                      <a:alpha val="43137"/>
                    </a:srgbClr>
                  </a:outerShdw>
                </a:effectLst>
                <a:latin typeface="Quicksand Bold" charset="-94"/>
              </a:rPr>
              <a:t>KADIN İHTİYAÇLARI VE SORUNLARI </a:t>
            </a:r>
            <a:endParaRPr lang="tr-TR" sz="8800" dirty="0">
              <a:latin typeface="Quicksand Bold" charset="-94"/>
            </a:endParaRPr>
          </a:p>
          <a:p>
            <a:pPr algn="ctr">
              <a:lnSpc>
                <a:spcPts val="9486"/>
              </a:lnSpc>
            </a:pPr>
            <a:r>
              <a:rPr lang="tr-TR" sz="4800" dirty="0">
                <a:latin typeface="Quicksand Bold" charset="-94"/>
              </a:rPr>
              <a:t>ANKET ÇALIŞMA RAPORU </a:t>
            </a:r>
          </a:p>
          <a:p>
            <a:pPr algn="ctr">
              <a:lnSpc>
                <a:spcPts val="9486"/>
              </a:lnSpc>
            </a:pPr>
            <a:r>
              <a:rPr lang="tr-TR" sz="4800" dirty="0">
                <a:latin typeface="Quicksand Bold" charset="-94"/>
              </a:rPr>
              <a:t>ŞUBAT 2026</a:t>
            </a:r>
            <a:endParaRPr lang="tr-TR" sz="4800" b="1" spc="172" dirty="0">
              <a:solidFill>
                <a:srgbClr val="FF6300"/>
              </a:solidFill>
              <a:latin typeface="Quicksand Bold" charset="-94"/>
              <a:ea typeface="Quicksand Bold"/>
              <a:cs typeface="Quicksand Bold"/>
              <a:sym typeface="Quicksand Bold"/>
            </a:endParaRPr>
          </a:p>
        </p:txBody>
      </p:sp>
      <p:sp>
        <p:nvSpPr>
          <p:cNvPr id="8" name="7 Slayt Numarası Yer Tutucusu"/>
          <p:cNvSpPr>
            <a:spLocks noGrp="1"/>
          </p:cNvSpPr>
          <p:nvPr>
            <p:ph type="sldNum" sz="quarter" idx="12"/>
          </p:nvPr>
        </p:nvSpPr>
        <p:spPr/>
        <p:txBody>
          <a:bodyPr/>
          <a:lstStyle/>
          <a:p>
            <a:fld id="{B6F15528-21DE-4FAA-801E-634DDDAF4B2B}" type="slidenum">
              <a:rPr lang="en-US" smtClean="0"/>
              <a:pPr/>
              <a:t>1</a:t>
            </a:fld>
            <a:endParaRPr lang="en-US"/>
          </a:p>
        </p:txBody>
      </p:sp>
      <p:pic>
        <p:nvPicPr>
          <p:cNvPr id="3" name="Resim 2">
            <a:extLst>
              <a:ext uri="{FF2B5EF4-FFF2-40B4-BE49-F238E27FC236}">
                <a16:creationId xmlns:a16="http://schemas.microsoft.com/office/drawing/2014/main" id="{F8DF51B3-73BB-E84B-B267-3FFA7DE0BE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000" y="7430318"/>
            <a:ext cx="2856682" cy="285668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20806098" y="672827"/>
            <a:ext cx="650846" cy="649691"/>
          </a:xfrm>
          <a:custGeom>
            <a:avLst/>
            <a:gdLst/>
            <a:ahLst/>
            <a:cxnLst/>
            <a:rect l="l" t="t" r="r" b="b"/>
            <a:pathLst>
              <a:path w="650846" h="649691">
                <a:moveTo>
                  <a:pt x="0" y="0"/>
                </a:moveTo>
                <a:lnTo>
                  <a:pt x="650846" y="0"/>
                </a:lnTo>
                <a:lnTo>
                  <a:pt x="650846" y="649691"/>
                </a:lnTo>
                <a:lnTo>
                  <a:pt x="0" y="649691"/>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TextBox 4"/>
          <p:cNvSpPr txBox="1"/>
          <p:nvPr/>
        </p:nvSpPr>
        <p:spPr>
          <a:xfrm>
            <a:off x="20788394" y="857220"/>
            <a:ext cx="176152" cy="333375"/>
          </a:xfrm>
          <a:prstGeom prst="rect">
            <a:avLst/>
          </a:prstGeom>
        </p:spPr>
        <p:txBody>
          <a:bodyPr lIns="0" tIns="0" rIns="0" bIns="0" rtlCol="0" anchor="t">
            <a:spAutoFit/>
          </a:bodyPr>
          <a:lstStyle/>
          <a:p>
            <a:pPr algn="l">
              <a:lnSpc>
                <a:spcPts val="2510"/>
              </a:lnSpc>
            </a:pPr>
            <a:r>
              <a:rPr lang="tr-TR" sz="2091" b="1" spc="-45" dirty="0">
                <a:solidFill>
                  <a:srgbClr val="FFFFFF"/>
                </a:solidFill>
                <a:latin typeface="Trebuchet MS Bold"/>
                <a:ea typeface="Trebuchet MS Bold"/>
                <a:cs typeface="Trebuchet MS Bold"/>
                <a:sym typeface="Trebuchet MS Bold"/>
              </a:rPr>
              <a:t>2</a:t>
            </a:r>
            <a:endParaRPr lang="en-US" sz="2091" b="1" spc="-45" dirty="0">
              <a:solidFill>
                <a:srgbClr val="FFFFFF"/>
              </a:solidFill>
              <a:latin typeface="Trebuchet MS Bold"/>
              <a:ea typeface="Trebuchet MS Bold"/>
              <a:cs typeface="Trebuchet MS Bold"/>
              <a:sym typeface="Trebuchet MS Bold"/>
            </a:endParaRPr>
          </a:p>
        </p:txBody>
      </p:sp>
      <p:sp>
        <p:nvSpPr>
          <p:cNvPr id="5" name="TextBox 5"/>
          <p:cNvSpPr txBox="1"/>
          <p:nvPr/>
        </p:nvSpPr>
        <p:spPr>
          <a:xfrm>
            <a:off x="1428696" y="1714476"/>
            <a:ext cx="13716095" cy="628377"/>
          </a:xfrm>
          <a:prstGeom prst="rect">
            <a:avLst/>
          </a:prstGeom>
        </p:spPr>
        <p:txBody>
          <a:bodyPr wrap="square" lIns="0" tIns="0" rIns="0" bIns="0" rtlCol="0" anchor="t">
            <a:spAutoFit/>
          </a:bodyPr>
          <a:lstStyle/>
          <a:p>
            <a:pPr algn="ctr">
              <a:lnSpc>
                <a:spcPts val="4856"/>
              </a:lnSpc>
            </a:pPr>
            <a:r>
              <a:rPr lang="tr-TR" sz="4400" dirty="0">
                <a:latin typeface="Quicksand Bold" charset="-94"/>
              </a:rPr>
              <a:t>YÖNTEM VE METODOLOJİ</a:t>
            </a:r>
            <a:endParaRPr lang="en-US" sz="4047" b="1" dirty="0">
              <a:solidFill>
                <a:srgbClr val="F5821F"/>
              </a:solidFill>
              <a:latin typeface="Quicksand Bold" charset="-94"/>
              <a:ea typeface="Quicksand Bold"/>
              <a:cs typeface="Quicksand Bold"/>
              <a:sym typeface="Quicksand Bold"/>
            </a:endParaRPr>
          </a:p>
        </p:txBody>
      </p:sp>
      <p:sp>
        <p:nvSpPr>
          <p:cNvPr id="6" name="TextBox 6"/>
          <p:cNvSpPr txBox="1"/>
          <p:nvPr/>
        </p:nvSpPr>
        <p:spPr>
          <a:xfrm>
            <a:off x="1428696" y="3143236"/>
            <a:ext cx="13787534" cy="4360168"/>
          </a:xfrm>
          <a:prstGeom prst="rect">
            <a:avLst/>
          </a:prstGeom>
        </p:spPr>
        <p:txBody>
          <a:bodyPr wrap="square" lIns="0" tIns="0" rIns="0" bIns="0" rtlCol="0" anchor="t">
            <a:spAutoFit/>
          </a:bodyPr>
          <a:lstStyle/>
          <a:p>
            <a:pPr algn="just">
              <a:lnSpc>
                <a:spcPts val="3359"/>
              </a:lnSpc>
            </a:pPr>
            <a:r>
              <a:rPr lang="tr-TR" sz="3200" dirty="0">
                <a:latin typeface="Quicksand" charset="-94"/>
              </a:rPr>
              <a:t>Bu çalışma Mersin Barosu Kadın Hakları Merkezi ve Çağ Üniversitesi Toplumsal Cinsiyet ve Kadın Çalışmaları Araştırma Merkezi koordinesinde </a:t>
            </a:r>
            <a:r>
              <a:rPr lang="tr-TR" sz="3200" b="1" dirty="0">
                <a:latin typeface="Quicksand" charset="-94"/>
              </a:rPr>
              <a:t>Mersin il sınırları içinde bulunan Akdeniz, </a:t>
            </a:r>
            <a:r>
              <a:rPr lang="tr-TR" sz="3200" b="1" dirty="0" err="1">
                <a:latin typeface="Quicksand" charset="-94"/>
              </a:rPr>
              <a:t>Mezitli</a:t>
            </a:r>
            <a:r>
              <a:rPr lang="tr-TR" sz="3200" b="1" dirty="0">
                <a:latin typeface="Quicksand" charset="-94"/>
              </a:rPr>
              <a:t>, </a:t>
            </a:r>
            <a:r>
              <a:rPr lang="tr-TR" sz="3200" b="1" dirty="0" err="1">
                <a:latin typeface="Quicksand" charset="-94"/>
              </a:rPr>
              <a:t>Toroslar</a:t>
            </a:r>
            <a:r>
              <a:rPr lang="tr-TR" sz="3200" b="1" dirty="0">
                <a:latin typeface="Quicksand" charset="-94"/>
              </a:rPr>
              <a:t> ve Yenişehir ilçelerinde toplam 61 mahalleyi kapsayan biçimde, geçerli 1236 katılımcıyla yüz yüze görüşme yöntemi kullanılarak gerçekleştirilmiştir.</a:t>
            </a:r>
          </a:p>
          <a:p>
            <a:pPr algn="just">
              <a:lnSpc>
                <a:spcPts val="3359"/>
              </a:lnSpc>
            </a:pPr>
            <a:endParaRPr lang="tr-TR" sz="3200" dirty="0">
              <a:latin typeface="Quicksand" charset="-94"/>
            </a:endParaRPr>
          </a:p>
          <a:p>
            <a:pPr algn="just">
              <a:lnSpc>
                <a:spcPts val="3359"/>
              </a:lnSpc>
            </a:pPr>
            <a:r>
              <a:rPr lang="tr-TR" sz="3200" dirty="0">
                <a:latin typeface="Quicksand" charset="-94"/>
              </a:rPr>
              <a:t>Saha çalışmasında tüm katılımcılar kadınlardan seçilmiş olup, yaş, medeni durum ve eğitim düzeyi dağılımı göz önüne alınarak gerekli analizler gerçekleştirilmiştir. Araştırma kapsamında %95 güven aralığında rastsal tabakalı örneklem yöntemi kullanılmıştır.</a:t>
            </a:r>
            <a:endParaRPr lang="en-US" sz="3200" spc="-76" dirty="0">
              <a:solidFill>
                <a:srgbClr val="363636"/>
              </a:solidFill>
              <a:latin typeface="Quicksand" charset="-94"/>
              <a:ea typeface="Quicksand"/>
              <a:cs typeface="Quicksand"/>
              <a:sym typeface="Quicksand"/>
            </a:endParaRPr>
          </a:p>
        </p:txBody>
      </p:sp>
      <p:sp>
        <p:nvSpPr>
          <p:cNvPr id="11" name="10 Slayt Numarası Yer Tutucusu"/>
          <p:cNvSpPr>
            <a:spLocks noGrp="1"/>
          </p:cNvSpPr>
          <p:nvPr>
            <p:ph type="sldNum" sz="quarter" idx="12"/>
          </p:nvPr>
        </p:nvSpPr>
        <p:spPr/>
        <p:txBody>
          <a:bodyPr/>
          <a:lstStyle/>
          <a:p>
            <a:fld id="{B6F15528-21DE-4FAA-801E-634DDDAF4B2B}" type="slidenum">
              <a:rPr lang="en-US" smtClean="0"/>
              <a:pPr/>
              <a:t>2</a:t>
            </a:fld>
            <a:endParaRPr lang="en-US"/>
          </a:p>
        </p:txBody>
      </p:sp>
      <p:sp>
        <p:nvSpPr>
          <p:cNvPr id="12" name="11 Altbilgi Yer Tutucusu"/>
          <p:cNvSpPr>
            <a:spLocks noGrp="1"/>
          </p:cNvSpPr>
          <p:nvPr>
            <p:ph type="ftr" sz="quarter" idx="11"/>
          </p:nvPr>
        </p:nvSpPr>
        <p:spPr/>
        <p:txBody>
          <a:bodyPr/>
          <a:lstStyle/>
          <a:p>
            <a:r>
              <a:rPr lang="tr-TR" dirty="0"/>
              <a:t>1</a:t>
            </a:r>
            <a:endParaRPr lang="en-US" dirty="0"/>
          </a:p>
        </p:txBody>
      </p:sp>
      <p:sp>
        <p:nvSpPr>
          <p:cNvPr id="14" name="Freeform 6"/>
          <p:cNvSpPr/>
          <p:nvPr/>
        </p:nvSpPr>
        <p:spPr>
          <a:xfrm>
            <a:off x="16212210" y="8173468"/>
            <a:ext cx="2075790" cy="2113532"/>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3"/>
            <a:stretch>
              <a:fillRect/>
            </a:stretch>
          </a:blipFill>
        </p:spPr>
      </p:sp>
      <p:pic>
        <p:nvPicPr>
          <p:cNvPr id="7" name="Resim 6">
            <a:extLst>
              <a:ext uri="{FF2B5EF4-FFF2-40B4-BE49-F238E27FC236}">
                <a16:creationId xmlns:a16="http://schemas.microsoft.com/office/drawing/2014/main" id="{294623B4-CAE3-6F52-DEB0-911662CAC7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000" y="8173468"/>
            <a:ext cx="2075790" cy="207579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857192" y="1142972"/>
            <a:ext cx="15330538" cy="436017"/>
          </a:xfrm>
          <a:prstGeom prst="rect">
            <a:avLst/>
          </a:prstGeom>
        </p:spPr>
        <p:txBody>
          <a:bodyPr wrap="square" lIns="0" tIns="0" rIns="0" bIns="0" rtlCol="0" anchor="t">
            <a:spAutoFit/>
          </a:bodyPr>
          <a:lstStyle/>
          <a:p>
            <a:pPr algn="ctr">
              <a:lnSpc>
                <a:spcPts val="3359"/>
              </a:lnSpc>
            </a:pPr>
            <a:r>
              <a:rPr lang="tr-TR" sz="2400" dirty="0">
                <a:latin typeface="Quicksand Bold" charset="-94"/>
              </a:rPr>
              <a:t>Çalışmanın uygulandığı mahalleler ve katılımcı sayılarının dağılımı aşağıdaki tabloda verilmektedir.</a:t>
            </a:r>
            <a:endParaRPr lang="en-US" sz="2400" b="1" spc="-14" dirty="0">
              <a:solidFill>
                <a:srgbClr val="F5821F"/>
              </a:solidFill>
              <a:latin typeface="Quicksand Bold" charset="-94"/>
              <a:ea typeface="Quicksand Bold"/>
              <a:cs typeface="Quicksand Bold"/>
              <a:sym typeface="Quicksand Bold"/>
            </a:endParaRPr>
          </a:p>
        </p:txBody>
      </p:sp>
      <p:sp>
        <p:nvSpPr>
          <p:cNvPr id="9" name="8 Slayt Numarası Yer Tutucusu"/>
          <p:cNvSpPr>
            <a:spLocks noGrp="1"/>
          </p:cNvSpPr>
          <p:nvPr>
            <p:ph type="sldNum" sz="quarter" idx="12"/>
          </p:nvPr>
        </p:nvSpPr>
        <p:spPr/>
        <p:txBody>
          <a:bodyPr/>
          <a:lstStyle/>
          <a:p>
            <a:fld id="{B6F15528-21DE-4FAA-801E-634DDDAF4B2B}" type="slidenum">
              <a:rPr lang="en-US" smtClean="0"/>
              <a:pPr/>
              <a:t>3</a:t>
            </a:fld>
            <a:endParaRPr lang="en-US"/>
          </a:p>
        </p:txBody>
      </p:sp>
      <p:sp>
        <p:nvSpPr>
          <p:cNvPr id="10" name="9 Altbilgi Yer Tutucusu"/>
          <p:cNvSpPr>
            <a:spLocks noGrp="1"/>
          </p:cNvSpPr>
          <p:nvPr>
            <p:ph type="ftr" sz="quarter" idx="11"/>
          </p:nvPr>
        </p:nvSpPr>
        <p:spPr/>
        <p:txBody>
          <a:bodyPr/>
          <a:lstStyle/>
          <a:p>
            <a:r>
              <a:rPr lang="tr-TR" dirty="0"/>
              <a:t>2</a:t>
            </a:r>
            <a:endParaRPr lang="en-US" dirty="0"/>
          </a:p>
        </p:txBody>
      </p:sp>
      <p:pic>
        <p:nvPicPr>
          <p:cNvPr id="1027" name="Picture 3"/>
          <p:cNvPicPr>
            <a:picLocks noChangeAspect="1" noChangeArrowheads="1"/>
          </p:cNvPicPr>
          <p:nvPr/>
        </p:nvPicPr>
        <p:blipFill>
          <a:blip r:embed="rId3"/>
          <a:srcRect/>
          <a:stretch>
            <a:fillRect/>
          </a:stretch>
        </p:blipFill>
        <p:spPr bwMode="auto">
          <a:xfrm>
            <a:off x="8572495" y="2000228"/>
            <a:ext cx="8060697" cy="5643602"/>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928630" y="1928790"/>
            <a:ext cx="7250633" cy="5715040"/>
          </a:xfrm>
          <a:prstGeom prst="rect">
            <a:avLst/>
          </a:prstGeom>
          <a:noFill/>
          <a:ln w="9525">
            <a:noFill/>
            <a:miter lim="800000"/>
            <a:headEnd/>
            <a:tailEnd/>
          </a:ln>
          <a:effectLst/>
        </p:spPr>
      </p:pic>
      <p:sp>
        <p:nvSpPr>
          <p:cNvPr id="11" name="Freeform 6"/>
          <p:cNvSpPr/>
          <p:nvPr/>
        </p:nvSpPr>
        <p:spPr>
          <a:xfrm>
            <a:off x="16212210" y="8173468"/>
            <a:ext cx="2075790" cy="2113532"/>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5"/>
            <a:stretch>
              <a:fillRect/>
            </a:stretch>
          </a:blipFill>
        </p:spPr>
      </p:sp>
      <p:pic>
        <p:nvPicPr>
          <p:cNvPr id="3" name="Resim 2">
            <a:extLst>
              <a:ext uri="{FF2B5EF4-FFF2-40B4-BE49-F238E27FC236}">
                <a16:creationId xmlns:a16="http://schemas.microsoft.com/office/drawing/2014/main" id="{915B9F8C-3F1A-7DFF-CA48-4B14B3E0C0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4303" y="8006425"/>
            <a:ext cx="2075790" cy="20757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Slayt Numarası Yer Tutucusu"/>
          <p:cNvSpPr>
            <a:spLocks noGrp="1"/>
          </p:cNvSpPr>
          <p:nvPr>
            <p:ph type="sldNum" sz="quarter" idx="12"/>
          </p:nvPr>
        </p:nvSpPr>
        <p:spPr/>
        <p:txBody>
          <a:bodyPr/>
          <a:lstStyle/>
          <a:p>
            <a:fld id="{B6F15528-21DE-4FAA-801E-634DDDAF4B2B}" type="slidenum">
              <a:rPr lang="en-US" smtClean="0"/>
              <a:pPr/>
              <a:t>4</a:t>
            </a:fld>
            <a:endParaRPr lang="en-US"/>
          </a:p>
        </p:txBody>
      </p:sp>
      <p:sp>
        <p:nvSpPr>
          <p:cNvPr id="13" name="12 Altbilgi Yer Tutucusu"/>
          <p:cNvSpPr>
            <a:spLocks noGrp="1"/>
          </p:cNvSpPr>
          <p:nvPr>
            <p:ph type="ftr" sz="quarter" idx="11"/>
          </p:nvPr>
        </p:nvSpPr>
        <p:spPr/>
        <p:txBody>
          <a:bodyPr/>
          <a:lstStyle/>
          <a:p>
            <a:r>
              <a:rPr lang="tr-TR" dirty="0"/>
              <a:t>3</a:t>
            </a:r>
            <a:endParaRPr lang="en-US" dirty="0"/>
          </a:p>
        </p:txBody>
      </p:sp>
      <p:pic>
        <p:nvPicPr>
          <p:cNvPr id="2050" name="Picture 2"/>
          <p:cNvPicPr>
            <a:picLocks noChangeAspect="1" noChangeArrowheads="1"/>
          </p:cNvPicPr>
          <p:nvPr/>
        </p:nvPicPr>
        <p:blipFill>
          <a:blip r:embed="rId2"/>
          <a:srcRect/>
          <a:stretch>
            <a:fillRect/>
          </a:stretch>
        </p:blipFill>
        <p:spPr bwMode="auto">
          <a:xfrm>
            <a:off x="714316" y="642906"/>
            <a:ext cx="7148747" cy="6215106"/>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8501058" y="642905"/>
            <a:ext cx="7000924" cy="4677549"/>
          </a:xfrm>
          <a:prstGeom prst="rect">
            <a:avLst/>
          </a:prstGeom>
          <a:noFill/>
          <a:ln w="9525">
            <a:noFill/>
            <a:miter lim="800000"/>
            <a:headEnd/>
            <a:tailEnd/>
          </a:ln>
          <a:effectLst/>
        </p:spPr>
      </p:pic>
      <p:pic>
        <p:nvPicPr>
          <p:cNvPr id="2053" name="Picture 5"/>
          <p:cNvPicPr>
            <a:picLocks noChangeAspect="1" noChangeArrowheads="1"/>
          </p:cNvPicPr>
          <p:nvPr/>
        </p:nvPicPr>
        <p:blipFill>
          <a:blip r:embed="rId4"/>
          <a:srcRect/>
          <a:stretch>
            <a:fillRect/>
          </a:stretch>
        </p:blipFill>
        <p:spPr bwMode="auto">
          <a:xfrm>
            <a:off x="714316" y="6858011"/>
            <a:ext cx="7143800" cy="1676265"/>
          </a:xfrm>
          <a:prstGeom prst="rect">
            <a:avLst/>
          </a:prstGeom>
          <a:noFill/>
          <a:ln w="9525">
            <a:noFill/>
            <a:miter lim="800000"/>
            <a:headEnd/>
            <a:tailEnd/>
          </a:ln>
          <a:effectLst/>
        </p:spPr>
      </p:pic>
      <p:pic>
        <p:nvPicPr>
          <p:cNvPr id="2054" name="Picture 6"/>
          <p:cNvPicPr>
            <a:picLocks noChangeAspect="1" noChangeArrowheads="1"/>
          </p:cNvPicPr>
          <p:nvPr/>
        </p:nvPicPr>
        <p:blipFill>
          <a:blip r:embed="rId5"/>
          <a:srcRect/>
          <a:stretch>
            <a:fillRect/>
          </a:stretch>
        </p:blipFill>
        <p:spPr bwMode="auto">
          <a:xfrm>
            <a:off x="8501058" y="5286375"/>
            <a:ext cx="7000924" cy="3280059"/>
          </a:xfrm>
          <a:prstGeom prst="rect">
            <a:avLst/>
          </a:prstGeom>
          <a:noFill/>
          <a:ln w="9525">
            <a:noFill/>
            <a:miter lim="800000"/>
            <a:headEnd/>
            <a:tailEnd/>
          </a:ln>
          <a:effectLst/>
        </p:spPr>
      </p:pic>
      <p:sp>
        <p:nvSpPr>
          <p:cNvPr id="16" name="Freeform 6"/>
          <p:cNvSpPr/>
          <p:nvPr/>
        </p:nvSpPr>
        <p:spPr>
          <a:xfrm>
            <a:off x="16015658" y="8534275"/>
            <a:ext cx="1841310" cy="1657033"/>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6"/>
            <a:stretch>
              <a:fillRect/>
            </a:stretch>
          </a:blipFill>
        </p:spPr>
      </p:sp>
      <p:pic>
        <p:nvPicPr>
          <p:cNvPr id="3" name="Resim 2">
            <a:extLst>
              <a:ext uri="{FF2B5EF4-FFF2-40B4-BE49-F238E27FC236}">
                <a16:creationId xmlns:a16="http://schemas.microsoft.com/office/drawing/2014/main" id="{7FF71B24-FF38-094A-4311-CB89261254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552" y="8527876"/>
            <a:ext cx="1674640" cy="16746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4</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5</a:t>
            </a:fld>
            <a:endParaRPr lang="en-US"/>
          </a:p>
        </p:txBody>
      </p:sp>
      <p:sp>
        <p:nvSpPr>
          <p:cNvPr id="5" name="Freeform 6"/>
          <p:cNvSpPr/>
          <p:nvPr/>
        </p:nvSpPr>
        <p:spPr>
          <a:xfrm>
            <a:off x="16212210" y="8173468"/>
            <a:ext cx="2075790" cy="2113532"/>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6" name="5 Metin kutusu"/>
          <p:cNvSpPr txBox="1"/>
          <p:nvPr/>
        </p:nvSpPr>
        <p:spPr>
          <a:xfrm>
            <a:off x="1285820" y="2428856"/>
            <a:ext cx="14859104" cy="5262979"/>
          </a:xfrm>
          <a:prstGeom prst="rect">
            <a:avLst/>
          </a:prstGeom>
          <a:noFill/>
        </p:spPr>
        <p:txBody>
          <a:bodyPr wrap="square" rtlCol="0">
            <a:spAutoFit/>
          </a:bodyPr>
          <a:lstStyle/>
          <a:p>
            <a:pPr algn="just"/>
            <a:r>
              <a:rPr lang="tr-TR" sz="2800" dirty="0">
                <a:latin typeface="Quicksand" charset="-94"/>
              </a:rPr>
              <a:t>Çalışma kapsamında Mersin’in merkez olarak nitelenen 4 ilçesi olan Akdeniz, </a:t>
            </a:r>
            <a:r>
              <a:rPr lang="tr-TR" sz="2800" dirty="0" err="1">
                <a:latin typeface="Quicksand" charset="-94"/>
              </a:rPr>
              <a:t>Mezitli</a:t>
            </a:r>
            <a:r>
              <a:rPr lang="tr-TR" sz="2800" dirty="0">
                <a:latin typeface="Quicksand" charset="-94"/>
              </a:rPr>
              <a:t>, </a:t>
            </a:r>
            <a:r>
              <a:rPr lang="tr-TR" sz="2800" dirty="0" err="1">
                <a:latin typeface="Quicksand" charset="-94"/>
              </a:rPr>
              <a:t>Toroslar</a:t>
            </a:r>
            <a:r>
              <a:rPr lang="tr-TR" sz="2800" dirty="0">
                <a:latin typeface="Quicksand" charset="-94"/>
              </a:rPr>
              <a:t> ve </a:t>
            </a:r>
            <a:r>
              <a:rPr lang="tr-TR" sz="2800" dirty="0" err="1">
                <a:latin typeface="Quicksand" charset="-94"/>
              </a:rPr>
              <a:t>Mezitli</a:t>
            </a:r>
            <a:r>
              <a:rPr lang="tr-TR" sz="2800" dirty="0">
                <a:latin typeface="Quicksand" charset="-94"/>
              </a:rPr>
              <a:t> ilçeleri kapsamında </a:t>
            </a:r>
            <a:r>
              <a:rPr lang="tr-TR" sz="2800" b="1" dirty="0">
                <a:latin typeface="Quicksand" charset="-94"/>
              </a:rPr>
              <a:t>1236 katılımcının </a:t>
            </a:r>
            <a:r>
              <a:rPr lang="tr-TR" sz="2800" dirty="0">
                <a:latin typeface="Quicksand" charset="-94"/>
              </a:rPr>
              <a:t>yaş dağılımı TÜİK yaş </a:t>
            </a:r>
            <a:r>
              <a:rPr lang="tr-TR" sz="2800" dirty="0" err="1">
                <a:latin typeface="Quicksand" charset="-94"/>
              </a:rPr>
              <a:t>kategorizasyonu</a:t>
            </a:r>
            <a:r>
              <a:rPr lang="tr-TR" sz="2800" dirty="0">
                <a:latin typeface="Quicksand" charset="-94"/>
              </a:rPr>
              <a:t> çerçevesinde;</a:t>
            </a:r>
          </a:p>
          <a:p>
            <a:pPr algn="just"/>
            <a:endParaRPr lang="tr-TR" sz="2800" dirty="0">
              <a:latin typeface="Quicksand" charset="-94"/>
            </a:endParaRPr>
          </a:p>
          <a:p>
            <a:pPr algn="just"/>
            <a:r>
              <a:rPr lang="tr-TR" sz="2800" b="1" dirty="0">
                <a:latin typeface="Quicksand" charset="-94"/>
              </a:rPr>
              <a:t>18 – 29, 30 – 44, 45 – 59 ve 60+ </a:t>
            </a:r>
          </a:p>
          <a:p>
            <a:pPr algn="just"/>
            <a:endParaRPr lang="tr-TR" sz="2800" dirty="0">
              <a:latin typeface="Quicksand" charset="-94"/>
            </a:endParaRPr>
          </a:p>
          <a:p>
            <a:pPr algn="just"/>
            <a:r>
              <a:rPr lang="tr-TR" sz="2800" dirty="0">
                <a:latin typeface="Quicksand" charset="-94"/>
              </a:rPr>
              <a:t>şeklinde oluşturularak katılımcılardan veri toplanmıştır. Burada </a:t>
            </a:r>
            <a:r>
              <a:rPr lang="tr-TR" sz="2800" dirty="0" err="1">
                <a:latin typeface="Quicksand" charset="-94"/>
              </a:rPr>
              <a:t>TÜİK’ten</a:t>
            </a:r>
            <a:r>
              <a:rPr lang="tr-TR" sz="2800" dirty="0">
                <a:latin typeface="Quicksand" charset="-94"/>
              </a:rPr>
              <a:t> farklı olarak ilk yaş kategorisi 15 – 29 olarak belirlenmek yerine, çalışmanın 18 yaş altı kişilere sadece ebeveyn bilgisi ve gözetimi ile uygulanması gerekliliği dikkate alındığından 18 – 29 olarak değiştirilmiş olup, 60 yaş üstü için yine TÜİK </a:t>
            </a:r>
            <a:r>
              <a:rPr lang="tr-TR" sz="2800" dirty="0" err="1">
                <a:latin typeface="Quicksand" charset="-94"/>
              </a:rPr>
              <a:t>kategorizasyonunda</a:t>
            </a:r>
            <a:r>
              <a:rPr lang="tr-TR" sz="2800" dirty="0">
                <a:latin typeface="Quicksand" charset="-94"/>
              </a:rPr>
              <a:t> 60 – 74, 75 – 89 ve 90+ şeklinde istatistiki verilerin sunulduğu biçimlendirme yerine 60+ şeklinde bir uygulamaya gidilmiştir. </a:t>
            </a:r>
          </a:p>
        </p:txBody>
      </p:sp>
      <p:sp>
        <p:nvSpPr>
          <p:cNvPr id="7" name="6 Metin kutusu"/>
          <p:cNvSpPr txBox="1"/>
          <p:nvPr/>
        </p:nvSpPr>
        <p:spPr>
          <a:xfrm>
            <a:off x="6643670" y="1071534"/>
            <a:ext cx="4572032" cy="646331"/>
          </a:xfrm>
          <a:prstGeom prst="rect">
            <a:avLst/>
          </a:prstGeom>
          <a:noFill/>
        </p:spPr>
        <p:txBody>
          <a:bodyPr wrap="square" rtlCol="0">
            <a:spAutoFit/>
          </a:bodyPr>
          <a:lstStyle/>
          <a:p>
            <a:pPr algn="ctr"/>
            <a:r>
              <a:rPr lang="tr-TR" sz="3600" dirty="0">
                <a:latin typeface="Quicksand Bold" charset="-94"/>
              </a:rPr>
              <a:t>YAŞ DAĞILIMI</a:t>
            </a:r>
          </a:p>
        </p:txBody>
      </p:sp>
      <p:pic>
        <p:nvPicPr>
          <p:cNvPr id="8" name="Resim 7">
            <a:extLst>
              <a:ext uri="{FF2B5EF4-FFF2-40B4-BE49-F238E27FC236}">
                <a16:creationId xmlns:a16="http://schemas.microsoft.com/office/drawing/2014/main" id="{92A836F0-28FC-6118-F70F-21D9CFEA3A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92" y="8142536"/>
            <a:ext cx="2113532" cy="211353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Slayt Numarası Yer Tutucusu"/>
          <p:cNvSpPr>
            <a:spLocks noGrp="1"/>
          </p:cNvSpPr>
          <p:nvPr>
            <p:ph type="sldNum" sz="quarter" idx="12"/>
          </p:nvPr>
        </p:nvSpPr>
        <p:spPr/>
        <p:txBody>
          <a:bodyPr/>
          <a:lstStyle/>
          <a:p>
            <a:fld id="{B6F15528-21DE-4FAA-801E-634DDDAF4B2B}" type="slidenum">
              <a:rPr lang="en-US" smtClean="0"/>
              <a:pPr/>
              <a:t>6</a:t>
            </a:fld>
            <a:endParaRPr lang="en-US"/>
          </a:p>
        </p:txBody>
      </p:sp>
      <p:sp>
        <p:nvSpPr>
          <p:cNvPr id="10" name="9 Altbilgi Yer Tutucusu"/>
          <p:cNvSpPr>
            <a:spLocks noGrp="1"/>
          </p:cNvSpPr>
          <p:nvPr>
            <p:ph type="ftr" sz="quarter" idx="11"/>
          </p:nvPr>
        </p:nvSpPr>
        <p:spPr/>
        <p:txBody>
          <a:bodyPr/>
          <a:lstStyle/>
          <a:p>
            <a:r>
              <a:rPr lang="tr-TR" dirty="0"/>
              <a:t>5</a:t>
            </a:r>
            <a:endParaRPr lang="en-US" dirty="0"/>
          </a:p>
        </p:txBody>
      </p:sp>
      <p:pic>
        <p:nvPicPr>
          <p:cNvPr id="3074" name="Picture 2"/>
          <p:cNvPicPr>
            <a:picLocks noChangeAspect="1" noChangeArrowheads="1"/>
          </p:cNvPicPr>
          <p:nvPr/>
        </p:nvPicPr>
        <p:blipFill>
          <a:blip r:embed="rId2"/>
          <a:srcRect/>
          <a:stretch>
            <a:fillRect/>
          </a:stretch>
        </p:blipFill>
        <p:spPr bwMode="auto">
          <a:xfrm>
            <a:off x="3500398" y="1285848"/>
            <a:ext cx="9929883" cy="6514003"/>
          </a:xfrm>
          <a:prstGeom prst="rect">
            <a:avLst/>
          </a:prstGeom>
          <a:noFill/>
          <a:ln w="9525">
            <a:solidFill>
              <a:schemeClr val="accent1"/>
            </a:solidFill>
            <a:miter lim="800000"/>
            <a:headEnd/>
            <a:tailEnd/>
          </a:ln>
          <a:effectLst/>
        </p:spPr>
      </p:pic>
      <p:sp>
        <p:nvSpPr>
          <p:cNvPr id="11" name="10 Metin kutusu"/>
          <p:cNvSpPr txBox="1"/>
          <p:nvPr/>
        </p:nvSpPr>
        <p:spPr>
          <a:xfrm>
            <a:off x="1500134" y="7858144"/>
            <a:ext cx="13716096" cy="1423467"/>
          </a:xfrm>
          <a:prstGeom prst="rect">
            <a:avLst/>
          </a:prstGeom>
          <a:noFill/>
        </p:spPr>
        <p:txBody>
          <a:bodyPr wrap="square" rtlCol="0">
            <a:spAutoFit/>
          </a:bodyPr>
          <a:lstStyle/>
          <a:p>
            <a:pPr algn="just">
              <a:lnSpc>
                <a:spcPct val="150000"/>
              </a:lnSpc>
            </a:pPr>
            <a:r>
              <a:rPr lang="tr-TR" sz="2000" dirty="0">
                <a:latin typeface="Quicksand" charset="-94"/>
              </a:rPr>
              <a:t>Bu çerçevede çalışma sonucunda elde edilen veri toplam katılımcıların </a:t>
            </a:r>
            <a:r>
              <a:rPr lang="tr-TR" sz="2000" b="1" dirty="0">
                <a:latin typeface="Quicksand" charset="-94"/>
              </a:rPr>
              <a:t>18 – 29 yaş aralığında olanların dağılımı %30 (371 kişi), 30 – 44 yaş aralığında olanların dağılımı % 28 (346 kişi), 45 – 59 yaş aralığında olanların dağılımı %25 (309 kişi) ve 60 ve üzeri yaş aralığında olanların dağılımı ise %17 (210 kişi) </a:t>
            </a:r>
            <a:r>
              <a:rPr lang="tr-TR" sz="2000" dirty="0">
                <a:latin typeface="Quicksand" charset="-94"/>
              </a:rPr>
              <a:t>şeklindedir.</a:t>
            </a:r>
          </a:p>
        </p:txBody>
      </p:sp>
      <p:sp>
        <p:nvSpPr>
          <p:cNvPr id="13" name="Freeform 6"/>
          <p:cNvSpPr/>
          <p:nvPr/>
        </p:nvSpPr>
        <p:spPr>
          <a:xfrm>
            <a:off x="16647429" y="8812084"/>
            <a:ext cx="1394303" cy="1339173"/>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3"/>
            <a:stretch>
              <a:fillRect/>
            </a:stretch>
          </a:blipFill>
        </p:spPr>
      </p:sp>
      <p:sp>
        <p:nvSpPr>
          <p:cNvPr id="14" name="13 Metin kutusu"/>
          <p:cNvSpPr txBox="1"/>
          <p:nvPr/>
        </p:nvSpPr>
        <p:spPr>
          <a:xfrm>
            <a:off x="6357918" y="500030"/>
            <a:ext cx="4572032" cy="646331"/>
          </a:xfrm>
          <a:prstGeom prst="rect">
            <a:avLst/>
          </a:prstGeom>
          <a:noFill/>
        </p:spPr>
        <p:txBody>
          <a:bodyPr wrap="square" rtlCol="0">
            <a:spAutoFit/>
          </a:bodyPr>
          <a:lstStyle/>
          <a:p>
            <a:pPr algn="ctr"/>
            <a:r>
              <a:rPr lang="tr-TR" sz="3600" dirty="0">
                <a:latin typeface="Quicksand Bold" charset="-94"/>
              </a:rPr>
              <a:t>YAŞ DAĞILIMI</a:t>
            </a:r>
          </a:p>
        </p:txBody>
      </p:sp>
      <p:pic>
        <p:nvPicPr>
          <p:cNvPr id="3" name="Resim 2">
            <a:extLst>
              <a:ext uri="{FF2B5EF4-FFF2-40B4-BE49-F238E27FC236}">
                <a16:creationId xmlns:a16="http://schemas.microsoft.com/office/drawing/2014/main" id="{021D9394-8734-D71C-2C0A-9D1D4241DB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333" y="8787317"/>
            <a:ext cx="1500134" cy="150013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643010" y="8215334"/>
            <a:ext cx="13287468" cy="869469"/>
          </a:xfrm>
          <a:prstGeom prst="rect">
            <a:avLst/>
          </a:prstGeom>
        </p:spPr>
        <p:txBody>
          <a:bodyPr wrap="square" lIns="0" tIns="0" rIns="0" bIns="0" rtlCol="0" anchor="t">
            <a:spAutoFit/>
          </a:bodyPr>
          <a:lstStyle/>
          <a:p>
            <a:pPr algn="just">
              <a:lnSpc>
                <a:spcPct val="150000"/>
              </a:lnSpc>
            </a:pPr>
            <a:r>
              <a:rPr lang="tr-TR" sz="2000" dirty="0">
                <a:latin typeface="Quicksand" charset="-94"/>
              </a:rPr>
              <a:t>Çalışmada katılımcılardan medeni duruma ilişkin toplanan veri kapsamında </a:t>
            </a:r>
            <a:r>
              <a:rPr lang="tr-TR" sz="2000" b="1" dirty="0">
                <a:latin typeface="Quicksand" charset="-94"/>
              </a:rPr>
              <a:t>katılımcıların evli olduğunu belirtenlerin oranı % 52 (643 kişi) olurken bekar olduğunu belirtenlerin oranı ise % 48 (593) </a:t>
            </a:r>
            <a:r>
              <a:rPr lang="tr-TR" sz="2000" dirty="0">
                <a:latin typeface="Quicksand" charset="-94"/>
              </a:rPr>
              <a:t>şeklindedir.</a:t>
            </a:r>
            <a:endParaRPr sz="2000">
              <a:latin typeface="Quicksand" charset="-94"/>
            </a:endParaRPr>
          </a:p>
        </p:txBody>
      </p:sp>
      <p:sp>
        <p:nvSpPr>
          <p:cNvPr id="9" name="8 Slayt Numarası Yer Tutucusu"/>
          <p:cNvSpPr>
            <a:spLocks noGrp="1"/>
          </p:cNvSpPr>
          <p:nvPr>
            <p:ph type="sldNum" sz="quarter" idx="12"/>
          </p:nvPr>
        </p:nvSpPr>
        <p:spPr/>
        <p:txBody>
          <a:bodyPr/>
          <a:lstStyle/>
          <a:p>
            <a:fld id="{B6F15528-21DE-4FAA-801E-634DDDAF4B2B}" type="slidenum">
              <a:rPr lang="en-US" smtClean="0"/>
              <a:pPr/>
              <a:t>7</a:t>
            </a:fld>
            <a:endParaRPr lang="en-US"/>
          </a:p>
        </p:txBody>
      </p:sp>
      <p:sp>
        <p:nvSpPr>
          <p:cNvPr id="10" name="9 Altbilgi Yer Tutucusu"/>
          <p:cNvSpPr>
            <a:spLocks noGrp="1"/>
          </p:cNvSpPr>
          <p:nvPr>
            <p:ph type="ftr" sz="quarter" idx="11"/>
          </p:nvPr>
        </p:nvSpPr>
        <p:spPr/>
        <p:txBody>
          <a:bodyPr/>
          <a:lstStyle/>
          <a:p>
            <a:r>
              <a:rPr lang="tr-TR" dirty="0"/>
              <a:t>6</a:t>
            </a:r>
            <a:endParaRPr lang="en-US" dirty="0"/>
          </a:p>
        </p:txBody>
      </p:sp>
      <p:sp>
        <p:nvSpPr>
          <p:cNvPr id="8" name="Freeform 6"/>
          <p:cNvSpPr/>
          <p:nvPr/>
        </p:nvSpPr>
        <p:spPr>
          <a:xfrm>
            <a:off x="16509797" y="8671892"/>
            <a:ext cx="1590859" cy="1410323"/>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11" name="10 Metin kutusu"/>
          <p:cNvSpPr txBox="1"/>
          <p:nvPr/>
        </p:nvSpPr>
        <p:spPr>
          <a:xfrm>
            <a:off x="6572232" y="714344"/>
            <a:ext cx="4357718" cy="646331"/>
          </a:xfrm>
          <a:prstGeom prst="rect">
            <a:avLst/>
          </a:prstGeom>
          <a:noFill/>
        </p:spPr>
        <p:txBody>
          <a:bodyPr wrap="square" rtlCol="0">
            <a:spAutoFit/>
          </a:bodyPr>
          <a:lstStyle/>
          <a:p>
            <a:pPr algn="ctr"/>
            <a:r>
              <a:rPr lang="tr-TR" sz="3600" dirty="0">
                <a:latin typeface="Quicksand Bold" charset="-94"/>
              </a:rPr>
              <a:t>MEDENİ DURUM</a:t>
            </a:r>
          </a:p>
        </p:txBody>
      </p:sp>
      <p:pic>
        <p:nvPicPr>
          <p:cNvPr id="4098" name="Picture 2"/>
          <p:cNvPicPr>
            <a:picLocks noChangeAspect="1" noChangeArrowheads="1"/>
          </p:cNvPicPr>
          <p:nvPr/>
        </p:nvPicPr>
        <p:blipFill>
          <a:blip r:embed="rId3"/>
          <a:srcRect/>
          <a:stretch>
            <a:fillRect/>
          </a:stretch>
        </p:blipFill>
        <p:spPr bwMode="auto">
          <a:xfrm>
            <a:off x="3857587" y="1643038"/>
            <a:ext cx="9655611" cy="6215106"/>
          </a:xfrm>
          <a:prstGeom prst="rect">
            <a:avLst/>
          </a:prstGeom>
          <a:noFill/>
          <a:ln w="9525">
            <a:solidFill>
              <a:schemeClr val="accent1">
                <a:lumMod val="75000"/>
              </a:schemeClr>
            </a:solidFill>
            <a:miter lim="800000"/>
            <a:headEnd/>
            <a:tailEnd/>
          </a:ln>
          <a:effectLst/>
        </p:spPr>
      </p:pic>
      <p:pic>
        <p:nvPicPr>
          <p:cNvPr id="3" name="Resim 2">
            <a:extLst>
              <a:ext uri="{FF2B5EF4-FFF2-40B4-BE49-F238E27FC236}">
                <a16:creationId xmlns:a16="http://schemas.microsoft.com/office/drawing/2014/main" id="{81EA0E85-1F95-CBB1-3736-CB489780F6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151" y="8671892"/>
            <a:ext cx="1590859" cy="159085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643010" y="7858144"/>
            <a:ext cx="13787534" cy="1538883"/>
          </a:xfrm>
          <a:prstGeom prst="rect">
            <a:avLst/>
          </a:prstGeom>
        </p:spPr>
        <p:txBody>
          <a:bodyPr wrap="square" lIns="0" tIns="0" rIns="0" bIns="0" rtlCol="0" anchor="t">
            <a:spAutoFit/>
          </a:bodyPr>
          <a:lstStyle/>
          <a:p>
            <a:pPr algn="just"/>
            <a:r>
              <a:rPr lang="tr-TR" sz="2000" dirty="0">
                <a:latin typeface="Quicksand" charset="-94"/>
              </a:rPr>
              <a:t>Demografik yapının belirginleşmesine ilişkin olarak katılımcılardan eğitim durumu verisi de toplanmıştır. Bu kapsamda, eğitim durumlarına ilişkin toplanan verinin dağılımı açısından elde edilen sonuç açısından durum sonucu şöyledir; </a:t>
            </a:r>
            <a:r>
              <a:rPr lang="tr-TR" sz="2000" b="1" dirty="0">
                <a:latin typeface="Quicksand" charset="-94"/>
              </a:rPr>
              <a:t>katılımcıların % 8’i (99 kişi) hiç okula gitmediğini, % 2’si (25 kişi) sadece okuryazar olduğunu, % 15’i (185 kişi) ilkokul mezunu olduğunu, % 11’i (136 kişi) ortaokul mezunu olduğunu, %31’i (383 kişi) lise mezunu olduğunu ve % 33’ü (408 kişi ) Üniversite ve üzeri mezunu olduğunu </a:t>
            </a:r>
            <a:r>
              <a:rPr lang="tr-TR" sz="2000" dirty="0">
                <a:latin typeface="Quicksand" charset="-94"/>
              </a:rPr>
              <a:t>belirtmiştir. </a:t>
            </a:r>
          </a:p>
        </p:txBody>
      </p:sp>
      <p:sp>
        <p:nvSpPr>
          <p:cNvPr id="9" name="8 Slayt Numarası Yer Tutucusu"/>
          <p:cNvSpPr>
            <a:spLocks noGrp="1"/>
          </p:cNvSpPr>
          <p:nvPr>
            <p:ph type="sldNum" sz="quarter" idx="12"/>
          </p:nvPr>
        </p:nvSpPr>
        <p:spPr/>
        <p:txBody>
          <a:bodyPr/>
          <a:lstStyle/>
          <a:p>
            <a:fld id="{B6F15528-21DE-4FAA-801E-634DDDAF4B2B}" type="slidenum">
              <a:rPr lang="en-US" smtClean="0"/>
              <a:pPr/>
              <a:t>8</a:t>
            </a:fld>
            <a:endParaRPr lang="en-US"/>
          </a:p>
        </p:txBody>
      </p:sp>
      <p:sp>
        <p:nvSpPr>
          <p:cNvPr id="10" name="9 Altbilgi Yer Tutucusu"/>
          <p:cNvSpPr>
            <a:spLocks noGrp="1"/>
          </p:cNvSpPr>
          <p:nvPr>
            <p:ph type="ftr" sz="quarter" idx="11"/>
          </p:nvPr>
        </p:nvSpPr>
        <p:spPr/>
        <p:txBody>
          <a:bodyPr/>
          <a:lstStyle/>
          <a:p>
            <a:r>
              <a:rPr lang="tr-TR" dirty="0"/>
              <a:t>7</a:t>
            </a:r>
            <a:endParaRPr lang="en-US" dirty="0"/>
          </a:p>
        </p:txBody>
      </p:sp>
      <p:sp>
        <p:nvSpPr>
          <p:cNvPr id="8" name="Freeform 6"/>
          <p:cNvSpPr/>
          <p:nvPr/>
        </p:nvSpPr>
        <p:spPr>
          <a:xfrm>
            <a:off x="16704840" y="8627196"/>
            <a:ext cx="1512168" cy="1539662"/>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pic>
        <p:nvPicPr>
          <p:cNvPr id="5122" name="Picture 2"/>
          <p:cNvPicPr>
            <a:picLocks noChangeAspect="1" noChangeArrowheads="1"/>
          </p:cNvPicPr>
          <p:nvPr/>
        </p:nvPicPr>
        <p:blipFill>
          <a:blip r:embed="rId3"/>
          <a:srcRect/>
          <a:stretch>
            <a:fillRect/>
          </a:stretch>
        </p:blipFill>
        <p:spPr bwMode="auto">
          <a:xfrm>
            <a:off x="3929026" y="1428724"/>
            <a:ext cx="9641390" cy="6143668"/>
          </a:xfrm>
          <a:prstGeom prst="rect">
            <a:avLst/>
          </a:prstGeom>
          <a:noFill/>
          <a:ln w="9525">
            <a:solidFill>
              <a:srgbClr val="0070C0"/>
            </a:solidFill>
            <a:miter lim="800000"/>
            <a:headEnd/>
            <a:tailEnd/>
          </a:ln>
          <a:effectLst/>
        </p:spPr>
      </p:pic>
      <p:sp>
        <p:nvSpPr>
          <p:cNvPr id="11" name="10 Metin kutusu"/>
          <p:cNvSpPr txBox="1"/>
          <p:nvPr/>
        </p:nvSpPr>
        <p:spPr>
          <a:xfrm>
            <a:off x="6215042" y="571468"/>
            <a:ext cx="4357718" cy="646331"/>
          </a:xfrm>
          <a:prstGeom prst="rect">
            <a:avLst/>
          </a:prstGeom>
          <a:noFill/>
        </p:spPr>
        <p:txBody>
          <a:bodyPr wrap="square" rtlCol="0">
            <a:spAutoFit/>
          </a:bodyPr>
          <a:lstStyle/>
          <a:p>
            <a:pPr algn="ctr"/>
            <a:r>
              <a:rPr lang="tr-TR" sz="3600" dirty="0">
                <a:latin typeface="Quicksand Bold" charset="-94"/>
              </a:rPr>
              <a:t>EĞİTİM DURUMU</a:t>
            </a:r>
          </a:p>
        </p:txBody>
      </p:sp>
      <p:pic>
        <p:nvPicPr>
          <p:cNvPr id="3" name="Resim 2">
            <a:extLst>
              <a:ext uri="{FF2B5EF4-FFF2-40B4-BE49-F238E27FC236}">
                <a16:creationId xmlns:a16="http://schemas.microsoft.com/office/drawing/2014/main" id="{2C308558-FDEC-0F5E-C2C2-1F88060F5C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842" y="8774832"/>
            <a:ext cx="1512168" cy="151216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5000596" y="1500162"/>
            <a:ext cx="7491380" cy="630173"/>
          </a:xfrm>
          <a:prstGeom prst="rect">
            <a:avLst/>
          </a:prstGeom>
        </p:spPr>
        <p:txBody>
          <a:bodyPr lIns="0" tIns="0" rIns="0" bIns="0" rtlCol="0" anchor="t">
            <a:spAutoFit/>
          </a:bodyPr>
          <a:lstStyle/>
          <a:p>
            <a:pPr algn="ctr">
              <a:lnSpc>
                <a:spcPts val="5402"/>
              </a:lnSpc>
            </a:pPr>
            <a:r>
              <a:rPr lang="tr-TR" sz="3600" b="1" spc="127" dirty="0">
                <a:latin typeface="Quicksand Bold"/>
                <a:ea typeface="Quicksand Bold"/>
                <a:cs typeface="Quicksand Bold"/>
                <a:sym typeface="Quicksand Bold"/>
              </a:rPr>
              <a:t>MESLEK DAĞILIMI</a:t>
            </a:r>
            <a:endParaRPr lang="en-US" sz="3600" b="1" spc="127" dirty="0">
              <a:latin typeface="Quicksand Bold"/>
              <a:ea typeface="Quicksand Bold"/>
              <a:cs typeface="Quicksand Bold"/>
              <a:sym typeface="Quicksand Bold"/>
            </a:endParaRPr>
          </a:p>
        </p:txBody>
      </p:sp>
      <p:sp>
        <p:nvSpPr>
          <p:cNvPr id="9" name="Freeform 6"/>
          <p:cNvSpPr/>
          <p:nvPr/>
        </p:nvSpPr>
        <p:spPr>
          <a:xfrm>
            <a:off x="15997202" y="8104814"/>
            <a:ext cx="2075790" cy="2113532"/>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10" name="9 Metin kutusu"/>
          <p:cNvSpPr txBox="1"/>
          <p:nvPr/>
        </p:nvSpPr>
        <p:spPr>
          <a:xfrm>
            <a:off x="1785886" y="2857484"/>
            <a:ext cx="13430344" cy="3970318"/>
          </a:xfrm>
          <a:prstGeom prst="rect">
            <a:avLst/>
          </a:prstGeom>
          <a:noFill/>
        </p:spPr>
        <p:txBody>
          <a:bodyPr wrap="square" rtlCol="0">
            <a:spAutoFit/>
          </a:bodyPr>
          <a:lstStyle/>
          <a:p>
            <a:pPr algn="just"/>
            <a:r>
              <a:rPr lang="tr-TR" sz="2800" dirty="0">
                <a:latin typeface="Quicksand" charset="-94"/>
              </a:rPr>
              <a:t>Katılımcıların meslek dağılımları verisi de yine çalışma içerisinde toplanmıştır. Ancak burada amaçlanan, demografik bir değişken olarak örneklem dağılımını belirleyici bir içerik olmaktan çok, katılımcıların diğer sorulara verdikleri yanıtlarda bir referans noktası oluşturabilmek adına bu sorunun yanıtları toplanmıştır. </a:t>
            </a:r>
          </a:p>
          <a:p>
            <a:pPr algn="just"/>
            <a:endParaRPr lang="tr-TR" sz="2800" dirty="0">
              <a:latin typeface="Quicksand" charset="-94"/>
            </a:endParaRPr>
          </a:p>
          <a:p>
            <a:pPr algn="just"/>
            <a:r>
              <a:rPr lang="tr-TR" sz="2800" dirty="0">
                <a:latin typeface="Quicksand" charset="-94"/>
              </a:rPr>
              <a:t>Aynı zamanda ülke geneli TÜİK verilerinden kadınların meslek dağılımına ilişkin güncel ve yeterli nitel ve nicel bilgiye ulaşılamaması, bu verinin demografik bir örneklem dağılım ölçütü olmasını da imkansızlaştırmaktadır. </a:t>
            </a:r>
          </a:p>
        </p:txBody>
      </p:sp>
      <p:pic>
        <p:nvPicPr>
          <p:cNvPr id="3" name="Resim 2">
            <a:extLst>
              <a:ext uri="{FF2B5EF4-FFF2-40B4-BE49-F238E27FC236}">
                <a16:creationId xmlns:a16="http://schemas.microsoft.com/office/drawing/2014/main" id="{EF311CF6-2F98-D19B-7FF7-7AC8B33A13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008" y="8173468"/>
            <a:ext cx="2075790" cy="207579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1428696" y="8143896"/>
            <a:ext cx="14216162" cy="1231106"/>
          </a:xfrm>
          <a:prstGeom prst="rect">
            <a:avLst/>
          </a:prstGeom>
        </p:spPr>
        <p:txBody>
          <a:bodyPr wrap="square" lIns="0" tIns="0" rIns="0" bIns="0" rtlCol="0" anchor="t">
            <a:spAutoFit/>
          </a:bodyPr>
          <a:lstStyle/>
          <a:p>
            <a:pPr algn="just"/>
            <a:r>
              <a:rPr lang="tr-TR" sz="2000" dirty="0">
                <a:latin typeface="Quicksand" charset="-94"/>
              </a:rPr>
              <a:t>Uygulanan anket çalışmasında alınan verinin dağılımı </a:t>
            </a:r>
            <a:r>
              <a:rPr lang="tr-TR" sz="2000" b="1" dirty="0">
                <a:latin typeface="Quicksand" charset="-94"/>
              </a:rPr>
              <a:t>% 6 (75 kişi) esnaf, % 7 (86 kişi) kamu çalışanı (işçi), % 11 (135 kişi) özel sektör (işçi), % 1 (12 kişi) üst düzey yönetici (kamu veya özel sektörde), % 15 (185 kişi) öğrenci, % 5 (62 kişi) profesyonel meslek sahibi (doktor, mühendis vb.), % 6 (75kişi) serbest meslek sahibi (mali müşavir, avukat vb.), % 6 (75kişi) devlet memuru, % 10 (123 kişi) emekli, % 4 (49 kişi) işsiz ve % 29 (358 kişi) ev hanımı </a:t>
            </a:r>
            <a:r>
              <a:rPr lang="tr-TR" sz="2000" dirty="0">
                <a:latin typeface="Quicksand" charset="-94"/>
              </a:rPr>
              <a:t>şeklindedir.</a:t>
            </a:r>
            <a:endParaRPr lang="en-US" sz="2000" b="1" dirty="0">
              <a:latin typeface="Quicksand" charset="-94"/>
              <a:ea typeface="Quicksand Bold"/>
              <a:cs typeface="Quicksand Bold"/>
              <a:sym typeface="Quicksand Bold"/>
            </a:endParaRPr>
          </a:p>
        </p:txBody>
      </p:sp>
      <p:sp>
        <p:nvSpPr>
          <p:cNvPr id="9" name="8 Slayt Numarası Yer Tutucusu"/>
          <p:cNvSpPr>
            <a:spLocks noGrp="1"/>
          </p:cNvSpPr>
          <p:nvPr>
            <p:ph type="sldNum" sz="quarter" idx="12"/>
          </p:nvPr>
        </p:nvSpPr>
        <p:spPr/>
        <p:txBody>
          <a:bodyPr/>
          <a:lstStyle/>
          <a:p>
            <a:fld id="{B6F15528-21DE-4FAA-801E-634DDDAF4B2B}" type="slidenum">
              <a:rPr lang="en-US" smtClean="0"/>
              <a:pPr/>
              <a:t>10</a:t>
            </a:fld>
            <a:endParaRPr lang="en-US"/>
          </a:p>
        </p:txBody>
      </p:sp>
      <p:sp>
        <p:nvSpPr>
          <p:cNvPr id="10" name="9 Altbilgi Yer Tutucusu"/>
          <p:cNvSpPr>
            <a:spLocks noGrp="1"/>
          </p:cNvSpPr>
          <p:nvPr>
            <p:ph type="ftr" sz="quarter" idx="11"/>
          </p:nvPr>
        </p:nvSpPr>
        <p:spPr/>
        <p:txBody>
          <a:bodyPr/>
          <a:lstStyle/>
          <a:p>
            <a:r>
              <a:rPr lang="tr-TR" dirty="0"/>
              <a:t>8</a:t>
            </a:r>
            <a:endParaRPr lang="en-US" dirty="0"/>
          </a:p>
        </p:txBody>
      </p:sp>
      <p:sp>
        <p:nvSpPr>
          <p:cNvPr id="11" name="TextBox 5"/>
          <p:cNvSpPr txBox="1"/>
          <p:nvPr/>
        </p:nvSpPr>
        <p:spPr>
          <a:xfrm>
            <a:off x="4571968" y="642906"/>
            <a:ext cx="7491380" cy="630173"/>
          </a:xfrm>
          <a:prstGeom prst="rect">
            <a:avLst/>
          </a:prstGeom>
        </p:spPr>
        <p:txBody>
          <a:bodyPr lIns="0" tIns="0" rIns="0" bIns="0" rtlCol="0" anchor="t">
            <a:spAutoFit/>
          </a:bodyPr>
          <a:lstStyle/>
          <a:p>
            <a:pPr algn="ctr">
              <a:lnSpc>
                <a:spcPts val="5402"/>
              </a:lnSpc>
            </a:pPr>
            <a:r>
              <a:rPr lang="tr-TR" sz="3600" b="1" spc="127" dirty="0">
                <a:latin typeface="Quicksand Bold"/>
                <a:ea typeface="Quicksand Bold"/>
                <a:cs typeface="Quicksand Bold"/>
                <a:sym typeface="Quicksand Bold"/>
              </a:rPr>
              <a:t>MESLEK DAĞILIMI</a:t>
            </a:r>
            <a:endParaRPr lang="en-US" sz="3600" b="1" spc="127" dirty="0">
              <a:latin typeface="Quicksand Bold"/>
              <a:ea typeface="Quicksand Bold"/>
              <a:cs typeface="Quicksand Bold"/>
              <a:sym typeface="Quicksand Bold"/>
            </a:endParaRPr>
          </a:p>
        </p:txBody>
      </p:sp>
      <p:pic>
        <p:nvPicPr>
          <p:cNvPr id="6146" name="Picture 2"/>
          <p:cNvPicPr>
            <a:picLocks noChangeAspect="1" noChangeArrowheads="1"/>
          </p:cNvPicPr>
          <p:nvPr/>
        </p:nvPicPr>
        <p:blipFill>
          <a:blip r:embed="rId2"/>
          <a:srcRect/>
          <a:stretch>
            <a:fillRect/>
          </a:stretch>
        </p:blipFill>
        <p:spPr bwMode="auto">
          <a:xfrm>
            <a:off x="3286084" y="1571600"/>
            <a:ext cx="9936836" cy="6215106"/>
          </a:xfrm>
          <a:prstGeom prst="rect">
            <a:avLst/>
          </a:prstGeom>
          <a:noFill/>
          <a:ln w="9525">
            <a:solidFill>
              <a:srgbClr val="0070C0"/>
            </a:solidFill>
            <a:miter lim="800000"/>
            <a:headEnd/>
            <a:tailEnd/>
          </a:ln>
          <a:effectLst/>
        </p:spPr>
      </p:pic>
      <p:sp>
        <p:nvSpPr>
          <p:cNvPr id="12" name="Freeform 6"/>
          <p:cNvSpPr/>
          <p:nvPr/>
        </p:nvSpPr>
        <p:spPr>
          <a:xfrm>
            <a:off x="16875965" y="8880945"/>
            <a:ext cx="1231107" cy="1231107"/>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3"/>
            <a:stretch>
              <a:fillRect/>
            </a:stretch>
          </a:blipFill>
        </p:spPr>
      </p:sp>
      <p:pic>
        <p:nvPicPr>
          <p:cNvPr id="3" name="Resim 2">
            <a:extLst>
              <a:ext uri="{FF2B5EF4-FFF2-40B4-BE49-F238E27FC236}">
                <a16:creationId xmlns:a16="http://schemas.microsoft.com/office/drawing/2014/main" id="{AA6346A2-A14A-A80F-5599-4E4DAB97C1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589" y="8918973"/>
            <a:ext cx="1231107" cy="123110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Altbilgi Yer Tutucusu"/>
          <p:cNvSpPr>
            <a:spLocks noGrp="1"/>
          </p:cNvSpPr>
          <p:nvPr>
            <p:ph type="ftr" sz="quarter" idx="11"/>
          </p:nvPr>
        </p:nvSpPr>
        <p:spPr/>
        <p:txBody>
          <a:bodyPr/>
          <a:lstStyle/>
          <a:p>
            <a:r>
              <a:rPr lang="tr-TR" dirty="0"/>
              <a:t>9</a:t>
            </a:r>
            <a:endParaRPr lang="en-US" dirty="0"/>
          </a:p>
        </p:txBody>
      </p:sp>
      <p:sp>
        <p:nvSpPr>
          <p:cNvPr id="17410" name="AutoShape 2" descr="data:image/png;base64,iVBORw0KGgoAAAANSUhEUgAABAAAAAMACAYAAAC6uhUNAAAQAElEQVR4Aez9BaAkxfX/gX5ax+X6XVcW2cXd3SVAkOCaBHcNrsEtCQRIggUnJMEhECC4u6z73r0+7tP9TvUyhOSXuxFy33v507NTt2a6q+tUfetUb3+/p7pHd7Ou6ycfA98HfB/wfcD3Ad8HfB/wfcD3Ad8HfB/wfcD3Ad8H/h/0gX7p06CkrOvqG664KRtN2ZzhyjdaaTM2XnELhsqHy26j3qHsNrY3yg1X3rAzVD5cdhv1DmW3sb1Rbrjyhp2h8uGy26h3KLuN7Y1yw5U37AyVD5fdRr1D2W1sb5QbrrxhZ6h8uOw26h3KbmN7o9xw5Q07Q+XDZbdR71B2G9sb5YYrb9gZKh8uu416h7Lb2N4oN1x5w85Q+XDZbdQ7lN3G9ka54cobdobKh8tuo96h7Da2N8oNV96wM1Q+XHYb9Q5lt7G9UW648oadofLhstuodyi7je2NcsOVN+wMlQ+X3Ua9Q9ltbG+UG668YWeofLjsNuodym5je6PccOUNO0Plw2W3Ue9QdhvbG+WGK2/YGSofLruNeoey29jeKDdcecPOUPlw2W3Uq+xuuvJWHv/eZKUt2XTqlqy/8iZssMom7Lz+7uihQJxwIMZw5QErStCKMFQ+XHYb9Q5lt7G9UW648oadofLhstuodyi7je2NcsOVN+wMlQ+X3Ua9Q9ltbG+UG668YWeofLjsNuodym5je6PccOUNO0Plw2W3Ue9QdhvbG+WGK2/YGSofLruNeoey29jeKDdcecPOUPlw2W3UO5TdxvZGueHKG3aGyofLbqPeoew2tjfKDVfesDNUPlx2G/UOZbexvVFuuPKGnaHy4bLbqHcou43tjXLDlTfsDJUPl91GvUPZbWxvlBuuvGFnqHy47DbqHcpuY3uj3HDlDTtD5cNlt1HvUHYb2xvlhitv2BkqHy67jXqHstvY3ig3XHnDzlD5cNlt1DuU3cb2Rrnhyht2hsqHy26j3qAd8/h9I1fbI8E4kVCSaCiBXi9DrewyXHmt5FItOQyVD5fdRr1D2W1sb5QbrrxhZ6h8uOw26h3KbmN7o9xw5Q07Q+XDZbdR71B2G9sb5YYrb9gZKh8uu416h7Lb2N4oN1x5w85Q+XDZbdQ7lN3G9ka54cobdobKh8tuo96h7Da2N8oNV96wM1Q+XHYb9Q5lt7G9UW648oadofLhstuodyi7je2NcsOVN+wMlQ+X3Ua9Q9ltbG+UG668YWeofLjsNuodym5je6PccOUNO0Plw2W3Ue9QdhvbG+WGK2/YGSofLruNeoey29jeKDdcecPOUPlw2W3UO5TdxvZGueHKG3aGyofLbqPeoew2tjfKDVfesDNUPlx2G/UOZbexvVFuuPKGnaHy4bLbqLdSqFPKV2nk1aJDpVj3+Lji/bqlhxjOZBthlpeG07aqe3m21T5VZjiTsrG8NJy2Vd3Ls632qTLDmZSN5aXhtK3qXp5ttU+VGc6kbCwvDadtVffybKt9qsxwJmVjeWk4bau6l2db7VNlhjMpG8tLw2lb1b0822qfKjOcSdlYXhpO26ru5dlW+1SZ4UzKxvLScNpWdS/PttqnygxnUjaWl4bTtqp7ebbVPlVmOJOysbw0nLZV3cuzrfapMsOZlI3lpeG0repenm21T5UZzqRsLC8Np21V9/Jsq32qzHAmZWN5aThtq7qXZ1vtU2WGMykby0vDaVvVvTzbap8qM5xJ2VheGk7bqu7l2Vb7VJnhTMrG8tJw2v5m3aYW9Hh+I7f0kMfLdafmUq+7DFfu1sFxYKh8uOw26h3KbmN7o9xw5Q07Q+XDZbdR71B2G9sb5YYrb9gZKh8uu416h7Lb2N4oN1x5w85Q+XDZbdQ7lN3G9ka54cobdobKh8tuo96h7Da2N8oNV96wM1Q+XHYb9Q5lt7G9UW648oadofLhstuodyi7je2NcsOVN+wMlQ+X3Ua9Q9ltbG+UG668YWeofLjsNuodym5je6PccOUNO0Plw2W3Ue9QdhvbG+WGK2/YGSofLruNeoey29jeKDdcecPOUPlw2W3UO5TdxvZGueHKG3aGyofLbqPeoew2tjfKDVfesDNUPlx2G/UOZbexvVFuuPKGnaHy4bLbqHcou43tjXLDlTfsDJUPl91GvZqrA5IczePhfJ1ruK6GrksBP+n4GPgY+D7g+4DvA74P+D7g+4DvA74P+D7g+4DvA74P/C/7gKmZGN/493VfGrwfJDw/jEnTXJaXfPs+/sPpA8vzPbVvOG2rupWN5SVVZjjT8myrfcNpW9WtbCwvqTLDmZZnW+0bTtuqbmVjeUmVGc60PNtq33DaVnUrG8tLqsxwpuXZVvuG07aqW9lYXlJlhjMtz7baN5y2Vd3KxvKSKjOcaXm21b7htK3qVjaWl1SZ4UzLs632DadtVbeysbykygxnWp5ttW84bau6lY3lJVVmONPybKt9w2lb1a1sLC+pMsOZlmdb7RtO26puZWN5SZUZzrQ822rfcNpWdSsby0uqzHCm5dlW+4bTtqpb2VheUmX+v5Vcty5R/2Wp8VnXqDGcCbfK8pLm2/fxH0YfWJ7vqX2+//nzfzh9QPnY8tJw2lZ1L8+22qfKDGdSNpaXhtO2qnt5ttU+VWY4k7KxvDSctlXdy7Ot9qkyw5mUjeWl4bSt6l6ebbVPlRnOpGwsLw2nbVX38myrfarMcCZlY3lpOG2rupdnW+1TZYYzKRvLS8NpW9W9PNtqnyoznEnZWF4aTtuq7uXZVvtUmeFMysby0nDaVnUvz7bap8oMZ1I2lpeG07aqe3m21T5VZjiTsrG8NJy2Vd2uU0HZ177iWLpWR9fqf01IhN5PLj4GPga+D/g+4PuA7wO+D/g+4PuA7wO+D/g+4PuA7wP/7/nAX8dUdzUHP/kY+D7g+4DvA74P+D7g+4DvA74P+D7g+4DvA74P+D7w/6APfIPz66iXuyzDzxUa+Dj4/uA5gj8fPBj8+eDPB88R/PngweDPB38+eI7gzwcPBn8++PPBcwR/Pngw+PPBnw+eI/z/6Xz4pn/qDjqOpuHnPg6+H/jzwD8P+OcB/zzgnwf884B/HvDPA/55wD8P+OcB/zzw/9R5gG+Op45rLIt4+7mPg1KsfD/w/cD3A/EB/7yI7we+H/j/H4gPSETLx8HHwT8fig/4/y/6/y/650P+Z/8/+Nv5q7uY+MnHwPcB3wd8H/B9wPcB3wd8H/B9wPcB3wd8H/B9wPeB/8d84O/4vkg58sZP+BjgY+DPA98HfB/wfcD3Ad8HfB/wfcD3Ad8HfB/wfeD/HR/4+7HUDSr4ycfA9wHfB3wf8H3A9wHfB3wf8H3A9wHfB3wf8H3A94H/p3zg/3B9JW1I5Nd/+wj4CPgI+Aj4CPgI+Aj4CPgI+Aj4CPgI+Aj4CPy/g8D/7YkvAPxfTPwtPgI+Aj4CPgI+Aj4CPgI+Aj4CPgI+Aj4CPgL/2wj8g9b7AsA/AMXf5CPgI+Aj4CPgI+Aj4CPgI+Aj4CPgI+Aj4CPwv4zAP2q7LwD8I1T8bT4CPgI+Aj4CPgI+Aj4CPgI+Aj4CPgI+Aj4C/7sI/MOW+wLAP4TF3+gj4CPgI+Aj4CPgI+Aj4CPgI+Aj4CPgI+Aj8L+KwD9uty8A/GNc/K0+Aj4CPgI+Aj4CPgI+Aj4CPgI+Aj4CPgI+Av+bCAzRal8AGAIYf7OPgI+Aj4CPgI+Aj4CPgI+Aj4CPgI+Aj4CPwP8iAkO12RcAhkLG3+4j4CPgI+Aj4CPgI+Aj4CPgI+Aj4CPgI+Aj8L+HwJAt9gWAIaHxd/gI+Aj4CPgI+Aj4CPgI+Aj4CPgI+Aj4CPgI/K8hMHR7fQFgaGz8PT4CPgI+Aj4CPgI+Aj4CPgI+Aj4CPgI+Aj4C/1sILKe1vgCwHHD8XT4CPgI+Aj4CPgI+Aj4CPgI+Aj4CPgI+Aj4C/0sILK+tvgCwPHT8fT4CPgI+Aj4CPgI+Aj4CPgI+Aj4CPgI+Aj4C/zsILLelvgCwXHj8nT4CPgI+Aj4CPgI+Aj4CPgI+Aj4CPgI+Aj4C/ysILL+dvgCwfHz8vT4CPgI+Aj4CPgI+Aj4CPgI+Aj4CPgI+Aj4C/xsI/JNW+gLAPwHI3+0j4CPgI+Aj4CPgI+Aj4CPgI+Aj4CPgI+Aj8L+AwD9roy8A/DOE/P0+Aj4CPgLDhEA2WCAfKHqpaFWpGHXqmhhzTYy6TUCLECSCVQ9CycApu+h1A82VU7ejUStraI6U04MEVMIiIMmou9QKJdxyVepxsdG9pMt2rebINwNTt1D1qCQWvbejOahU16UdkmpGnb9JukPtGymsJ8j3V2iKt2NIS/sH0xhWwCuDrWOFguSLZQw9IPbDuHkLuxj1Uos2gm/7KhsIZio51L2219GoY7pVLEfySgW76hKo6QRrAQJumJCWJKg1Y7tNRCtJAvkIRiGAVQ3JviiWHgbBtyI4VaQOOxxCqsDVLMLRJK6MS7ngQi2oLC1Lmk5d0tfYfIVbXa+ikqNVBdcqUP+bZFYNjIqOWJf2mNSrNQypxzJ0nFpVbDloNTAcnYATJESYiBshUo8SrkUwTY1AwESTvtfrFXRd2iU26vWq7NPF1t+9pV+qb1+nv9v973515IB/JUmxf/g2CxZ2SXpfs7HrARk3Q/xbw3XrOE5N8KiIn4pnGVLOtQm6IRJa3Ou/mTVkPtS98qZuCV4upWIN0wgSDMepCWZ1TEHDpKbpXqpr8M3kCl6aYKhpGvV6nVqlLpjj1alw16syDkWHiNRJqU5zJIlWcankCliuRlh8QaVA1cQsaVDWMWoWumthYNPA2QG8pC2bX45WRyXNReagSrrkkhwTTRIy/5clHdSY4R0tBatfpaLkRYJyblDJFN9wZTI4JR1dsDQES5U3zg/Kp1UyNcFYkusYHlaOXgbxVc3WcMXnpGuoVDc0CGjUzKKkgqScpAJ1KV+X84KD4CLY1nDBNHB0jXK9hpov6rtuW8vqk/mjtlUcFzWH0E152zhyfKki5esGdihBJl8lEm+lUjcpVjQpE6cgfSlKMsy4+HgrtVqIQsHwcteNU63KPMV/+Qj4CPgI+Aj8AwT+6Sb9n5bwC/gI+Aj4CPgIDAsCupAIzQVNLvJ1yXX5zlcv4fekUoMUSwWkAFbAIhQKYQUtNAMhOFUCISEMhkO+XGAw008qn6ZSK2PaBrFEFFvKlqslIeE5HNf1jjcDtlw8V8nn8/yz17K2LSulqQbJR7VNMmmSTqlSFFIcYuHChUL8dSZOHC/tKiN8i5qQuFK1IG3R0C0pWy16n5s7hHwHbRYvXcy3fWlfVaALduqj3sBP8FTfLdPGMAQs+VIWXAqFAtl8RohEjnK5RLlWwhH8NCGBNUcwKWUFqwx1+RcI2dTdmoenytVxfX191IRcR6JRorGw1Pq3bzWOf8VH7VP/xarU+KzyRqs1GT8hibrL4OCg99lxHNR46aaOcCQPW9eUbdL2qlumKiQ/L/6QKWY87LPZrPRDeQZBcwAAEABJREFU8NY0LMvy+qrruggCGqouZe3/n1NNMDfENxBKmCtkKRbznn+HomF0y8C0TcGjSKaYJVeWJGUGc2nBoUwoHiYofqTG1xHcVP+jcpzqb0HGuVarqY/LTapMrVwRwcGVuoKEw2EPQ01IrZprtsyfaDziYa0ZsGDRfBLNUUaNGen5hfJ/NSaYEIgEUPbV3KtWq2QymeXa/vd26suKf+XXKOeQNJgeFKIs5wdczIBFIBwU/GwQAl8VAUX5sGp3Uc4PKTk/ZAQ7dX4whPBH5fxgmoJvuUw+mxfhwyEcjBC0QyKm1CnmimiOjiZzShO738wR27psk71iysQ2LQKWjamLGFCrUyqIqJnNoeoPBZbhqsoovCsiyhkyJ+PxOFZAp+aUUeexWbO/xA6atLU1092zhJGjOognozI3+uX7YkLhAO0drWgyX0rlHLZtLsPE/+sj4CPgI+Aj8HcI/POv+j8v4pfwEfAR8BHwERgOBHS5wDYk4rcsGXKxrXtpmS2HzhHtqAt4RQoNicjV9RoDqV5yQogiQoCKboG6UcWKGIQTQYIxGzfgUqwVRQxIock1cjgWIhgJURMymy8VqUlUTjcMDNPE1RwvLbMnf+WiHkmad9GvSVu+SkL+NW+7Ltv+mgy5CFf1jxjVTt9gD0t6F2OGTSFsQtKcEmbIIFVISXtyRJqC1KStcxfNYDDXx7gpY8Xgt3sLF5DoOH/TJt0xAEmuQUki6jURB3TLJByNEE2ECUWD2GFDko6ElNGDDoZKIRddsNODoHAu1/JEkxGyQrYNW2f02BG0tCVxtBrpfIpMTvDFQVPJRdrQSDqah5dGA0eEMMlekNLq87LtOjkhtIoAR4To9GcGhFiOoFQtowLAthDKgggoaixrYlOzETw1AjLWwahJIG4TEkHINE10XfdIbFnInCJZhhpfSQzzS5e+L0uqV/8gic/okvi75AgeKsWaY1TlX40KkWSYaFNUfKVIz8BSBjJ91M26NxamCF2J1gTRljAEHEp6CeVLVREQVFJEvCYRfIWFI8S3KgQ8EAh83XtNPqkk2d+8g5YMtrTFFXFMcxHRRFpSKVGRVBViqpwrlR2gJJ87xrYTb4/z4awPWZpaihaSGi1H2leVyHeJQiVHtpRBtScUCdImZFXcAJX+xqh80WV+qSQf/+FbtWVZ0j2PWfaZb3yW7YJpu5wflKuXROQzRfRztZp3fsiXUoQTAUr1vLSvghXWCSeDBBLiREGXgpNnsDAgh2pExIciwRCieVEtVkAmjGUEsc2A+K+J5p2fDIFC/EzmlC7f1Zhq0odauYZK9UpdymlYukVAjosEI8TCMSqlKmofcs4xRJQQN0WtTimK0JPNpsGqsrR/IS2dcSauMFrm2gA1CsSSNp99/h49vYtoaU8wcky7zLcBupYuwLRcEuIr1VoB/+Uj4CPgI+Aj8A8Q+Bc26f9CGb+Ij4CPgI+Aj8AwIGDIxbQhhNWsazQIti5ERJOkzC1cspBQNES8JUa6kBLiPCif4yTke0a+V40yNUlVRYjMKo5dR5FYQy747YhJX7aPmiYCQUiEAVMTQlCWC/A6iigFg4r8KCv/IAm5QCXZtexiXxeahLQRvv7uQibfT6VeZHH3QlpHtGDYLquuNZVbfvULVll9itgrEBLiYQRdBqRsWSvQNqaVSEuQRb3z+bYv3cFrkyFtUf+Z6dJmhSOKQUsKBWNowjpqQg5VpLYiEfRyLUe+kpGUpuhkSFdTDJYHyFXTgl8VU4idJjiW6gUcoyblcqhjBjK99Iv4ogkBCYYN2VfnH71UO1QbVFvUfi9XxEnaJuixDFdVSpKB1F0m2RwX7HRmzZ8pkW3LG7PuwS6KQuCsiIEdM1HYpUspsvUMOelDX67HI/3FYpEG6delr5qmoWmat43/P39lyikqWkmwdCg7RdKlNCURtRTZn7jSeJSY5YjvVLQyKRkjNVZlvUiRvDdmZRFLNMHQNHUcEbiqtfLX/bZt+5/23hTCagthlYMplUreyhjD0tFNxHcrQuizKKHFjOq0j2njZ7ffwOZbbYYbrJMRv9FDoIekfAAcC5Eyqp6/5Et5ipXiP7X/1wLiyH/98refGn6D+IuQbrH49f5FXXMJxwLEWyNkhNAP5gbkc1TOEVEyxUHqIripVDVKcp6oUBfC7QbqqPODFdNJpwak4S7hYAjTMKhVqjgSwbc1i7AdkrmuYYh95c9/mzSQ+RUWom/qBq5MhZqILmXBsCTkvix9r4s405RQ88+lmM9SKOZAcwgELcJyTovGwlS1vIgTGh9/9q60WwQgESiW9MyntTPBLt/bQUSBsVSqefr6uwhHTDo6m8S36+RyKeriL/gvHwEfAR8BH4H/g8C/skH+R/lXivllfAR8BHwEfAT+2wiYdQuzbmJ4QoAQia8uttWFskpqqXG/RELnL5mPbmu0jmgCiVJnhMBW5eI+0RFm5TUn8719d+KYU3/ECWceww8O35uNttqAyVMnMm7yGCFUZboHuqjJv5hckJtCjMq1qhD3Go7mLEvSMUVB1H8IXydpiy5JXfgPlbt6DU1Iv3QCR9pz8RUXcs0NFzJiXBvnXXYuF115PuOmjGbhwAJcuybEP0Rvrpuu9BL5/M8JmjRruW/DdVBJc8FwGi0X9iaE21XxTcOk5ggBqVWE0JWpUhbeUseOaBIRNagEShixOqFWm+YxCSavNontv7cNx516DJdfeynHnPAjDjpsf9bbeD1qWs0jVUmJAkeaQkLwskLJnL9LoNqiWvL3uCFYekmOcL9KVtiiV0SFTDFNc0eSjESQf3zcjzn4yAPZec8dCQohah3VTPPIBPVAjaJewIjrxDoihFuDBAIBCoWClyzLQq0IULkrEW1FaBnml+bi9VeTcViWln2n8dIckKSi4N9Miseq5Fh1im6OqlHGEpFDE9/OltNUhOLHWqNss8vWHHXSjznn8p9w1Kk/Zoc9t2Xa+ivTOq4JJ1zzou0YLoFwEMM2KAsJrUlbdF33yLwGeEmw/2tbkZe0C4dyoSwkV0dFrpGXaQq2saj4R0B8pUhZxIlwc4iTzz6Rsy85ixXXG8/xZx7Nz++4kbbxzZT0Mko86i8OUNcrRBIhoskIugVq2b0rfVdJqvbeurRDJe+L/FH7FA5e8r6D+oz4x7IkG+Wtu/JNJe+z5rVZ1TNibAf9IkwtWDIXXeZh68ikzEeHrHd+EGGpPcrKa0zhe/vswrGC34lyfthfzg8bb70ek6eNY9KkiThOjd4+JSbVScaj2DJnKsUSlWIFzWtvw54GjXbJdvXZEFBVsgyNkG2J/wW+TpFIiFwxKwJXCTVGpq0L4jVKFfHXckbGKi8Y5zj6xMO59+E7uOEX13CcjPWzf36S397/GzbabF1CImSaARkrrUKpnCWTGaQgcyVg6bS1JKU9/ttHwEfAR8BH4O8Q+Je+quuUf6mgX8hHwEfAR8BH4L+LgPU1+TflGlmXC26pX0iD/EWRg2whg4pGJoQMWRJ1XtA9n0USIVt3o7XkgvlaHnj0t1x3i1w4n34M3z9wD3bfbxcOP/5gLrr6XG696xeccd7pbLzFRhhBQy7Ei6hoqUMdFQ1XNr5OX9n0vquLe0mafNEkV+RDfZav0j5dZZJ7mZDWBH2ZHtpGtXDBZeew6ZYbkZaI9Jip7cSEOG2x/UacdeFpnHXBGaywxmQGi31UtCJWDLK19LJKvsVfQ4iuIcRIJeEiy9rlMSgdV9PJFPKU6zWMgEkgGhAcXMpunlwlRb6SxgmVWXeLtTjrotO4/be38vPbb+SUs0/ge3vvzIabr88W223GsScexU13/5Sbbr6OzbfZlIVL5zNj7peMGq8eYijk5Kv2f21fSJImuCHpm7n3WfYtK74Mx4pbkoh/gGK9yOwFsznlzBPZ56Dd2ffgvTj3knN4+LGHuPOhO7jul9cKhqfzwxOO4IAj92PvQ/bi+wftyZ577skKK6yAruuoe6vVLQAqV9+VOLDM1vD9Vb1QaXkWliHkoIZF+bTKESqojlFR/Xh7HIIO3akuVl1nGr99+B5efus5rhVCeM5PTxE89mS9Tddit7134pxrTuPWe2/i6FOPYuV1poiPRciXZTxFOHGkzrpbEywQYcTyBABl46/p/7a0XpXWORqmaeMJJ5orwk5RUg5160UoGeD0c09hl322o21CAiyYssYKjF5hJJdddwn7HLoX626yDkqsyIg/pSQKX5Kx1AMGkXhETEv98nf576/KeHPwq8/Sl+Ufs2xvppQCEdYSbTHUSpGFcn5Y2DuPtTdak+tuvpb7H72P673zw9HseeD32OMHu3CknB8uuep8br3zZs489ww23WJDbDk/VGolXNNB3SpUqpa8XI2TI5g40jZH8mXj58hYqlSjXCtSqhaoSDS+6lZEVCyQL2VJ5foZyPbhiijimlWpt4Zj1gjELCauPEHm164iqpzE6uusymZbbszKq61Is/Rhu523YiDdy8GHH8SfX36e2++4lWuvu5K999mTZFOcfCGNEht0A/oHepeB4P/1EfAR8BHwEfgGAv/aR/1fK+aX8hHwEfAR8BH4byOgCRv6a9K/poeuRJsdrU6pVsAIaaioaFqijFvtsAV33n8HV954BauttypW1EALupQpkC4NeMvsM4UU2VKaTCXLutuvyeFHH8beB+xN+6h2iRYOCLEpEwgFQdfkQt7F5f++NNmkC4FVSfsqV591ISbfTEuFtIUTAY48+lDvYr5u1dAkEtm1uIemUTHyQoYmrjSWQ448gMuuvJCTzjyeDbdan3hbBMeqipVv99akPRquEP8GcVr2X5rAKnvAsEwh/zZ6QKPiFj1c1FLzRFuIyauM5aqfXc7xZxzNVjttSse4Zu8WgIpekrbVMcI6TWMipIXUlXMua220CmqFw8lC0tVKjOnzvpDo8jLbKvrd6Inu8nWE1sNM8JMtslu1bVkSzolKalVB64hWr32jJ4zyiE+hWvEeeBdM6B5OoaSNWn6+/pYb8L39dvPEgYN+tD9HnXwEBx20P6uuKn5gWR7hbQgAYgzbtlU2rEmTvqq0rFfKlBqHvyZHiCOS3CFSuClET7qbSatM9MSXn//qeqasOpmBTIZ4c4Surj6KToFA3KYk49fd00u2mmfrXTfn57+5ge/tuRvJ1gTZYgbXmzOO5I5H5lVr/joWMgLSVrVNJU3+qKSeAeDW5RhJhmEIoa2iiKtjOJ7A85MLzmLKaiuQLuYYkHnVrUhtyMEJ1pkwdTzHnPpjTjj7eH50/JFsvdM2NHc2k8mn6R/sESKcl7aIoa/fCqWvvyz3g/JfhVmjkPIVL8kGD11pvCOYFmt5jKDm+XW60M/W22/BXffdwdU3/pQ11p0q5wddzg+ORNqLZCRyPiC+PCAkOlVOoW5hmLbdVA496iD2EvGwfXQLajVB0cljy3nFNevUdZVq1AyVKpJXJTXyKoZoHG6gRlUve9vVig495BISn9nvkuEAABAASURBVE3IHI+1hllx9RWk/j258KfnyRhfz+XXXcSRxx3Cjntsw6U/vZTxK4wj0RoX3AdETCixoggsl15+CQccfAD9/f08/vjjPPDAA3R1ddHR0UE0GvVu87DNgKDhv30EfAR8BHwE/gaBf/GL/i+W84v5CPgI+Aj4CPyXEVDkqZHAu7QX0lDDkY2OXsOUyJxj1Flvo3W54vqfctlVFzNtzVUoVnOoJb8ViSDXhf7XpSx2HSMEVsSUSFuAYNSie1EvK6w1niOOPoKpq0+lUC4g7JRQNESxVFrWG7G17MOyv5pkirhKRmPXstyRTY60TSXVxhp22OKAQ3/AjrvvSDBuUXHKBBKWfLYlkjeAui3AEfKg7mUPJQLs+YPvcfX1V3CQRPhMIdhS4bd6LyN436zCEfxcr411IS+apVPTqx6hzghJtCUCuf4ma3PaT07hjvt+w+rrr0772HaKQi57s71CLrPSZgfHrAsZKZDPlki0xAlENbK5Ii0jouy423ZstPmGhJMioijTy8BRnxS0kusebpp8wiP/6gPSrmW5ozneB0Xw8pUcgxItVRHUK6/7KUZQl6QRjofI5PMU5d9AboBcNSukKkhTRwIn4JAuK4EnR6Cdr8mueqZDJBLxvtdqNQoFGWv+f/dyNFeMu9JvSTJQjlanLrkal0a+wrSJXHnD5dx+920StV6H/vSA9N8g0R6nX8h2rCWCa7pUtbKQWdPDQJHMbCVDqjjID485kqlrrEQwHMAKmWA4XuTaoY7jLMOZv3npf/MtFLCXCScS8dZNDcRnVLtbRzSz3sbrsvFWG6GEoISMuyLEpgy5IshG2EC1oSfVy+SVJrLfj/bm1LNOYc999mDilIkEI2FvHDxH8Cz+rV1v05B/VLtVUj7jCH7fTK58V6kmuYMZ0gWfOutuvBZXyry67OqL5fwg87ymzg8aFfGfqlYR3OtgO4Kthh0x5Nxgeql3QRdj1h3HIUcf7K1syMtxbqDm4Vyo56hJ9L5mlGkkdatGxSpRsYpeKmt56maFYNJk1KQO1t98XfY9dG9OP+8UrrjhMv7wzO/46fWXeqsP1tpoNSauOoEREzsINQVQdbW2t1EoiZcXyzQ3t9Lc2ky6J0ci2czDD/2O/Q84gOf/9Gci0ThNiWZKxZqXNMfAdfBfPgI+Aj4CPgJ/h8C/+lX/Vwv65XwEfAR8BHwE/j0EVERWkTG1vFhFGNXybEVM1Ge1vVItoxua0JWqkA8XzQZXlytbiaSXhZROWGkcZ55/Bjfdcj1bbLspNaScCAKhWEBEALn4dmuoe5/Vkn5FYCKxMGoJsnoYmCMkVhGEaqGOFTQ4/EeHsdIqU3CEgA4M9GOHbSERQ/dHcyEQCJCRaGxYCQbFPFWnimnrXn1qqe/39t6F3ff+HsGEKeStT8QHQ1pYpSDE1gqYHokOSlsHs/2EExFqTg21QuGQHx3Agw8/wI477kgul6Ner6PuX0demqZ52xrfZdOQb3Wvu6ZpqNwVFMtC5FQbLREmHL1Gvp71SI8rJHKFlSdx/iXncfOvfsE2O27NYHaAskSXseqkhGTXtSrqKf916UEqOyi4agQjAfoG+2RsQLOgP5WhbWSCQ394sIgCluDnYJgmmrasDchLR/OW4yvsTN0km13Wv1gshi6ChBorTDlOPjtCzipu2SOyK06TsRECW5AIt2sJuQubMt4VjIAmeENOCG+ulCEQsTBDmrSyhHSZV1991YuIKgyUv2mahhIDpCnD/l7GsXXPjvJrRXhNy8AwdBmTOlbIIlPMooSOsPiBLiQ0V0qx8mpTuOjy87n5Nz/3nldRdPPUJIpshg2yhRRZOSbenCQqQsigiAJ2UPos/qQELFd3vXkSlPrU2J3xk9NJtiXIFLLYtim2Dc9/DMPw2qX8WBMhRuVyKLq3ddmfqvhzMBzw/LpQVv5dRq0WWXO9NTj93NOF3NYxIjqDmQGwXJQfKZGhXCthh2wsaW9dr9Lfl6a5vYlDjjyQ22+/lX333WeZAKNC+ctMfSUOffXlq6xYLGKaJrque0JETeZzHVfaU8fVXcmr6HJOqLlVmbd18UFpg8x/zdZk/KuMX2k8Z3jnh5vk/LC5t80VH1LYFGp56nKcYevi5yU5VkOdH8q1Mqlsyqs/3B6kXCygVjQcc+pRtI5rIefkved0tI5pZosdN+HY04/myp9fwQVXnc/5V/yEK266jKtvuZKb7/45N9/5Mx599mGefe1pfvuHu7jgynM46Ef7scVOm7Pq+qtQtUrEWoPE28IE4gazFk5nsNBHRS9SM8sU8hUCdgTLDJLNFPjD75/k9NPO5uCDDuPFP78Kri1+JO0v1aiUHcEqIHOrTj5fFswEmK9w9DMfAR8BHwEfAQ+Bf/mP/i+X9Av6CPgI+Aj4CPxbCMTjcTRNQ13oK4KkSGFDDFAkrW1EC65c0OtC8ioSza9KNL8g0V4zanL0CT/mZ7+8US7sN5VIXolCOScX8S4Vda9trYIVsIRv6eiaSSwa9UhgOp0mnU3z/J//JPUiZUxqQmw1A0aPHcUuu+2MIyQjFAnKhXXt67648kmXhBAl4R3qk5eUSKHKplIDtHQ0YwU1aUOdmfNnsMOu27HvgfvSMaGNqkScyxL9LzsVHKEhupBbLA1Xc+ViPU9TU5PkWY8UtbS00L24h84x7UybNo0RI0agHlg3MDCAwigmRFmRf4UZ/+Rlh4LCgesoLFwRNmLNUW/58sKuuehBMEM6jl3lsKMO4e6HfyPEfwsWLV0g0fUsTaPaiMQj9A8OEo5FUGM1b948stksnZ2dnuVyucwrr/+F/v4Uhm0QEGFh7vwFXtT5BwftS1H2V6tVEUVMwdMVIcMVYqJjGJZH6FS/xowZTSQWpauni0Ipi+yiIGQzK5/bpQ1tnc1ssc3mQvAzKD9QokO6kKYqwoAmUWlFUhUxtIQEK1KYK+ZQ2wJCXGe8v0gIkfiCZfHNV10EFV1I5Te3Dcdn27Y9v1MYWIGAEHCbkmCSL+XFD+qkRGRJNseIivizoGseRgDOPOc0brj5GjbZah1S+ZTnz0jzNROCkZCUjQmWdboFr3nzFjBm9EivjwXp93PPPYcSeRSuhmF4QkCyNc6+++0thNygXC2jic/Ztol6KJ0m/szXL/3rT40PNREA0l4b4yJOCcmWubjltltw7EnHoMbH0eu4Wk0i6A6ufHbEx1RCcpXK9TJFEQNUOUNIuUwDmoXsrrzyyqj2KTuatOGbc0ptayTlc67rovxMbVPnB9PUhejqBERgaGpJUpX5qon44J0fZO6nSymUn/zo2B/y81/exJbbCvEXX8nL+QHlL/K5IucH27ZQtw1oBkS980MFdX7IZFK88MILy/w0ZlKQf5aQ81Erd/CDQ/dFF3GpZVQLP/vVzzjt3FPZY7/vseEW63m37myw1bqss9larLLuioya0snEqeMJJC2P1KeKA7ghBzsZ8OZcuiztDGvMXDiDT2d8Qne6h7ZRzUSagqgHm1oicM34chb33vMgRx55lJfuvvNe3n3nA/p7U4wfPwnNNSiX6kRCcaKxuBf9t8wQnSNGyTkvgf/yEfAR8BHwEfgmAv/65//7P+K/fqxf0kfAR8BHwEdgOQioiL8iY+oiXxECldTFvop6q30LexdSNcpkyoOYUR034LDGBqtzg0T8D/7RDzAjBpFEEHWxrJZOa4YrJNxCEazZ82ZTr7hyzW+SS+cwdYtwOMz4MeOxgzZPP/MkirRW61WqQlRCcY3td94O3QRMh1KlKB/+0Vv/emNdyIdhaKiIY1+6F9d06c30sO3OW3H40YcyftJYIb2ORHjzQqLDHmmp46ICn9VqBcMwCQgx1DQD9cC1pkQT2VSWjlHtzPliPh988AGKzMViMRTpdySkXBYCqRqg639th/r+j1KuIFFOXNKFDJFkRIhFv3dPuSImvdkljJ7cwW133MyPTzqQrt6l0s4So1cYi4pMdy9ZTD5X9IhQWSKxihwlEgmSyaQnVKgxS6VSrDBxCh989CGpTJpoU4i2zla6+nrYe/99CEXC3n3jqq2qvEqaoaPGuSrCgGZoQmalfel+IacF4k1RFJZlp0SyLcYqq05l2522ZcIqY3GEfBYreSGaQjY1B0X6TdOUKG5NkiNjGkCR21Kp4EWTTU3HI8SClyLiCjuFkbKthBv9X8BPlf82qVKtg2agm7YnBKjbSpQ4YQZNwkL6QyKwFKo5CpUMO+y2HTfcfB277rOz+HwJKwZxGTMroFMTIp6TCH5PXzfd3V3iUy7trR2MGTWWwf4UhmYS0G0CZoDpX8xAMVtNiHVVxCaF5y577IwlglipWpJdDuql8Fe5Ls6ou+rT3yeXbCGFEra6+7vAhokrTvRWiShC39yWwBXy78hYgIuqVZcqdLHbSBhqgyZ/EMGnLu2ui+/Ak08+RSKaEAKrjvB2s6zUss+KmDuaS61S95LyG8uyUGOm/F9hoXyhS9rlylzNi18E4iG0EN5DB2+69UYO+PE+2CISKBFL5Y60U2BCzf18qcjseXOp1KpSp0kmk0OdHyKhKBPGTCBkh3j2qWfpz/VjhEzUPf4LFnex5vpr0jG6HYGaSdNGyRgGZOyy9Gd7qekl1O0BdbMkY6ehBWuUtCJ6WCfaFsFOWOSqGfoy3d4qpEgy7N0G1NzWzMQVJhJLRKVtlohmBT7+9CMeefRh3n79fcaNmMDYzvEsXdBDreTS0TZSMHEY6B3w2l4p1ykWKiICOd73QCAkGJf4ctbMZWD6f30EfAR8BHwEliHwb/z96/9O/8ZBflEfAR8BHwEfgX+OgCL5ipyppEiZIiWOkFxN0wgGg6jotGPXibQEKcvF9BHHHMotd91I59hWHBP0oEtPqoe+gR6E3xOUyL362a5wOMiUKZOJh+LkU0UK2TLp/izvvv0e02dMZ7NNNmPNNddEE+ZTFwEAIQelQo3OUQkmTZogkfa6UJrqsg4IQRJLIMRGbVBER+Uqol4SshkW4mFLtK4oRC5TTjFuhTGcecEZjF61k/70IL39vXKo60W5FfmrCPFVJNRxXBSpwTXJCOlvTrR4Py1mCtOqZ1zuuP1OnnnmGYmu93vCRVSilIoI5fN5j0gp8qvasbxkhYJC4vKYIYslvYuxIgbR5qAQ/UHOueh07n34dkaNbycrBL9jTCt1Idn9Aylq0vtYPClVa0SCYYKBCDiGR5IK2RLTP5/OjC9nCNE2SCaTtLe309nZxpIlPQSE9MeTcSGEDlNXnYaCryIRd5Xrlum13ZGoLpqGGvee/h4UMW3/6mF/ikw1dyTYftftWW+jddh7373IZwuCX4R0Li1iTUXwCOJhSN3LFS4Inq4YCVpBD9eBvkHefPNN6QNCjHSPgKsvCnNHfEx9Hu6k7Ch7qq3VuiN+oBGORtBMjcFMv/jGUuISoT/htOO48LLzmDx1AppVIyiR5+6BXuldDbWsHxkRFe1uaWkS2DTxkxJUHTKXmP5gAAAQAElEQVRC/j9850N6FndTyVdZe/W1SUaaZMwi1Mo1of8V8uUsavn9qLEjPIKpBCvHrXvC0jf7r7ug8bevqAgy6UKKZGtCRIgyv7z9F1TqJdRqi3wpJ2PrSJID5TBdknprji7TaVlSwlUul0P5bi6dQeHx00t/ygfvfoDyY00O9ex+NbfU8eJokskO+avODwo75Seu66LIvye62QZmwEQzpJAF8bY4NbPKj47/oXd+aBeflmkkRN2Sc0M/PYN9IiwZBCMhaq4j/hOW88MUouEYWREHCyJ0pQay3vlh5pez5fywJWutsS7JlmbxzSIZEdJCcuyqa06lc+QI5i2cx0B3VnxRzhOGi2662BFL6i4xKGKAWqVUdosY0k6Ff5/YL4qgGBXBp6m5Gd0wvNUGgUCAkSNHovIZX87kycee4dOPvmDdtTZg6822oVascfEFl/LuG++x5urrUC1WScn83GbLbfjxD4/i+muu55ZbbmGdddaRubcETdNQdtJy3llbzm+Cjv/2EfAR8BHwEfgKgX8n0/+dwn5ZHwEfAR8BH4F/HQHbtr2LcXVxXxQSqmma9z0o5F8R3KBEzUpagTErjubOB3/DAUftwxKJgsZaI6SLKfqFRDUJOekc1SkRxqpER7sl+lXAqdXkwj7NR29/zJWXXsMfHn6Mx373GHNmzOP1V97i5Zdf9ohrNpv1CKkSDIpC5oVxsf0O28qFtCsCRABhN0N0xpHtjpChCoGQSb6YJdoUoXVkM0ef9GNGTRpBTuoOiBBhCwk3hPiWKxVv+bwiQcFA2Ls1QRi3iBMF3JqGJWQh1ZvFLWtceck1vPrC6x5BDghJUGRJtVXXdWlX0NuuyJA0YrnvGhrJ1haK1SKx5hg1o8zq603jtntuZttdt6BCGewKWsD1lppX6xXqQo5rdVeIT422pg5ymSJuVWPO9LnccPWN3HzjzUJI3mXuzPm8/cbbLJbI6NSpq5ASEUON49KlS7GDAQxLZ9PNt0Q3DUoShVeIqTFtiDzeZ4lsu3oNNYbq3vFFXfMlEhpmp+/twN77f5+111ubMeNHU1T3YTs1GmRaYWjgSiS0SsCy0YRAKsKr1zXi4SSGa/HJR59K2xaj7NRFgFACkwJLfVe5pmkqG9YUCEVw0AVTgVl8XfmBwrgqopMu+Hxvz5254qpL2HPf3cGsyzg44hJlUoU+mjpi5MSvQuI/Cteepd3UqzVGtI9g4fyFXHPlNdz963v45P1Pefe1d3j+6ef5+L2PmbbCVJLRBGpoNUNDiQ2VWpktttqceCIq7XG9VRdqNUyj81rjw9/lNU3wjdioZ2bc+9C9GEEdO2wRjgUpqNsYNIfGSxPib6gkIoyhxCJJ1VKVRCzOYF8/8XiSm392M4/94XFv9UJBRB1dxk2NXaOOb+ZKYFOR+IBEtDVNkwh3BVcmqGp3UIQ+UZ+wpC3FWoHRE0fym3tuZ78j92Jx91LCzQGJ3g8wKES4qbWZEULald91dy87P9SqddKpDO+9+z5XXn4Fv3/4D/zROz/M541X3uY1mXut0TYWL+qiVnVJiDgXiyblvALrrrM+lm7xp2f/hCt+FY9EvfloCakPBCxMSyMUtiVZ3nxXYxcSPwiHo56f9vT08d477wvZf5IX//Qy99xxL8889idGtI5ip612YuqkqVh1i7tuvZsH732Qcr7MYM8Ai+ct4IhDD+PRBx9ml512ZqC3jzvvvJNHH/kdm2++KWeddQamidhM0zGygy9nfvlNOP3PPgI+Aj4C33UE/q3+6/9Wab+wj4CPgI+Aj8C/jIC6KFfETCVDLqDVxb26YB4YGKCnp0cIa4WTzjqe2+++FStq0p8aYOSkDu/iXhHueHOUdH6QuQtmkc6mSCRjxCVSPnPmTB588EGy/QUuu/wifrDn/vz4iGM59LDD+PiDj72IuybkQ9nIyHGKFKrl48VShY033gjHrWBIlPb/duSv/yWoZcqxRAx173pVUWmJjO657x5svdtW9Kd7ULcrqHp1w0A9A6BUrWBaASKRCIrIl4sVqkKQ4tEk0VCcStpl1IgO7rjtTp5+/BkK6QLq+FAo5EWvFem1FYmU+jRN87b93/b97ZZ0PkupViHR1ARCTA7/8WGo+8s7R7cQawqyqEc9C8Almx8gJWJKoilOzanTJUQpnkjQtahboqIf8PQTz9DXPcCRh/2QCy49n/32OVBIyG68/vpbvPf2e3zx2UzmLVyE6AaEoxEWdS0i3pRkjbXWRDNMr06ECOuGYCGkSWGniKkjhE5FctXtFkuWLpJ2xjn48AM49IeHMGZiE+PHj6Ovr49kc4JMPuftD4UCXvRY4eEIIQ6YAcUFhRwLGZWKbcMin8nz5itvehgpDJWfKczVMcq/NE1D07S/BWsYvnnCg+CpbNclgj2QGmQwk2bFVVbk2OOP5vLrL2L85HHURQQJxm3SuQGqWol4S4Te1FIsyxISmxKUHCHQcT766CN+8bOfs2j+Ik4+8RQOPvAQTjnzJHbfeQ8++eAzehb3Mk+Emb889wr5VB5Hq2EFLBmXGht4fu16UXQlHqm59s0ue2jInNBcPDzVvpL49EC2n5NOP4kJq42i5tZRz+SoiFAUUiRcCmlSXiVdiL/mJV0EGEmO6YlxivxGhCTfc9c93PmbO2hKJD1BIBFLytH/9+1oLu5XwoI6L1RLZSHedY9kq7ngyL5UOs2S7iWeT59x1mn8+q5fyvnBpm8wxagVOhmQc0KsNYpanZIRIW7evPmkMxmUT0cjMdT54eEHHiYzmPEEgH322pejjjhazg8HogSVrGBnSPsXiQCgHsSnCS4DfWl6lw6w1WZbkoy38Kvbfs3CuQtRtylk0xn6e3uplivLOlR3qInoFYslUP3U0RjoGyQ1kKYt2crmm2zpzaGN1t2IcZ3jMV2bVHeGQqZCtq/AzE/n8Oxjz7Pphptw1JE/5PrrrmM3If3PPfssxx59NHff+Rui4RBrrr6a9CnGb+74Ndded5Wct2p0jmglkx0gEg0sa4v/10fAR8BHwEcA+PdA0P+94n5pHwEfAR8BH4F/FQFFzFRS5QOBZResxWKRZDLJJptswp3338GmW27CgFzQjp48gnAizIJFC7DCJj2D3UJw6hKpLgtBTDJm7CiWSvT5sccek2h0ih8e8SM23mBz5n3WhbqY/+2d97Jo1hJ23GYHbv/l7UJc35GL9Ar5bE5IUQllX90+kEwKGa8I6ZCIs2rX0MkhELQk+l8gLsLDBptswO577y4koIwdtQjGhKgWCt7KBEVkDCG/y8i/KdHMmletphleBNs2paxEROdOX8J9v30Ak6BEGUNePxRhVccGBB+Vq2cCKGKpiC3/5NXa3k6hXKKls41rhCAcfsxB1JwyRsClT0SKiUI+1cPT4s0xYskoi5Ys8QSKyZOmMGv2Al58/s9MGDWB7bbekdWnrUk0lODdv3zI73/3R4l+wuqrrsHbb7/D4OAgHR0dfPnll8RiMdra2ujt7yPR3IRwQo/IOrhUhQxrmoYhkWnVB91A2lOTSHeOkWNGcuAh+/OD/felpSNMV1cfigjWnCqVek3Gx8KRMXEcR4435DNeEr4oHzTUPdy6ELVivkS3ELd333rXK6dpmrfKQ+GnsFRjgbwMw5C/w/suVaqegZrroO43Vw943HLrrTjokIM54LC9Wbigm6aWOHbIZCDdhx0xCIQsyrUiyZYoDqBI78KFC3n++edxqg6HH3IYe3xvT3KDWTL9Ga46/1rxoQCbrL8JT/3xKebNnMfaq6/LonlLluHniq/pOknx60w2LTjanjBSq9U8ou/hpwZJbH3zrbuIeGCy+Vabs9+Pv8+SeT0i7oRkm0UqM+iN6V/La2jyRRPSrOaaUTfRHZ1QIExvdw+FbJGzzz6Hzs6RMteqpCT6HrSCXkRcjRkiDiFjJ1V8/fbGXtqoxAq1PxgMyng7nqjQJILQRptsxP0P3sdmW29OKp9n7OQOIskIC5csIiRiykC2z+t/uVoiKX44ZswYOT90s+z8kOHII3/ExkKwp38+G901UALFolm97LDNjtx+y29E+PqQSeNWoGtxj0TgB0W4SDB6RDPhQJS0CAcpwV4JMYFomBFtI4hIlD8SDmNrhohRNREGqpI7VEp1+ewSDcQY0T5SzkUGzz7xLCcfdyrXXXUTb7/2Lm4JXvnTKzx414M8J8Q/31/k4nMulfkWZMnCBbzz5hsiJMQ56/Qz+P4ee/DZJ59wx52/5s67fsUrf/kzueygJwjUamWZi30yvmXi8cjXWPoffAR8BHwEvvMI/JsA6P9meb+4j4CPgI+Aj8C/iEA8HhdCEvAi4oqQZCVap0jaZpttxqWXXkBcItLtI9q8JeJLuroolgu0C5l1tbqQkbBEhdO0d7RSlaiy+rm3xYsXsvXWW7P1lluRkYjf008+wyUXXcpee+2D+jzYP8D48RPYecddWH/9DeUiOf617ZBElhWprghhUG0QzvRVL/7RfwOOty+VSjFy5AjCsSjnnHM2zaOaWCSR7GgiymB6wOubIi6GbaFpmicGqHYpUpNMCpkQwrBkyVIkREssHOGaq68lHolTLpZRBEnhY9u2kKYyShhRpFkRYE3T+FcIrFryvLsQhquvvpI1NloFxSjL1bJE/DO0dTZLFHWRRFZNwTUn23K0tjWTKxaE1L/NnDlz2GHbHRk3boKQniBvvfEWxx57nKTjhUQ9Ifvnsfbaa7PSiquwwQbroVZtjB492sO9JAJKJBLxCJvC0gzY3rJz1X7N0L2VDVUhKw54uDQ3J9l5553Z/6D9BcsQ77/3CXMXzEX5Q+eIESxatIBkU5OQm0GPACpckJcmJFX0AHBcbMOWLVDM5enrG2D+3Hne2KqNqg0KR4VdtbqMlOt/HWBVZFiSZVkyThbqYYyqDZttsQWnn346W+yyLgIRYyZ1SGQ6RzotBC4ewbZNEWwKngCg7v1XbZ0xY4aH7QYbbMAWW2/prX646447ueiCizjggAP49KNPmfnlbKaIaLPOWuuy1c5byPcZdLS2eyRd3Uevi9ZRKpWk7pInzuim4fnTP+t0Qoj2T879CbUUjBzTTiaXRmE4QsakVyLeIAMglSixACHwaqYo4i+b0L4SFaLROBdddBETZd45aomIJCWEqPmuyn0zKX9Q37861JufatzUWIl25PmD2r/p5ptz8SWXiNgUoa09LOJVhIWLesSHM3KuaJLzQZVA2PbKt4sIpvzulddeZfHixXJ+2JatttoSFbV/6qlnuPjiS9j7+3uhPqsHKo4fP5Fd5Pyw4Xri0xK1t3STNsGylKsh3adUKIs4Z2JoOo8+8ih9IuLUxafcWh3UW85FlohLSghTq3xM00TdylCv1jzhoK+nn76eXvq6emmKJ4kF42y8wcbstP3O7LD1Tl79d//6bmZ+MYt999mHiRMmoAH33f9b9tx9D+6++24PF8PQsU1L5kQ/qn8JESHtgElAbBddxQAAEABJREFUREmVUnL+wX/5CPgI+Aj4CHgI/Lt/1P9n/+4xfnkfAR8BHwEfAUGg7ljUJBro1CxMLSwXzhGqeZdKrk7ADEskXEhJNYceq1EMpHDacxx8zl6c9rOjqY7OEY0HKJSz5EopAhIdrRlVUvK5olVQPy/26mvv8O4bnzHrk6WMiU9jsynb0VJp59PHl3L+ATfyy0vuYNFHA2QXVthvl0PJ91VZPGepCAQ7UJbI3Jx5C0RAGCHR+ij9qSyGadPfnyVgx8ENYJYsgk6QWqFCRMi6o1dIlwewm20qwQp6i0Zaz3DKhSfTOrFFCEceOxIVHqARCMdJ5bPShxD1Sp16qUbANZEuEAsEKGZT5PIDjBrb4S39fvfdD/ni/ekY2QgtldGEB9pxgq63nNmK2oSEUPf09dHa3CaRYA3TtXDKLmErghIU0iKeOIaDHjKoBWtk3SynXnksex29M+3TkqTrRbpyfRCxCDQ10ztYoLllFH1Ls6S7C8z7dB6LPpvP56++z+h4CztttgUtZpIvn5nNqfufzx1XPcTcD3opD5rssOUeVMsmH37wOdttt53oFzWWds2moy2IwSAxO4de7aI8r492Q/CQiKYhxC8ifShTJkWOWkJj0EyTC+f4/lHfZ8Od1iIyyqS/tJBsdQlTpnZgCYkbyAyQbI3TN9hNMBHCsVwKTgnN1rEiIdRDC01C2AShEJA+tXDnTfcTpwNdtyiVqth2SISDspcjLdQ0QzCr8n9emgPfSDXdQaW6Bg66lzSJcmuOjVG3iVpxquLLbkkjqIW9VRGaEGFFzBBRQk/m6anOJtxZ48CTduWkSw9hxOpB+gqLKUb7KOgDlMMZimaeTDlHMJRAXIb3XptBz4ISM5+dwbTYqmw2YQtGamN476mPOOvoC/jZFbfy7usfew+23HHHHam4Zb6c/Slbbr8x1Gss7J7ByAkJyk6Zuib91DUWLemio6WT9ECRcs6hKdIhZLNGUsa6f6APzagRS5j0Z5cQaXGp2Sku//XZlOMDFKKDpMnihg3yUv9grkIk3iGCVlCi20EqNZNKxaEgIkMoYdOXXkwgDk2lJt5+5H16Ph4gko9S660SccNUcyVpZk2i5gFc6hhCmKvVOtWSS8hKYtZkPJ2Y+EGOqlXDjdQZoAejEw49a39OuuYojPE16u0F2TrAQL0PO2Yg04uStE2rBqjnTO8ZFe++/g4zPvqS8c3j2HzaprTUE3z01Mece+T5/OqiX7Hkoy7yiwrst+sPyAwOMG/BLDbfbiOy9TSZpV1MGTcaW69Qd1LYoSI58U03mKdul3nhtRcxgiHKco6LJTro7c7RlhhDti+HXtYoJXMMGD0MBvqpNVUp2UXCIlh8f/+9+eWvb2XVaaszbepqFLJlmmOtNCdaWHu1dZm2yuq88KeXOOyQk7j9lw/y6EN/ZrDLoS0+EXIR7EoTVjGBmwsSN9rE96OU8zWqFVfczqVCDdfGf/kI+Aj4CPgILEPg3/6r/9tH+Af4CPgI+Aj4CHgIqGih+mDYprfUuyJhz5b2Vi9K19W9BDNg4WqORKALNLc2c+xxx3HYYYdRd2volk6pUsSUXC2DDgQCRCVKHonEKGRKfPHZdFZbeVXCwTDxUJTJk0dIJLXGpRf9jDPOOt1bjl7HwQroQlYibLzpRqy11pp88NFHTFlxMtFo2IusBqTeUqFI0BbSUHcl2ryEXC6HpmkowmqYGs3NzcxfOE9IZIFx48bxyZefYZqm9+Tto446ig033ECEg4x3TCKRIJVKoaJybR2tfPL5FzRJ9Lq1tUm2Z0hEY0IlLSFOdW/ZulqyfuON0uYzzhCyWsKyLAZSAwTDAYlk99HS0kTAsr0+TZw4USKdi9ANUPdhG7ZBuVaWdoZoaW8i0RSnu68LTdr8i1/+gk232FQEhtHSViSZkgwhahUqpTK22KlUarS2trJkURctTa18/unnbLPNdjQnZNvcJZx//BVcc921vPnm69Sdqtf/YNBm//33YurU8XR1LWbqtJUZ7B/wItPJZJK+Xml7IEqpWCNbyAsu/V5f2mXcFy5eQDQRlboqEvnuZ8z4MdKvMzjiiIMZN3ECC+Yv9LBeacWVCYejqJch5DAQCAl5tz18lU99nSTaqtpfEuLpunjYzf+8BxXp1TRNHf5fT43otKq4f2AANcamjIP6abqmpgToLurn+tT4qWchrDx1Zc694BwOOuQgz59zuQytbW3eWKuVCtFoVHwiSYeQ87lz5zN7xmxWmLQCPUt7WUs9iX5Mkv7eFJdeeiUnnXSq+PV0OjtGCj5hwaqVbbbbgY72EcxftJg1Vl9L8B4QP0gyMJgG8edYJE6lXKOYL6Ai0mpFgPLnXD4jxzeztKeLsWPHolZwaAa0iJ8ODA5y8mknk2xpJhSNYJkBD3vV52XJwXXrnt+pvL0lKeNdoaOjU+yUiEYSDPQOcvF5V3DHXXcyT4S2ksx9XdfB0FErODTNJVcs8NMrr5S5UpX53+T5+hcLvpCIfgz1ixlWQEj9V+eHFpkHxxx/DIccfghq/E2Zf0r4Uvlfzw8xmddxEVFyfPH556y6yjTCgQhxwWDi5LFkU3kuvvByzjzzTL744gvpg+v5VTgW/ur8sJb3nIXJ3vkh6mESkPNDsViWeoLSTofFC5eQl/OPjsm6a68nc9lA/etZ2k9bW7ucgwYFl4iUrXvR/bzYjFox4kHBSIh+MpHEEnZezpWZuvI06lWHpx97mtNPPYNDDziMn5z5Ex7/w+PMmz2Pr1+CAXIuU98dTf39a/qmPy7bqkubEDfUln31//oI+Aj4CHznEfj3AdD//UP8I3wEfAR8BHwEFAKBkI0jZF793J4uRF4t4c/kBnFNh1hz1PuJsrpWY9zkcVx21aXsc/ieFCo5jKCBYRkeya1LhLDuOBRyRSEV/RQzRdqb2tlg9Q0pZypMHDWZaStO4fmn3+DQQw7hqaeeIhaL0TfQS7GWQw9orL3emt79waV6xav3i+lfsqR7KYo8qiX69ZorBEcnENT46IMPsXQhHnUoFHMeCVckIyHEXpXPZtOsstJK5Et5Dj38UPb5wfcxLVDLtRUR0YXkqKf2ByyLUrVEOBoSMlAlL+0P2UG5ODep5Cs0RVtQ0fuTjj2Bh+97iCmTVyDRlGTuonmCx3gyxTRBy/SWaiub01adSueIdipSZ0QIS00IeaVWpCYR3rJEeo2gTlffEtbZcB1u/fUvWW2tFYVgt+EYdQYzWar1MoaMgRoPBM+QHaKQLXjkcv11NhQSY7LnnnvhlB1mfTGLQw86grfeeVcITRrVL3Xf96jRHay33rrUXIeBwRzlSl7w6fXaZGgm1XKVSROmMH/uQmnrOF5/4y0h/HEK5RJLli5mwuRxzF0wk+a2OOMnj+G0M09ij+/viGuALqKFws3VDKygtE1EilqtptwIhammad5n9UdzkC44yzAP2moTBRFxIhGDZ598BvWwNV165O34Vn90OVolyf7m7eBIIyLxiPcQSDNkEG2KyNjNxTEcGb9xLB3sYrNtN+XUs09iq+23xAxZtHW2o8uYLlqyWIhqVHCN4AgBDNlh5s+Zx5jOsWyywaYM9qTYeL2NSI5JcO9ND3PCMafyzJPPS1kD24jQK+S6IuO06SZbgHiUHQpTKJboHRikT8QYMxAk0dyCodnUinWiQoI/ePcjHLVMXcY+LPvL5TL5fBYlWqi50iTEP5VNURd/2nybzdht912JxhJY4rMOrmgJNa/Pmi7ga3XUcPT19tDRlmTWjHk0J5vpXtSNEudiwaQIcVfy5NPPSlt7UbcMBINBDMNACRCaaaAEgVAkSHtnGx3i1z39PeInOVYXUtw30C3dqpOrZMS/Kyhfuezqy/jB4btRFJ+zbRPT1GVeSTscF+qOCA8FOT/0kc/maG1pYd211qGUqjBh9ESmrTSVPz/5CoccdCjPPvUsiViSVH8KNT+VeLPOeuuIn0Y9MU3NkS9mfC7juoTm1hYCIgDU5fwAGiErwqcffErQCKNXTfKpojeHS0LmI8EISFs0TaMmGAelbxEtRjLQSr63QO/8fsaNGMvHr3/Ovb95gBuv/AX7f/8gzj/zAh773RPMnT4fVY+JJXbCRAJRMenwf1/SX9moiP+yT/Ll796ao6PS3232v/oI+Aj4CHw3EfgPeq3/B8f4h/gI+Aj4CPgICALqPm87aOFQFwJaERJkUHZKpPKDaAEXQ4j+pttszM9v/RlrrDuNzECWSDJCRqKTqlxLewuKbOYkIm+aNk0SmY5aUbSiTi1bYw0hC0oEuOWmO7jswkuFiMzyyGJGiE1bZwuhpiALls7j0B8eSrRD46xzzqB1RBvBYIBXXnmFNdZYS0hk3YsEukIihNPz7tvviYAQp1wo48iFvC1kQxHweDxKvphHRbFVrsj4YUcegRmG7qX9QqSaUKSqUi6STCY9cqKerD9u7BgGJaKay+axNYtqoUZTOEl/l0R1z7uMT9//gkgoxrrrrs8uu+xCJBak4paoChFTkdpUakBIiMX06V/Q1tYq0dEoGC6O7LfCFjXKaEGN+UvmsuUOW3DDLdexwtSRgi+ki1nSuX6JxKeX4S8CgGmaMjJ4y9UVoRnROoJiukxnyyikMm658TZ+fORxFGSbLTgt7loiNmNYIshkcin22ns3Ekmdq669jFAkgONW+OCDD1h//fWlUpN8rkRby2hygyVeefN1ieTWCcZC2BGb6bM+Y5VVV8QK65xz4dmsu/4a8lnw6+0iEA54KxfmCBEuCvaJeAsKf7WSolqtCnGsSZtdb3yVICAAIG4l9soynkEht44QZPjTn/5E0A4JAdK8fn7bP5r71xr0rz575EtzxHyFRFOUoggx+UqWmIgAuXKamlFlt+/vxqVXX8K4KWMpuUXqeo3eVLc3Dk0SWS8Wi2hSkVvThDQX6GwfJb5RpV5yWG/dNUj3Zrnh7Nu4786HmDV9HqJd0ZxoIRSMUsgXCYWj7PK93QkK+b/+hpsYO24C3X29vP/xJ6y62hrUNZ2AHiQvgplW13jxuT+jRB9d1z0/NQMmpUpR2lMlKGOj+mCFTGLNCY4+7mhqWg1HSG+lVpVyZSoixqiovUq6CAKa7G1rbiIlc3ZERydSHE2IZ2tLOzdcezNP/1HGQUj/DjvtwrbbbYcm5L/m1L3VPqVKyRvr/lQ/fakeJkwZL4JFhP5Mn/jqoMwpnZpeQQ/BZttsxM9uu4k11l2JTH+RuIguuVxWxrtCe1sLrszRQl7mlvh1c1JENTsoflCX+Vth5ZVWoJKtcuuNv+LSCy5jzvQ5mLqFEr7a2tpknse81SKHH3kEifYwZ59zNm0iSNihAC+/+hdWW3MN6XdV+oX4nk65UOH9Nz+S+dtMNV9nt+328PxXkf83X32LnAhqSRFSZsyaLkJFmUUzltKRaCduNtMe6eDdP3/IRWdezO03/Zo/P/sSUTOKTRC3ookoWEWJJ+W8+EDZRbxq3hsAABAASURBVHfUPHVwxc/AQQlOKlfe6GiuZCpJ9tVbc3V08SeVN9JXu/zMR8BHwEfgO43Af9J5/T85yD/GR8BHwEfARwCyEi2PREKoZcKFkhAkIfd21CYvkT1EAPjePrsKSTqfWGuM3kw/elinL91LJBFCEaaB9KB34RsMh1AXtfWSi1GxsJ0QVjXIwul9nHvq+dx1291YWoBkLE61VqYm0fGaW8O1HX58wo+YsNI4Pv10Fou7F1GX7QkhLq3tbd4S6IJEjqkjxDvAW6+9JZHY+XKdrckFPx5Jaevs8AhQOp2WaHyeCZMnsLR3Keeefw5q+XQ2VSYcDQmB1YXoD6BeTU1NUraILdHpwdwgall/PBqlItHYiBWilnN55J6HeeTe3xE2IoTMMFNXXIUddt6RSDwkZH6eYBKlKkQpJHUEQzbd3V2MmzAa3XSF1Peh2UIApH+a4FioZTjp9GM587xThTyBFoKsENKKEE87YhEWPE0LGQfBT4iYjkFJSHbICFEYKBEQElLL1dlzx/144J5HSIRaiAWTLO7qYsz4cSxaspDmtiZ2/d5OrLbWVBYu6eLzLz5ixZUm0d/fSzKZEOLUQblUp1LWCEeSvPLi28xbNJ8qNSxpf8Ut09LZgi1R+utuvIL1NppGvpwiVyhIiTKGrTFy9ChU1LW1vUO2Fz3cVNTYdV1PUFG5qZsS89a874ZuST9KiJOQTER4560PWbRgMYroOjWHb/tSPtdIf61L1euISQe1cqHslD1fVSJM3aoTTATYYPP1OPGM42kaEUcPaZTkn2vW0Szdw0PVFQgECdgh6YtBTaL5rviGGgejpvPB69P56YVX8siDj1HKO4zunOARxd6eQXp6+mhv72T//Q9g7XVWYdbcOXz86SeoqHowHGHshPGCaxlXyLteNWhPtPHmK++ydHGPkF8b5euVSgXTNAjHImSLafElTfzXJF1IcepZp5D3VuGYVOuuEGBH8jpKOFC3w2i6iyNzCKeCLaJQSYSMiPSlIv7ULqT6thvv4Fc330ks0CLHOd4zIjbaaCM0TQNDxwrYsr1COBr00uy5M1lhpQnUtDKm+G2pXpB2DBKKB/jePrtw6TUXEG8N0y/nAjOsSd5PTOYIOKRSKa9d0UAEXcSHermKIbnl2vJdo2vGIBecfiF3334PthsgEU6KkFL35kGlXpO5ZHhix6Qpk/j04y+9VSp1aqifnWwV8TGRbBaxpYRoDEQiId5+9T3mz16EUZX6qxZbbbw18z7q4703PuLG637m1T1r5mwG0ynUrTmtwXbK/RB0AtQyLpeccwXzvlyMWTOJGHER2Soi+tQxpb3RcJyWphbi0biMk+mtpllG9Jf5m+rvN5OjhAGV+NuXDA+6Jwbof7vD/+Yj4CPgI/DdROA/6rV/Bv2PYPMP8hHwEfARQCJsEcrVkkSBywQiNqV6kaX9S2jpbOLAw/fn+DOOYUCi/VWJ9tVNB0evkWiN09XXJUTBIl/KYQhpMDRdom9l6kWHgCYXx+k6sz+dy+H7HsGS2UuISCStr6uPsERFw+EwS/uWEIwF2OX7O7LPwd+nqhW59dc3s88Be7Pehuvx4ksvecRkYCCFISTSNG2ET/DUE08LIdM9W+pC3HFqQkSzBAIWlXoVdb93SSL8P5B6pqw0WS7yJYpruEJeLfISlQ3Hoh7RyaTSckwANEeEgALRSIRqqUZTPAZVuOtXv+WpR59mVMtYgkZYIoAum2y6DuPGdQiRbiPZFqNQzUqdeSzLYsmSJSxavIB4IiL8rYoinUoA6E0tpejkOP2ck9n/8P28B6ERqIuIMkAgZuIYDsGwTSBkoQQRRfxwNEzdwnItL9qsxIf33vyQww46kmx/AVMLotrUt2SAppakdyvFtNVXZZ311uaEU44nLlHus84+lWOO/SEdHa309vaw4YYb0t89QK3qkow2k+op8Kdn/0JQSF5Vc1jSK6RHosvjVxjDjTdfR8uIJlytLhHzgNCtIjUh0RURO2r1ujcerpC4UrGKpmkYhoHCQNd17zuNV90RAmphG7YQ6BrCkHns9495fasKwXW9ZduNwv9Zrrn/4DjpjyPJlVRzK2RLGep6nVw54wkvBxyh/Pp4Yu0B5nXNIdkRxwxCKjdAPBkjJP45OJD22hm2IhQzJZKRpETQTSGvGh+99THnnX4OLz/3Eq3NHVREVOlZ0iMN0QkFQkSFIG611Vb88IR9yMl8uOa6azjo0INYYcXJfDHjC6auOs0TUbL5HK6IMboBD/72QdqS7eKDVRzHETwNyWvopoZuG6hnFhhBg/U2Xk/SusxbPFeEC0P2L0uGZWJKOV1HyLMQ6HoFV+ZGf18PTeLzqd5BYsEYv739Ya66/Fo6m0czedzKqJUbK648hqmrTWP02DFC+COopfHFSlHOBWXx8TyfTP+IcDJId99ijIDMpZBLU3uc3WTunnj6sXJ+GKCql3HMmrhuXXwyTrcIcLZtyzwtYmuWh2W1IH0r17F1i2KuyMzPZ3LYvoeyeM4SolYM7/wQDBOVc0RPTw8RIfS77bEb+x2wnycK3var29h3/33l/LA+L8n5Ydvtt2FgIAWG9N2wwYGnHn9O5k1ISLtDc6SFB+/5HZmeDH945DE2WG9DarUad955J+MmjsO0TRItIUqDZeTUxg1X/4yl87sZ2TaScEDOAzIPm+JJAlYQNS+z2Swqqc8OLroINMrHHPEtV1j9ss81XF2S+J46tyg/VImvXzJAaPJNQ3M1yf23j4CPgI/Adx2B/6z/6mz6nx3pH+Uj4CPgI/AdRyAkkfF8IYe6gLUCOkWJLI6fPJp9D9mH/Q/7ARVNSIhE9WoiACTaokJc+8kUM4wbO47Z82YzZsQ4uaiuy4VxnmSsmaa2OOnuIvf9+j5OP+YMrJpFakkKvaoTD8VQD/NTDw9r72xn8pSJ7Ln/bsTbIt4S4s223pR1N1yHz7/8nP0P+AEL5i8incp4y8WDdoC/vPAO773zvvfAMLcOlhAJw5I2F/M4mivkJSTtL3rRS/VAt7fefYtpq01Fwm0Sja56Dw6MRqO4Eq1WtyyoOqvVMvF43CNCNYnwUoHnH3+F3/7qXm+JfD5V4qAfHCx9axGCUvCI4voiUGimS6owgGWY1Ks17+GFcyXSWxXiJSwRW8iaiiiH4jZXXHcZG2+1kZCpLEH5XqjlhJBWMYKaEOsqpVqBiogwql04wmiFeJiO6ZH8ADb3/uZ+zj7tXObPXIitBbGw6RUxJRpKCsHMEQgHiCWinHbmKQj/5NJLL+Kgg/dn0qRxpNJ9rLXeWuQzWY+ENyeS9HSlmDtrEa+98jZlrY561oMVtlh747U47+KfMGJcG83tMRYsnU2xlheRIEBzmxChkM0HH3/EzNmz6ZYod+eIVu/hguq2Cl3XMU3Tw7YuIoEuEU7DsITqGGiahhIIumb3885b76DGzanWRcgx+LYv4V1qeL9OjhAvRypVZEz59EB6gPZRnTjiv+p2kyOPPZwDRQAIJkxy1SIto1pY1LdIOZPgkGBR1xLxZ4fRo8eKYDJINp1Hr5toFZ1wzObWm37NMT88HqNmEdLDgqUQ1WDIW6mio2EYOjvuuC2HHXEIOPCzm2/kkMMOZPTYEXT1LkGR1oKIZnPmzKZ9RJtEvU1ef/ZdPnn/U4KmTblYIWDb6IKnQ11ErZKXYs1R7IjFWeedzcdffMoa66xJJpsGXTDXNVxJmia56+BK5BynLqRbp0nEiGKmIKS8iZdeeIXrr76B0Z0TiFgJtttqZ7EVlFZDJAmTJ0/25okjdhWgZcFH3aZjBXQGxI/U6pC6XqFCkRNPP4aDBMeKVsYMQ02rkGyNMpDqJVfIMmH8OObOncuYUaNlfjjif3kR15qkTIJBIeT33nkvp55wmofj4NK0l8eCcW+ZvZrbnZ0jmLTCZPbedy+PpKsHZm6x1eZC/tf1Hg64//77s2DBAjk/ZKUPYWw7yCsvvMv7735ELJxAqxoEtDCffvAZuXRBUp599vkB06fPpFAq0jGiA/V8gdziOolkgMXz0yIePC3iTZQeER8GBgZQ/lwol6RvdZmrJqG42ImFIGBQFhRy1TyO5qB8rS6kv27UcUQMqHupRl22qX3gsCwhpF8l8RRXF4h1/JePgI+Aj8B3HoH/EAD/DPofAucf5iPgI+AjMDjYj7qIDQoBHMwMYIUMfiiR4yNOOEAufCWSJVG9cl1dBFe9KFy8KeFdQC/p62LFKSsKCclQyJaI2FFUHYs+7eY3t9zBY488Qa5fLpALDgE9ICRKuAoGioBXqxWPEJ1/yXmMmzySR594GM102HDTDUhnU4wbP4ZCvkRne6d3kawJIVYn+gfvfYCB3gEZNLl4FvqYz+eFuFeIJmIUywUi8SC9A92ceNoJTF5jDOtsuDaGpZEVQhJrCQupks9CmgzDIBaLedH7SCiKdIyCEL2W9gRffDybO267g+xAgbAVJSzspqN1BJnBjNiqUs5DOpfxIrIq+q5Igi2E7cILL5QOuh6WSgCoCwlACME1N17FCqtMoqWzmUDUEvEkjRnU0STyXxVcDVMT0lX3iHPQsiWCLO2s6UjAHQmrcs4ZF/C7Bx4VYlSjvaVTiFSRUr5CPJyUKKWUleNXWmUlLrz4PMFQ45VXX0WFM9dcezXskIUSeNraWggGg4oTUszXhawm+c2v7yHVn6PiFDxiuvl2m3LplZcwVsSfSr3AYLaX9pFtgmtOiBCesJIr5jwRZcWVV5ZxjDM4WPHIUj6bQwkXmqbhSPS6Edm3DBNXvldKVRKxMB++/5EQarFZqogIYAtBtWQsh+GtCeHSXKm4xtjxo/li+qckWxPe0nl1379j1MiWstTFt/OlDNF4hIL4j/KnlpYWbzx6lvbS0TaCaCBGcyxJ35JBrjj7Oh6450ERYCz6l/ajVgdEwyHxizKlUoFwJMC4iaPZYeftGD01zkMyB2KJICPHdtDe0SK4xwUfwUL81RWW29/Ti24gdT6M6ZoyHlkh7w7hcJiaCEmajK1anROMBby5uI9Ev5UQMGbcSNpGdiCHiOvWqAvGCve6U/XaXlcCjMw1WzfFj4TghmPM+GgGV156BbFQE1URurq7ellp4ioo8WbBAhE6ZFrZoaBE1Ae8bWHpVygc4NZf3Yp66GXdrYoP5MSHbc696Fy22n4rok1hXKtGqV4Uvxfbbo1EU5yiCHJLu7pZSc4P2XQOJUBE7IicW0wWfr6EX9/yGzk/PElG/K9WrBE0gqgh06XNEbUSp1pl9LgxXHDxBXROauIPjz+BZrhsvPHGZDIZxo0bR6FQoKOjA8010L46P9x/nzo/DMo5w8TQbDkvFVhlpalcf+0N4vcl7r/nPp577jn23XdfEWoMFDm3bQOCcPW1V4mQFmQwPUiiOUFLWzNFIfgyMLhqruoVCvW8iEYZ1IoeN+Bix21cvSp9r3vJ1dTn2jLiL9tdrf7VdsezJQ4pb91LuggAyDlOLev/AAAQAElEQVRMvvhvHwEfAR+B7zQC/2nn1dn0Pz3WP85HwEfAR+A7jYCmuUKGI/T396Huq738qsvY/YAdSA3mJfqbo67VQMi5JtfJcjmLK9Hz5mQLbS3tDPQNYOthDNciFoyyeHo3V//0GiE0D0BVI2CGJOJfRZVXF7uappGWC+xxE8by6ztv9S62P/z0Q/788gtssvnGBIVwTJo0ifHjJoJwOLV0PBSICok1hQQ/wScSzYuEYmhy8axIZlOiGUVKQ6EAdtCiT8SMDTbegD3325l0Tx7N0Hj8qceZt3AulWKVaCLqESS1hLcoAoO6n7daqAgBCREJxqikXK6/6gZmfDnTi1bWynUhDhWPaFcqVWbPnitkz/FIUjKZkLqqaBoSfbRoaW0iL0KDemgbBtgipFz3s+tYda1pRGIhTFsXElel7lYwA4ZEdavS9rxQAAPTsBHuJtHfmkcuY4kwC2ct5ORjTuatV99mybylEslNiviRwrYsL5ru6hqZfE6iyK1cdtWllGpl5i+cw1PPPsFmW2xGsiUhdkxWFrKuyKFhmDLOMXB1HvvDM3zw3ofS5wglEQCOOPpQTjv7NOywjiJzZaeEGTLJl7NEoiGxkyEUCqHrOptttpn0WfM+u+ILqv5wOEylUsPULREnSh6BLZVKUs4QKHQS0Rh9EvV9/tnnoY4QNB1DM6mVq3zbl1NzsQQ/Q9e9qtSD+9Qy71gsgiYEuquni9XXXI2TTjmR3fbeHjtokK/kpa+WNKWCFbAwLd1Lqj/qif+2GcLSbbKDRXQRY9K9Ja649Gruv/shEboiJMJxidYHqVXq6FYdl6rYqosAZXP5VRcRjOgsnNnFS688x2ZbbciY8Z0UKlnWXmcNXKdGsZBj8qQJ2JbBn37/Gu++/q6Mv0YsEicUCpMeGJRhcnGEUAuk4jNVJq84gf0P2kvsSH/DNjfefBPqORflSpFYPAIyYWpVh3KhRCKWEIw1TM2U6LtAXoWLzr9Y5mtK+mUStsJEAjHSImoZus7nn31GrAkvYm9ZlrQhJNi4YtelUMoTiYTFL8qoZ0Tc8qtbWGud1UGvU6mVlFUUOVfJkW+IT6j5rs4P6pcS9LohRXURtoJ0Te/j6suu47677pPzA0TsGGr8lvlPhUAggBJiRozq5JZbbyIvgtP0T+bI+eHPbLr5JgQa54fx48WM4CDjnog2icBo8/tHnmL659NpknPCYP8AjogiSpx7VQSxbbfbGiWCfX+vPb25O16Ot0W00wS1olsmn3J475N3yBYHaRvVTLacpiu1mJL8y9ezlLUiVlRntfVXYYOt1+OQYw7m5HOO57wrz+Hq637KET8+hL3320NEkS2Jt0ZF5Euhbu2xwoK/iAJ6QMfRXG9lkjrfqnkkzfPmhzTBf/sI+Aj4CHyXEfiP+67/x0f6B/oI+Aj4CHzHEVCR4VRqgBWmTOLW225hg43WYemiflTksWNEi5CaiFzol1HEyhC6Wheil+pLS8S8QMiMUJOI8oi2dtRDzM485SxmfTGbzvYRLF2ylLgQv87OTlKZNJlcGtM2iCVinHLaiSjyGoza3HLLL7joogtoFgL9+eefelH5uETnw+EomVSejuYksz5exB9/9xh1IVy2XPQr4aGluY3e3l4SiYTX1rTUrwSMU08/WchmmkR7hOtuuJYttt7cu/gezAx6pFURg4hEGZuamujqWopIB2gVTUiKwc03/oK5s+bS2tQqIoPQA8clLkRf0wySySTXXnst0YRO79JuHImypgflQl+u5FVdaslwQaKSixYvRAkc1914HerBZQmJJtYlEqjap4hpXY5T5NiwTNpa27G0gPd8gXgogSWtKaYrfPLal/xKoqQfvfMptYKD+tm+nqV9BIS0eGRJyL4jpLNTosA33nwDwbANlsu10t+fXn2FRL3H8MZb76Ce9q7GN5PJoWxHm0J0LVkiZOl3Iib0ofYdf8qxQly2oH1EFFd3cKjhaI6QP/ksfavUaiJ01EX4qH6dhF15WCqCVZVorS3t4quXqlPhZck4aa40SwhlIVcUewMiOnwgHmQIGQx70dl4NPHVUf95ZhiG1z41rsIKaWlKyFglRNDq954eP37CWK6/4Tq223kL8c35VEVpUdHddH4Qda+75mriL/1UyjWi4nNqtUI5VyYh49GcjPHFx7M47qjjvaXk40aNp5yrUpMIerlQFoKtS5Q4J5100C2Hm265gbaOBBUnx/U/u4aLLzuPQEjno4/fZeVVprB44XxaxZ+bhW33LumhLqLUww8+Sr2Kh0s6nRbiLtUFAwKIS6lSwBWinclnuPyKyykI1nnxsbvuuYsf/vhIPvnsY0xTF+5fF4GrhCZHJWJJL+JeypapFlyP7P/ql79m3qwFJGPNXl+Vn6o5FhDCrQj/ww88SL0M3Uu6aGlpEZIs879cZOq0lVG+Onf+HFrbW7jj7jsZK9H3YCxEVLDBRASiiOcX6vygSwuUPwz2p8hn8nJ+CIlva7SOaOX91z/hrFPPZsZnM2hvHUXXgm4RACKo1RfKN9X4qXOOLqLNOReeQ80V/xNf/PmtP+PCiy+kqbWFz7743Ds/xOT8EAmp80NWxjtC95J+Hv/D48yeOQf1ax7NUrZDbJ557lkMpHt54cUXmD5zOg88/ABnn32m4F0DmdturU68JcCtd95CX7YHJ+CgBWHtjdbifBm7a39xFQ89dj9/eO5R/vjso/zi7ms595KzOPjHB7DDntuz6bYbiEhaYLe9duG4k47itJ+cwu1338aFcqx6qGmunEOlYiUn86kmAkZQzqXVv/qrjJf/9hHwEfAR+G4j8J/3Xv/PD/WP9BHwEfAR+G4jELBNVpg0kSuv/CmjR4+Si/maRAADxJvi9EokbfGShYzsGEk8Hkdd2Af0IC2xFiwnQMSMEnBCvPrM21xz6fV8+uEXZAazZOXiX0XZBtMDzFswF/W07QmTx5OXC+FjTjyaDbZfAxWNv+Gm6zn0sIPpHNHOZ598ymrTVmeMtCE9kCIWDBKPRCRKDHf86i7mzJovF+4ujkR821vayQhZClpB78K6t6+bkaNGsMPOOzBl6nge/cPvmDdvIe0jW+np72bMuJES6TVR7YlEQqgoXC6dEUIUJ6iFcYTQvfmXN/j9Q7+nZ2kPwYBsk7iucEMRLSwWdS0inU6Ry2UY7C5Tlui2ugd/4pgJZLM5JkyY4BFOMyA2RGi44KLzmbTCJFQUPiXiR1VItKZpKPKukimCQk2ElMHUoIgPOiE9Rro7RzIU58tPZnH2qefxwlMvyvYgblUj1TtAR2sHzc3Nguc8wrEgSweWcvKZJ9I2ohkj4HLDTddy6pmn0NPTy0t/eZVp01YjHEkIJza8/kQSUXoWDnLHHXewZMliTIl6n3Xm6ewh5GXKyhO9iG9BCEtNos6aoXsEXzMswcqQzzaWGcCyJOmGbNMAIUuKpIlIEI1GvW2OfFZlKuoBfxIJLkuEv1qqYRgmL/zpz/R29yHaAoZEpt26iym5VPSt3oapoZbLB8VfXLGpCKt6vkNAyO1uu+3Gddddh2pfLlNhzJhRhMJB8fEqan86mwLBt6Opk3qpLpHgAh1tgnO0mZmfzuWj16dzxSVX8+n7n8s46GQH86RSGcHBJhyOoImDRJrDaIL/Cacey4ixLRI9znD3/Xdy6JEHEW+OoW4/WGmlKXz+yUeMnzgJtRy+a0EX6sn/V19yDR998BHNiSYCpo1bczBsC8epe36tS99EGeDo435Ea0crv73vHuYvmi/zM+StRtlmu+1xRD1Q/dc1F0vGRhHjivQlEW0hYIR56flXuP+eh8mnS94KAyWgKdKvlr9XamURDorMmjkDGXIZnx5M+dCUTBIWPPv7+8Xnc6ywwgpssskmrLLKKlTlmKa2JItFSKqJmNUlosHITnV+SIpwMChtCNIUb8J0TYJ2BFuzeevZ97nyUsHxg8/JDBYopApMHDNZPhdRv9KhfoWjc0wnjlHnlLNPZdqWK6CI+M9/9TMOOewQmkfG+fTTj1l11VUZObqTTF+GWCDiiTS987P8/Ppf8NG7gu/YCUwWIXPNdVZn5LgRzFk4k2hLhHldc/h0xkd0dS+io7ONWqVEPpuls2UEc5csIF3oF/HmOp567o888ac/csX1l/G9fXZm0ioTSLRHibdJP2IGWRFfugYX0TW4mFw17d0SsM33NsMIari2S6zVJi72dj9kR35+2885/JjDvBUFekCnWCtgBy0RNmreXFG+qus6/stHwEfAR+A7jcC36Lx/Bv0W4PmH+gj4CHy3EVBPr1eR7fETRhKSi9x8KU+iJSr0zvGIlYqW9wkRKBdqNMdb5cI+gFY1iOgRnAK89eLbnHXiT+iat5QRLaNQhC8ainorBjRTo2N0O6F4gM9nfsoPDvoB2+6wNbUsHHr4QRx//LGsv/763HbLL5k8cSLlQpEFcxbR2trM0sX9lHI1nvj9c7z43EvCg3SCwTAI6VIEPSsiQ1xECUX8IrEofQO9/PjoH/KQkPj1NlrXi/Ztve3WQsA+p6kpQTIZp1areIOtCGpJSLwiQkERMBbNXswdt9yFW9clChyjIO2o4wohQch2GEWWDjr0EDm+5i2TVgLF2JFjWTB7obS1lWRzEz29vRx22GGcdtppjJMoabwpRrVSlTYHPeJuS5Rc3W+tIsyWEOlkLOkR4GQ4SffCXjraW3nmDy9y2nGnk+nNMqZtrJBSl9ZEK8V8CRXZzOfzQiLH0Zvq4azzzmCjLaZRrhc5VyKmxx5/NJMmT+CJp55inXXWJRiKyDFpCvkyzYlm8qkSb7z2Oo/9/lF0IYu333YL2223BcGoQamWI50TvKsFNANcQclBx9AD1GuabDBEBDCwJapvmiY6eMSzKkSqLiRQkRmVq/4pUlOv1jCUeCAl1a0BOBqPPPgIY0aOQfQF8ZEKsbDgnCtKTd/ubRgGFREcNE3aiYNqQ1bIXSgUYpdddkFFtFvGR4k224LHoJDOFPlcziunouVqib8i/x3JEaifexxckkOvQdf8bk445hSmfzqT5lgbuVSeqGDaKQKBIsaWYYoQYLGkbyk/OOQH7LbvThSEHF9+9eUccMgBrLbOGvz6jts8X1DCzZTJK5LtTROLNJEINvHGS2/z3GPPo3BQq11UH5QooWka5WoFzQC1QiEQsdh22214/s9/8m6/eOONN9h6u2357LPPZEx0QbiOU62SiMYw0LyVFaZjypyLsGjuEn71yzupFh3x6wSpwbQn5AVDAXTDJV9Is/v3vucd99ZrnyDKgzdvlZ8Zms5G62/grbI5+9xzGDlyJLIJdT7oWtzNyDEjKUk7I5EYfX39lItlIf6tnk9r4jMBK0y96PLKC69z8vGnSFsWC+EWkl92ScRaRNhzCRpBRk8YjRU2+eDz9znwsAPZfpetKQ7U2P+Q/TjptBNZZ8M1uO22XzFBREq1ymDhnKW0tMmcWdRHOVfho3c+4u1Xj7bKewAAEABJREFU3qJdBDJN00SI6+XjLz5i+vwvuevB35AuD6IFHdbeYE2vvpqMkfKNfDpLn4hlHWPa2Gv/Pdlqh61Qv2JQN2recw3ylTydY9oJJWyUwFahxEBuwPt1D6w6gZjMg6CLWkUUSYZxTYeuvh6Zm0tZvKCHul7h4CMOYIddd2DUeMGqXqHiVtEMDdM2cHUXNVfwXz4CPgI+At9hBL5N19W1yLc53j/WR8BHwEfgO4uAiu6deeaZElEvIGwCFS3t7RkATSigRKjUBX8uWyBoBrA0m/6lAwSwqeYc7rrtbi445SJiepxazpXtAZLxFhYuXIiEAlH3wXYPdNGX62W3fXbjuPMPl2iZyfEnnch++/1ALuRbePwPf/SWhKuHdcWCUcaOGy3R8DyRQIxCpsSvb7sDQ7MoZssoAmpLO5YuXUoikUCR+GKlgGWZUt++XrSyLgwz0RTHCppgwKqrTyNfzFGqFEUESAq5L6DIamtrKwNK2EiV+dMfX+Djdz4kGojS0tyGevK3WoCsiL+KJM5fshArYHoX7KVS2SMvsWCMRDjh1Td27Fh6eiR6KsT++BNOQBGjwcEM6mnjithVq3UhVmXcusDq6igRwBGSVC075PsdJsnxV1/wC3560dVCQmNQ1oXcVLEIkheho0kiqoYQh0gsxNL+LrbdaWsOPWov0qUKl11xMVNWnszK01bk6WeflXbaTJNIaS5bxNCDWGaIbKYgUf+lXHzxxay73tpcfMn5UmYKwTBUnbxE/4uYFhIdD6AIfl2i85VKHVfaKhyPUrGGevBgsVCmXnWEZoKugakj5W3y+SLq5Tiyz1WfwLIsL4ocCYZ49913PeFECTawrP+hQBin9lVh/vOXEh+U3cpXYkQsFvPGOZVKocgydYeemSnSS/O0ytiGpdOKvEeCEdQyfr1qYjkBCgPi41oYo2bz65/fx+UXXEk1W6U13i5uZKELFpokHFfIdESiuTY9Qvg2325LDjjsYMT5OfuCcxi3wiTWWHctnnv+WUT3WPYMBhlrpwKGa7N49lKpF847/WLa46M8n1IrFhTpVtiXyyXUWJuWjvo5y/33/wFNLUmJrvcRCNgo31c+tb4IZ9VyTeaOjVMpE7AtZCApiKgSCSWp9Lvcd88jfPnpbDpaR2HoNqn+FI5ToyJzZvS4kXT3L2HFySvQ0tSMuJeMp05V/DtkB8TeACNGjPBuo+hatJju7m45roaDjhLdBkVMCEdigkWUvPha0AhhawE5PwxiaUEqIt7deftdnHPmuYStGGXB0nSDIqa00rVgKZb4poHFrIUzqThlIf8HcMRZB1Kolzjz/DM47KhDsSImjz7xR2wRLFZeZUUioShjxneS6S54c7WYKXPDlTcxb+Z81MqKvr4+BGRy5Qzzl86halWo2RVi7RE223ZTJk8Zh2u42KbBqM6RImbq5EQEmbrqShgCny6pUi+jSZmiCACOViOdTTOYHqQiBD4Ushg3bpTg0kFI2pTLZYgkQ1QokSoMUDfqJDub6Rzb5m2vUWW37+/KGuuuQSwR9s5DmgGK/CuPV6ttVO4nHwEfAR+B7ygC36rb+rc62j/YR8BHwEfgO4zA7NmzvSdrf//73+eJPzwLmou6pz2VSnnRwmwqKxfLo2Sz7t37PH7EKLrm9XLLDbdw72/uoyIX9qV0lRHNQigWdXsEYtTYMSwS0hxtCtM2qo22ka2cde6ZLJ7Zx+8f+51cVKfYbIvNvWjdKy//he/tsivRSJQX/vQCPQv6sIyAR7iOOeo4Fs5fhCFX5olYEkWGFfmJRiLSHlfIjONFcl1hoyedcYxHuvbce0/uvuce9trr+8QSUSZPnkg4FkX1xxWGFImFhcRWvWNVdPiz9z7jmT8+TVO0hUERPgwMdKlPGkBdd1hByPX0OV/y0CMPEggFKRWEWGsm3Uu6WW2VNYQMjGDDDTfio48+8QQI5LXddtt5Edp4LI4iwrIJJQLYdphAQNpe0zF1y7tHupyrcuwRZ/L0Y89B2aAgkfqgEaaQLmNplkT/K97KAyVYqOcoNLc1cezJx6II572P3EP/QA+777Erb771Ju+9/w477rijkLV+sT+dphYhqpYtth3OPvsnqFUEG2ywAZtsvyGR9iCDIoC4Ql9My8UMGCji6eCKQOIKybcwJUJrmkEECCoiVlSFcLpC8g3Za2qIQFDzVjco8qqEI9u2vbaqvhbzBSGMFcHS5PeP/J721nZ6lvZiGaYc50qb6igiybd8qajwN20rcUd9r9VqPPPMM6ifi/v8889JdEZErIBSsSL9QfxHJ2DZJCUiXxahKa7EHMH+tp/dyq0/v02I7ADJWCu5wTwBIavtEmFesmSp9KlGTEQGRYhXX311Lrz0EjQbfnPnA0Ko+9jpezvz6Zdf8IfHHueww4/E1Sxe/PNfxOc0woGQRMU1jv/xyZjVIMXBmghDRcH7KywMjaoQzWA4QE3UIjtosclmm/Lee++hbmf43e9+x4knnsjIjhGM6BgpwkseUyLJ5VKOWqUqfYJoKCbCjsX7Img9+9TzBAMxEanEh2TsWlraUC+1jH+11aeyaPF8br/1NtQ5oJDLe/4RCgRZZ621mThuPGuvvTYff/iRtwrguOOO4+mnn/Hmm66ZJJsSpNNpMoLPqI4xaI4pc7/G2JFjWDy/i5tvvIV77vgtwucp5yt0igjRvaRHyjiMGjmORTKvQyL4KYEt0RHnlDNPYeGMpTz+zB/pGexm/U3XZyA7wMuvvMQuu8r5IRrh+eefl/PDIEoI1FyT4358PLV8lVGCRyQcZmRnOwsWzScSD7DNTltwwU/P5ZkXn+TRxx9kv0P2QQ/qMu9rKL8ri38GxBd1HdTqoQUL56DODeoXDOpOVeapRSGfpa2tRUTRMPFoWEh/yDs2J6LAkkULmSHj/NRzT/Dqmy8RiFiMGttBOj/otbtYL/L+J+8xYkwn62y4Lmuts6acfRww8OaIOr+o5yWo8fCTj4CPgI/AdxOBb9dr/dsd7h/tI+Aj4CPw3UVgREenkOwF3kWpul/6rrvuorury4sKOrW6RHFDKOLX190rF/M1ehYP8osbfsEvb7wVWyKnk0avgIXtRfXaJMJqmzap1ABjxo1mMJOSi+F+bvj59d6Fb3+mj9t+dSs/v/nnQgLrXH7lFVx0/kUeMewRQt3ZPgJDyIWBwYWyffGCxcQiMS9SG5ccCalWhMApgqeivpqm0draIuRoF2Z+OZ/Ro0fTJW1XD35rH9HukVMVMQ0JcdeFXCnxIBAIoGmaR54KhQKPPfzEMrIXSQpJcyiVSkISHAzbEHMOK0rkceWpK7HCSiswatQoPvrgAyzdIBltZt7MucyYOZuwkA8VLZ0xYwb9gynyhRKnnnIaV111Df19g7I/QkQiz5ViWfpSEgITlEClyYK5Czn/rItYMGsR6d4suggDmqR6yWHc6AmUcmXaWlqFLFelX0skmF3l5lt/RjgaYN68RSJ4PMU5559F58gO7rjrDg474nDsUJhiuUpecOrvKUl/XM4681y+/GIGq622Go8++jsWTp8PIjxYJrhUpb811H3kFYkkq4i6ZQYISNJdg6AZwrYkSVQ4IOTQMAyps8CSrkXMnPGlYIm34kNtN01T6nJkmyZEuYIr0ffpX3zpEdhQKEQ6lcG2g9J/2/MpQ6LJ33bmuUKULcvw7Cr7avzUuHo+IiJASmyeccaZXHvxTfT1pDzboKGIbi6TZ+GsBTR1NDN3xjzOPu0nPPjbh4iH4rQ1dwj5lzERX1Q+lxUhTNXZ1tbG0p5urGCAs845C9fUmbeoizt/ey+XX301I0aO5KprruHU086QsU+zYP5ialUIWgGcItx7x4MMdGegGiCoxzF0yyOVpkT3kZfqgxoD+ciuu+7MClPGksqmBPOSJ9RFZB4of1PCkhIB6rUKhqGL75YVpyRgBRnsyvHHR58kK8JGwI4I7jl0zUIdWxcaagYsVpm2Is2tMdZeaw2+v+fuvPfOu7Q2t6AEri+++EJEpG6Ze1HGjx/PBx98xJw58/jFL37Bgw8+6AkFKcEjHk+IX0e8sVTnB3We6F7Sy89u/Dm/+NktgpzFhDETMTSbRQuX0NzUjiU4ZGVMxo6dQDqdpVAt8NOrL/fukS9U89x57x1cdcNVFEp5bvzZDZx/4Xl093SJ/y9lRHuH1KWjY3DxeRexaMEiz3YxV8I2LPbYYw9uu/2X/PGpR7jmxiuYtuYq2FGDcHOYfClNNp+hJngFgjb5bMHDqrWlRYQhk1BoGbm3LEt81MYUP7dFIJgxfbr4+Qw5J/ZQyOWwNN07bpQIoaustAqbbbk5a6y9JrPnzeK9j96lqTVBsi1BxSmx6prT+HLmlx7Wu+6xG8mkjLfUW66WMW0bx3XxXz4CPgI+At9ZBL5lx/Vvebx/uI+Aj4CPwHcWARUx1TQNRajr1RqXXnopP/3pT5k7d65HOkolIXIS9R0r5Pqdt96RiOqBPPfMn1h92uqUhdCm+tMiDNS9SLimGR6x1iWslpOLbd3UOPJHRzB5xQm4muPVfd4F53kRz1/88hZ23nlnuYCvMFJI05OPP+E95EsR5fvvvY8/Pfe8XGjbQp4couGYtxRZRewNuYBWEUt1jLrXW5G9ww47jL6+PjbaaEMe/f3v2GKLLTyS4jg1+lOD3rJpRZoUgVPl1Od4PC4Rzae9VQfNiVZymYwQjBFCEGpelNO0LRz51zlyhLeMO9ncxNVC8F566SUmjp+IKUSgrbnVe4ZBRo4dM34cr732mhfRVXWXy2UeffQPXp8/+vATIT4WgUAAS5c+CTF95eVXOUVEgtdeeYOepf00JZoxdUsElxghIW39Pb0kEwkKanm949La0c4JJ5/ImDEjhMiFOPWMk9j/4B+IANLMFVdezmabbSJCQ9gbxyeeeJJtttkSW8jgzbfcypdfzkBFPVUkXBHkQw48iN/97iGinYr8GOgGniCjiKcaO9u2AY1yqSrbNXTdlLEIErQDqNfAwIAX/Xz77TcF226p/0tv9YPyIbU/Egp7bUlI+9XyfxWdTqVS0rcgimAZMobKloreq/LfJims1RL6xriqsa0USygbypaKsqoy9913H+eccw79/f0kEjHxlwFPIBozaSy/v+tRfnLmT3j/3fcxNJNape6lgBWUMQtJXyKez0aCIZYs7fJWyKjnV0yePBJdhKXTzzyDo487lnHj2jj+xJPYd5/9ZIwixGJx3nzzbXbecTsh72WuvfrnvPD8y1RLdYoi7hiahSL8taqD8uWSiE+qzeVK0Ruvw394JA/c/yh7HrQrjzzyCCeffLJEowNk0jmUH6q+uSKAxGMx1LjVag6FXJ733/+QJ554yiPnmqYLuY1IPwIeqVe+almGiGUj2WjjDalXqhz9ox/zySefoAQuNS6dQrTVA/fUMv+JEyfy+uuvk0wmZayXcsMNN/GTn5zr4aFwL4vQRN2V6Pdo3nnrXfbf760IQAYAABAASURBVED+JOeH1bzzQ4Xe3n4RFUq0t3eiuTpqvpqm7c0TW/Dd74AfsPpaq4ioFeKsn5zFKaefTCBkc9c9d7LpFpt6QpKa60888cRX54cID9z7AH/605/EJ20RPXQuvvAS7r//fg444AA2320DsVEhpaL3nc3U9boINl10iEhm2yZNzQkRYHoEx6iMtc7irsXU5TwRiUTo6e6Wz1U5r5VYtGgRag6PGTmK0SNGeueoeDThtXvurNl8+vEnqAeX9qf6ePOdN0RgyDFx8iSq9SpqdYhu6ULyDT78+AM6R7R4P2PY0tYq46172AXkXGDIPMB/+Qj4CPgIfEcR+Lbd1r9tBf7xPgI+Aj4C31UEnHKI1tg4zEICKxtnheCqvPXAx1x9xA18+tAMWrVmqp/AHefez23n30VxXp1mbQSFfrCcBLUABFui9OVTFOTiV5fomilEseborLTiVHbcbhe+/HQWd995j3dLwSYbbcxbb71BoZxli603RdfjvPbKB3x/j4OwCfHYA09x58/vJukmiFTCmDmXpB7FqpsSkc1LHUniiSYW9/diREJsecBW1Fpr0KkzOz2bUGeIkVM6qZtVKm6FSeMnEA1E0co21RS0B0YSLEXom5HjkVufpC06nsHushCuNgpSTbpWQE8apGr9jFmpXSKT3Wyw8SqsudZEISMD9A4u4cs5n0NY58tFs4S8rMrvfv8o66y5Nt0LB7HLEcExRqzYSTTTzufPLuK6E2/nxTveJVoPE+oP8asL7+eK464nP71Gsx0m6LgY1Sqm7lJzspS1DHqsTo4UWtwh1BaiqS3BhhttxEB/gV9cf6u0eyx777Q3T774BAt75rHvgfsIuTB47fkXOXCXfQhX4eUHX+Cp2x5HX2KQyLYy0Z4KS8LUu6L89tqnOHqHU3n9dzOJlkaSNEYSrbYTrAjZzVexXIdaJSsCQJbmZACDskSwSxhFlwdvf4hmo53JzSuRzgdZ1FUQ/JqoCLHVamUC9Rpx18btq/Pigy8RK3XQXB9LuCwkMBvGqoZwyjXCIjSUqy4Vwb1a16TvOq6jgRBFTSzqmokuObLNqdVRSReyaboajVSlih7Q0Qy8CK9bB8T38gMl9FKQBC0UF9ZIVDuY/tJ8TtnvHP58x5uMsNupz7H46VFX8/vbn6L7k34i5QStZpu0P4xe1SRqH0QR7IqE7osS0c1UMkRbA4ye3M5GW61LV6qHO268mbEiBH1v22149P4/EDZNttlyCxTBe+GFFySKvyulosPTjz/L88+9SC1Xkf5bBGumYKljuwHyqQJtTR3YwQBZwbweqLHDftuTNVKMXWskn836HLPVhWgZx6pihuqsNm0KhlalFNPpdwoUBbNQoJlcV5W7r7ufyckVMTImtYGK16bBfD+BJpNIm82YlUeRrg2w4porsM6mG5GrV5jXtUj8qIuijN30uXOYusoavPXau4xpnsjA3Ax2JsY4e0WSqXYW/aWX47c9k1lPLCEZTNL3SZ5fnPkrbr/4TiqLpJmlJgqLiySNJsyqzqj2TnL5QXKVAey4ixMq0FdbzKR1RvL97fdh+nsLuOO2u2lKtLDpJpvzyquv0p8fYKvtt8axXV4VYW2vPfYlKFg9cf9z/PaGh2itjqIp34klc2PjnTanHhO7oy3601m0ZhdXsBqs9uGEKwRaAgyUUxT1GgMiWhJKUNEE96ohNpuoV+sUq2UCsSAEdcp2TfAOUglBNWzghoJ88uUsHnvsefbY8VBeefpTHrr9eRL1Cbz5wHs89cvn0LttiotK6AUTva6RFPGnWM6x90F7UpLzUNHJscZ606jJ53g8SiGTpl6uiLP6bx8BHwEfge8kAt+60/q3rsGvwEfAR8BH4DuKQLVaxZEIv4r8aZpGLBaTiGeYmTNnc8cdd3DaQT9BPSTwd4/83osA2raNIZErdYwukX4VUVRpzJgxLFq8ANM0qbuOEEKbH//4x/zmN7+hVCpx7733et9nzZrl1Xv6KWfQ0tLsXXxvveUW5NI5pn8+h5tu+jm6bnpR1t7eXiFSIS/qFgwGUdFR9eAtwzaoO1Ui0RD77bcf77zzDmussQZdXV1svfXWLFiwgI6ODrFbRt0Lruyrdqn25nIFMJEI6RNefwYHB2lra/NsaAZeVFiV22STTTj00EMluj0Dda/ztttu79npbOv0Inhqm8JiypQpqEioWjGhMFRtVK6kMFLf1dJi9VDEW265hR/vc4bUeSyPPvqod0wymZS+6rhCcBvjYEjf1XGqzv7BAYkcZyRa3ceNN10vUfvf8eGH7/PQQw9xwIH7MX/+Up587EmOP/YEFPFtaWrxCFRzc4yXn32L6669HtVv1R635nrjrGmal6v61YMLL7/kco790cm88uzbMhYOmhDJgBnAFZIdCITQMbx7xEPBiPegQ4WlwvcRiUhvueWWPPX0E2y2+SakU4OEQgFUOdX3khCtDz/8kFlz51GulrAl4ulQp1jJoQc0wtEgRRFbwtEAwXBAyK8hEVMNMSd83xGiVEM9eE3YFIaF7LeWlQvZ6JYuNdUpi9iQygxiiD8mW5qIx+NShyG+FyT61T3bqv+GZaLruoKBRQsW8utf/5pTfnQuBx10sETL30dFe9XtIV4ZQ5eyoGmah5OKzKuxGTmqE900UJ/VfLjnt3d5fvbb+3/LkUceiVoVoaLQ111zDdlsnn6JfG+1xdbih008IWP027t/y9LFXaiXKe0PRsKCsau+ij1dotYFz1d1XccwTdQvGMyZMwf1nIHFixd7q2XUiolCoeCNqfIrtXqnkC9i6RYCCLat8fRTz3rtUmU1TSOWiFKr18Wvk9Inl1XXWJ3d99gNNQ+VrQ033NAbX+W3ah63tLR4/V5rrbX4+OOPPT9VGCp/URipXzRQOCt/v+GGGzjl4LM575xzeeyPT6CW+ZvS/nAohGlYXj2qjarsJBHiVB0KT1XP2FGjOfDAA/nVHb9GLff/+/PDGXJ+aGtqwy3D1ltu450fvvhiDj+76SYPr6amJtT5IZ1J8dLLf5axN2Rs8PYNpvoJiL9pIqjlslmqlZLnI6ofqn2q3wHLkvNciFy2QDQSpyku+DhgaAaxSIJU76C30umO2+7kisuv4E/PPu+tQjrzzNPZdvttuOLqc5gweQI/PPYI9j9of+9XR2659Zde9F/ho85Fylfy+bw3zpoM9bhx47xzx7IxtMVHo/gvHwEfAR+B7yYC377Xy/5X//b1+DX4CPgI+Ah85xDQNM27aFaEXl2Yqgv2aFRIQ63mkV+1fFwREUV41UV1g3iUy2XUKxwOCpFvEhK1gIkTJnrkS21XF7v33vtbNthwPc486wyP0K+11ur86ldCvk45xbtVYOG8xSTjMfKZKhWJHh95+JHYhk1RSHqpUCYSiaKIibqIVnZNS0ctjw4ELLmQLrPSKivQ2dnpiRaKWCjSr5YLB0UsqFQqHlEyhBwKo8TUDS8JK6EwWOWpJ55C/byeaVsEhFSqXw/IZtMiGpSEnIa8i/M111wTZVeRu9b2dl588WVPNFBEIpvPEYpEhOB1YIiN999/XwiW5mGpCLwqU5dotcJNEYHBwbTg+aVHzjRNw7aDpFIZ6kLMDSFLhm55RKEmuKsUEoI4fvx4rw+bb74phxx+KBtvtjHXXX8NK6+yEuutty5XXXUFPzzsKDpbRqKehJ4ZyAlhN/nso9mcf97FHjE0pV6E1KvxVUKDWn6t2qvGT/VLx+KFZ/7MpRdexowvZuFWYfGCpR45MjULU7MZ2TGarsVL6e8f4Pd//IPgvjKRWAy7JciXX3zCmqtPBRxsw8QSLBQBVv177Ikn0Q0D3TSoaTUcsybx+jIVvQhBGXM9T3+2l8FcP5lSikItJ/vKEvWtYwTBCuuU6gXvqe7pwqBXLl0c9MrV9ArYjicKuEadfFnqEjFgID1IqVKk5tTJFbLSKtcbl7qQYMuyBHebRQsW8+F7H7Jk4RJP1FB4B8Mh1H41dqLHeGNRFYGhuSXp+YQSilxRWSZOnMA5558nosfmXHzpxYLFioybMBZFhg8/9HAhqkXSfSkmTxxH1I7w8jNvcf9vH2LW9Dkkk82CE6SFlGoGuJoj7axhh2zPr5XPqHGaOnUqDT9WZFX54GgR2NTBqn2qHDLSotth1G0CehjDNUj1FXj6ySc90q7Kqv6oeZDLZ1HPd4jGwowePZqNNt5Y7NaZPXc2I0e18Je/vOrdMmPIWFVErGtKJKStSRQun376qTcHVF3VSs0TylSdql3qvPDZJ5+hiH9JjlNlbCuIoZsyzRzqlTq6fJ44cbKIVQs8oU2JbcpOMpnkD797lHU2XJvTf3IaieYEa669Jr++/TeceuJplLJlFs9bQnOslUK6RLVYE19X5wdLzh05aUeeUDRMuVjg5Rf/TDYjONriM4YuIhbitzoKp0Q0hqWL/8n5oC5ip6GBrrkypkX6+3rRxf8XLejio/c+81Yq9S7qx6hZTFthNfbadW8O2Gt/jvnhsay71rpssekWbL/b5owdP4rFiwZINFkyblXW32RDrpV5uY0IA70DvTK+Ge6Wc58SSxQeyPwLBIKMHjEa9VmNIfJyanX56799BHwEfAS+gwj8F7qs/xfq8KvwEfAR8BH4TiKgLkZ1OYvaAdPrf0EijIosqZUA6gJWERJDt7yLaVVWkQLHraGOURfYimyriHCTRORUpHfR4oVCskwCQmo6R43kyaee8qKY62+4Affd9yDqwn+llVahXK6ycOFiubiv07ekj8MOOAzTtXDKDk3xVgYkAhcNx7x7fFUbVOOEUmDYBprpemnLbbfgrbfeYt111+Czzz5hvBDmiggTra3tXkQ2LBfdOoa0xxZ7ZSE0DuFQ1CPyi4X8hQNhbIkUqnt2raCFFKUqIcftttuGzhHttLe3oJ6ErqKEhVQe9RR4JY5omiYRx7hH/ufPn4/6GcCPP/rUw0hh56pIomF4JEiRInWMusdY102PHKnv6l511S/TtKlWa6joqOtCsrlJsAt67Z85Z5YIJwkWL1nIrrvuzB8f+z2t7a20SLveeedtOjvbWWvauiyeK5Hlqk4pV/ZukzjphJNRIkq9rqHaAjqadE7T5K+0y7ICmKaFpmlQgfEjJ3rL0I876nj++MgTTJw0llKqRq3sokQaQzN48smnWHXV1XnssSeEeEW8Xz7om9/LNBFhXKdKUzIhJLNCXQSNXLYkeFd5+aVX0EyDvBDy3nQPZfIgxD9fH6Rs5jATEG+LEWsJEUwEMEM6dREJyk6RbDVNtjyIEdGx4xbBZIBwMuiVs6ImWhA0y/GEhYqoFlbQIp6MCHY2umWgvjcwDsgYuwJuTQiX6jvyUtgnhOiqVRxqbFSZmogGShhRZQ1hipqmeRhZARPbtkQUCVKuVdl51514/PHHaZFo+SqrrsJb775FMBxgl+9vz9tvvi0+XSC1pMjMz+Zw1SXXMPuz2XS2dtLa3Ob5RE1EHhkfpCz6AAAQAElEQVQSaXsVR+ZSMBjEETFA1VF1al70/6OPPkAJAR988IE3f9RPVqp2Kn/SRKFQopKmaQRFKdFqGqZj89KfXmT+3AXE4wmE83p1qp+cU3OxVC2x1jpr0d7ZRkDausHGGzKYSVMuwfTp0z1fVlgo/x01apS3bb31NuCdd94RDAyCajWIrgtxLgn5LnpkfsSIEeJfmnTFwNDMZXO1JmMiSRfSq9pqGIYnsqh5X8jmvKi9wtqV8VDz5rFn/8jUNaaKELAu999/H0okmbbiqjhFlyVzuymmyvQvGeCwA48UkcMSn6xLmSS9/T2eUIfmMHPWdJ577hmKhSpB28Zbfi/nMUPmoVuXP+oWG8l0yTXwBIFQIEhcBEb1kM3R7WOZNGYFJo6eTDLQTDlVJdedp5apSz+b6BZBzJT+aNLmxx55GlcqDsZttAAiaFUJyeeaVmfDzTb2BKGOjjZvxYYS2GwRnVKpFKGAhRIDxTwROQdp0hZ1rlXf/eQj4CPgI/BdQ+C/0V/9v1GJX4ePgI+Aj8B3EYF6vSoEtCoEx/Yi6ZqmUSgUKRUr1KoOgwNpIc411IW8Ik2KIKjPmqZRLks5IRaxZIz+wT50IQhrrLUmYyeMx5IL31VXncpfXn2ZV994nUmTJnkP7jr++OOZ8eV0YkLup608ja753Zx47MnUinUqRYdIMClRPWmPGaKUL3m2FTGpVstCPgpCtGyKlQyx5ggbbbIeJWlDb2/Ki9irSKciUyVpf8gOeMcqQhcwA1J3GQngClmBB+9/0Lu/W5OLegyoCoGtSYrEI9KnkhD60YwdPYqF8xdgCrFJxJKeWNHRPoItNt/KwysSCbHe+uvw4gsvMnqkRAQXLkKtMlAPvHOFdOhoYs8haIckR/okxClfIJfJSpQ4hyoXDobEXoWgCBGhaJSasPWBdIp0LkurkIitt96SZEsMRfonT5nEb397twgDfWyy6QbcdvvNHHX0j3jrL28zZsQERrWNITtQkCjpUdJHi4AVJpfNo6LEalzUmCEvNX6KfKnvtmBULzhU8jX0mkncjnP9VTdx3SW/IC8R2Ouvup6rr7iWetll8vgpzJk9DxURtoVkbb3tNjz93LNsucXGQrzSaJorPlPEknGLRZO89PKrEgnNSRQ+z9hJ41hl9ZWYNHUSI1foINxmYTa5khyCCYt4e4TOcW1MnjaBtTZcnc2334Qd99iB3fbela123FKirtt5n/fcbw8v32bnrdlwiw1YY4M1WHHaSoQTYSpuBcdwwdJwdIdKrUIqmyKTSYlfymbxR+k+aoxM3aJSqkofC7iu9rWfqGXzipwrvHR124Cl09W9BEsEhbaOVppak4wc2Snzo8DHn33Khx9/zIhRndx6+y+9B/Q9/egLbLPt5kxbcSpd87o55rBjWDBzIREzgl7X6V3SIzhpJJriKL9zDAclaKnbWcCVfa6Q9yjrbrgeeYlsF0U4Uatf4okYg+kUSrwqFpSQVfPmqyNii141cEsa0n3++Ojj6I6BEr6U3zsiLrjUvX+YoMZh5LhRzF84H8M06RzZwYIFi0gmk2yw7vq4QtzD4TBq5cvrr77GCpMmi+i1RCLueZSwFpBxT8SbsGQ+KQFC3TKQSWW9eSpGxO90BTGI/6v91Wpd5pktPl6WccjQ2trKuHHjGDVqBKNGj2DCxHG89Maf+ctbLzFx8jie/dNznHjc8cz6YhbxQII1VlyDHsHx1KNPpZ53RBSoERHyrFYbGCLI5Is5TE2nr6eXRx9+hDdeew3TMLzklOvUSjXx7TKGoxMwApJrFDMyBwezVEsVlB/0L8nKtrKINhVSQvq1ik3cCtE7f4DHHniC4w4+ndOOP4MLzjqPA/c/wHuqfyY3SLI9ytLBHmpahVKtTLYkddZLVOsV+lODTF15KqFQBLXKKCXnUC0AX3z2hcz7ZWOngDJNW2V+8hHwEfAR+K4h8F/p71f/4/xX6vIr8RHwEfAR+E4hEIlEPEKryI/rukJCNDwCJGRekUVFDlQKh4XEyDZVBnmpMpJ5RMSSqHxYiENOLsj3P2h/mlqSrLjKSlxx1U8JRsIe0bjvwfu45prrPMK14ooroaKU5XKFKy65QghxnsH+NM2JVsoSxRvsTdPZMdIr6wpBMwO2d2FdqZdx9ZoIAAVWXXMqLSNCqAj9Sy/9mQljx3n9UAROtduyAtRFwFCk3zAsAoEQAdNm1vS5fPDeh8QicSEIdSGKVZrb2yiWCkQiAZpb4mSyg0xZcbJ3n/QHH3zIhAmTefih39Pe3kEqlfEwSslF/pprru4RYhXZU6REYaPrJso+6F45ReAUGTNN04sYq6ix+qza6ZGkSt3DUIkA0jmPLNUkytwxop1NJKIYT8ZRS4tPOf0UVp66Ii2tCW677ZecddaZtAsp3WDtjdCEBEaCAU476XRmfD6LYq7kkcWoiCwKP0NIkS7tUmJAVewp2458USkWTKIp8h9KUs5JWzSb3z3wB7bdYjveffsDOtpGeE+yHz9+Is888xx77rGXiC5lanL8tNVWZdSoViFlFrlMSrkDppDESCTGA/c/QiSWJCAix9HHHsXNt/2cX9x2A3c/9Gsee/5Rnnj5CZ566Y888tj93Pe7u7nj3tv4+e03cfWNl3PB5edx1nmncspPTubMC87g5LNP4riTj+bHJ/yQo0/6MafI9/Mu+QmXXH0RN91yI398/FFeeetpfnv/PRwg/qfuzY7GI9IWU6LgeOOg/FWNj6ZpQsxC4n9xL9c0zfMzhb0lpF+RfU1zZQyrlEXcamtro31EB9/bYzda5PPGm27Cw48+LMJAF6r/Tz79JNdefy2JRJw1Vl0DHBjsznLWyWdiOQGawkkS4SYholWK+SJqnmimJoQxg2s6KHvFcoG6kHVF+Ndcew0R4iKsscZqvPrqq0ybNo2uJUsZMWKEiDkOinTXhfirsa3Vahi1gBf9XzhnMV9+MlPGIooSN5QPmjIva05FxIQso8ePQrdgxZWnoH7G8N3332HM2LE8+eSTtLe3o34dIRAIePm666zv/fTfkiVLRBxxPLvIS9UpmfddnS/U5+ZEM4lYQiLcIWzDFl3DEDxd2aVLklmg67I/QlD8s09EwiOOOIzWtmbGjx+P+tnRQDRAx+gO7nv4ATk/XI0m832lKSvTEm3GKbhcddE1FAaLZPvSNMWbUfNMtVXNjzpV1DyvlqoiKs7k8UefYGDpINV8nXgogenaJCPNQvwtERgdbC1Ee8sI2jo7CNtRSnKuMd0gphOiMFDm9Rfe5PRjz2S7jXfnsP2O5Fc/v4NP3/6EtmQbc2bNRa0WOPXUkwnHBad0N8n2GEZQpyLEPy4i6ECqn6bWFm+MF3ctJj2YwZJzjsKIMsyaOQfN0bw5XhVxJBQKeRj5f3wEfAR8BL5bCPx3eqv/d6rxa/ER8BHwEfjuIWDZBnJVKoSn7i3hVqRCRdFjsTi2RIgdxxXSkSWVSnkXrooEqDK6HJaQi95cPrPsWInQr7feOjz66EOsttpUify/iLrHua29lYMPPtj7CTZFGprbIkK8Ih5Jueeu3/LaK69DVWNE+ygGJJKvLubHjZnI4gWLaW1plzo0j3C4uoYhEdlStYgVNtl51+2pSaRRReJV2wwhufF43IvOqvaXiyVMId22HaRarhIOhKlJJPuRhx7FUuG4mgZyMa5IV1WidqpuV3PZfsdthRiNYMqakzzC7tSRCHeZxx97isWLunn19TfQDYMRo0cxa85Mz4YiapZleQKEsq2IpuM4QjwNwdBGvcrShkKh4BGYel0qFaJj6KaQBSEiEo3s7x+U8hqjRo+WiH+bR9JeefNVvrfn9zj/wvOETEdoaW9mk8034eKLL2KVqSuTljFJdESJ2BHOOvUi+rvTrDxlFcExjTBKz5ZqhxIBpKuqu54NXZNwMLqMm8tgX5aO5k7SfRmqEjG1BZtipkhUCNLCOYvYaouthShVSMaT3H/vfYwaM5qtttqKcNxmwuSJmHodQ1UnQAWMgJCvGvNmLWburIUIw/WWzE9cYSLJcRp2XJdkUNGKpPI99Esq1vKoVHaKEsWXCKowpZpEVV2zhmvU0G0XR69SrOfJVTJf3/9vhnTCiSASZCUrwtNAX4FILMxuu+3KGWec5i3BVrg3NzejfMep1lApn8mJ4JSlXKxIv8ropo0m46nGT42dISKA8oeykH/HqQm5KwvZX8Ks2TPYYsvNufCSC4VQF1hrnbXZapstOejQg5g0aRy5XJ4RE1uopOGSCy8hqIcF06yQT5t62cEWO4lEQjXJ+7WCYq2AZkNFosfIXDJlHir/22XXncTnHaLxmPdcjU4hq4r0KnKu8mAwjK7r3lxU4xh0w1A2ePyRJ7xVBrZmeeMeCFhCxOsEQjaRRIgtttpcBIxmJk4cgy3bMHQy+RzPP/snepf28NFHH2EIDs2JFhYvXOR9Vr9ioKNhyQArsqpWHxTzeQxNw5B/zUL+1dwqFsvkRdwoFEpyDqmJZxkE5dwRDUe8Jf/qlhfV9pVXXhn1831rrr0Wjz/1hLQjQFNnE/sfcgA/Ofdsr90trXGigSjVgsO9v7mPt15+C62sM6JVzg99Qu6F7I8V4WLhwgXSnxZ0IfmhYNzL333rQ5587E+4FQ3TDRHQIug1WwQyy8v1esDbV+itMOfLBbz/5ofccPVNHLzfoey314Hcees99C8exKwLdiVwJVXyFWZ9MZOVVliJK6+6grpTpW+gG82EfClNd383MTkP9mcGCIRD3tioh0qOGTGG0ZJCdoRW8cG3XvvYExFsEcgcIf9VmS8OSijBf/kI+Aj4CHy3EPgv9Vb/L9XjV+Mj4CPgI/CdQ0A9PE8XQhGLxSRKF0TTNA8DRVLVPvVFPfRL5XEh2CqpfblcDkXoVWRPERc7aKEifPsdsB+3/+Z2unuXkmhJsudeewhhKrLRxmsxcmQHxSzItS8zps/ijl/fydhRY6VqXchnVUhDCEVwUorYykXz0qVLZd8ykmRYhlxg25TqZaLxMJtuuaEXRZ05cybqntuqIlIiCMSjMa9dioSrJb6mppPP5FErAdIDaX7/uz+gnpZfyBUxNIuoRG7Vk+TVRXxvXxerrb4KSWl3JV1FtWPatNX48MNPhUwZkn8ixMgSol9HPSfg4UceoLOzkzffeBsvEikX9iEhaIpwIzRI0zRPALBEHNA0zSPcogtIHQYKc7UCoCTkPyQsVpFD9esJvb29pLMZxowfwy677eKtolBkY9rqK7PTTjuQTCZYfY1VUaKNbkBmfo2PP/iCN19/B3Xff0qijiNHjvSWIQeFkCgBQCWFh6ZpXnsCEulV4gjyaoo30dc3QNAKEwsnl2ESihLQg3Q2dzJl0hR6lvby+edfSvsdlE90jhzB0qX9xBMxTFMnL+1NiP/Ypk1/X8pbOZCIt5EZTGMatuBVIdNdZyA9CBbU9ZqXEq0J7JDpJTNgIEXBcFGrPGpujRoVChIdnWY6PgAAEABJREFUd6kTDAeIxiNeXpXId99AL/OFBH78yXTv4YrPPvssp5xyCjvusiOnnXYa77zzFqqfavWFarPyWeXjiowqEmYYhjcGar9KaiwUTqqc+izQEAgHvfvMW9tbWGPtNbn917d59idPmYx6IKOKJO+6686kUjnPFkX49OPPZDw+pntJN2E7LF6gUy6UhaDqSMfIyrxRt5wEI0ERZBxyxbz4vEVI+heQObThxhtiixgwa9ZMmiWarG4JaW9vF7yXUqs54uvtgrnNQH9KygWwHIviYIk/PPxHwlbIW2LuiNih+p4t5MiXcxginE2YPI5wNExJ9ql+Tpw4kddff9MbT3Vbh/LRdCrLjjvuyEMPPYIi62+//a6HkSMioGp7tVoVmzYJ8RklAqoHI9brrnfOCNkhIpGIl5RvqXNGJpf2RLTe/n4i0ZDQ3To77Lw9t9z2S/GlKlZAl/PDnhRljDeWfqtVDqWMg1aDOdPncvev72bMyLFori7iXQ1lIxgMih8NkGhOsLhnCRUR9cKBhOyLivCV4w8PPSZkP0B+sAwVk0K6TsyOk4gl6FuS4pF7HuPMk8/h2B+eyGknnMWzj4sAsmSAmNSh1XRS/RkqIoRF7AihQJhIMEp7awdHHHGEt9qoUCrQ0tpEMGKJV1YZO2Es8xfPJyntUXNMzd8JYybRtbhH/D9LST0Po+jw+O8fY/6c+XjnJBEmDfE/haHyMz/5CPgI+Ah8lxD4b/VV/lf9b1Xl1+Mj4CPgI/DdQsAUAqeebl4UIqLus9d10yMalUpNiElYLu4NIdRl2to6JLpeYnCw37t4jwqZAAe1dFkdr5Ys/+QnZ3HqGaeimxrjJo3ngIP2p1SpyEX+HgwMFFE8IhgARb4vPP8i1AV9tiBRUkPDFIKvaa7YyHkkQhEISwqrSGhVIuaaIdfz9SqxRIS11l2TXClPoinGM888xZZbbklcxIlSqSRtrxEOhrzl/6Dj1FwiIemHA7feejvVYp1wIEq5WMXUTCFIeQwhXunsINvvtB3TZ37Ommuthh2wmDt3DpMmjOPmm26hOdEqBLtI475dU0iVEgo233QLEmK7v7eP5mQTqcFBISxg6oaQaSEulbrXBh3N+65y1SZXlABD172+lstlaaqGElVsic6uvd7aHHbEoVxz/TXkynnW3XBdNt98UxzNYZ8f7INpWZSlryoqKyyEc84617u9oampxSN0isS2tLRIVDYvmLtelDkSCWEIzkXBrSLRbfWchIBly1jWZbvhpVwmg6VbHnaaq7Ht1ttx1x13s/MOO/PEY49LGzZH/bRjsj0i7Q55QoUt4zZ37lzSQh4NCWkrHea5Z19ksC9FwApL32t8+dnnRKMGCREMspms+FUQzdDJeM8okIFBuq9rQjYloXn4IaRPwxDhpu5FhvMi2FTLNdmnC8mt09vbz6yZc3jvnfd5+umnhbQ+xKeffo5tB8WHSjJ28ykLroqUhSQareumfK+KfzgI9IjjSu26tCWMGtOa61Cp17As02tHHUeEizKThDifeNJx3HHXb1i8dDFrrbMWm26xKYFQkK233YpyoSr+Fpa+muQyVW+li2nYIhi5Uq8pdVSl71Hpjov6BYvWthbvuxLPVPTfFLJfqhQ9IWDbHbZFk7lTc12ekgj5DjtuJ+2tURPFTN1WERDhZunSbq9eBCflv5YNV112LfFgEl3UFVtsJ5NJenqWEk/GpJs1tt5ha76Y/jkbbrKhh+XChQsZN24Cv3/kUarlioxRXfpRIRqOeG3TNI3NNtmUWCQqWDnLkogu0bCMZx0y4ie2+GDACkr5OOl0VsSSkOBekM9pIfQlbJlTqr1KwLECFquusSqnn3kaPznvbExbo31UGwcdepD0r8Jee32fVColuOsEw7p3vrnwwgsJ2WHvXKF8UokKmqYJTjnCIiaUastshKwYhXxdBAIdkyC5dI2nH3sBmwBOwWDRzKXcf+cfOfaw0zn4B0dyzU9v5IN3PkUgJxJsgarh3Z4RD8URVcrzfWVPzS11PlFz5Uc/OpLdvreLtCsvWNTQ5Zyp5pgj41Isl+ScFKdcrHjjkow2M9A3iOmahK0I8USQX9xwMy/9+RXUKhq1EkgRfyWWqNVH+C8fAR8BH4HvFgL/td7q/7Wa/Ip8BHwEfAR8BP4GAXWxqiLK6n5gdf+yuqhXkVRLCIAiVzvttBNqKfSBhxzICSedwJSVVmDtdddi3fXX8QjTkcfv7xHbqFy0VyVCvmhhP1dfcTVqib9tBOXiOSIX9RkKQkzVhb3xFSHaVAivIv8zZs1AXYwrcaCnr9sjrFtvtzXC3lAX0OpCXC2tHxwcQJGrcrnolVEkqFxQhN0iKFH5Tz75kg/e+0BITpS+nn65+I9IFTaRRBz1hPTOUZ1ssvmGjB03Si7k4S9/eZE1V1+DGTPmCpEusummmxMU4aAiJFTXdd774F223npLiTS/g/qVANu2PdJnGIYXDXaEZSoCyj955fNZKpWSHFvn1NNPYS3B7oyzTuXyKy9jINXPjjvviLqnvaunm/0O2F9IbAVFloRRUhLS8cvbb/PI+4LFi6SeCrYQU0dUgemzptM+op1ES4J1RFCQELQQNyHlgQBqeXZcRItSvuD1XbVdtVe1XWGZSDShfhlhn332IRGJewRR3eawyy47E49Hmfn5LGLJMCEZU9UWJQ7ZQvYL+bJgajHzizkUsmWSsWYhZSaPP/YYr7/2noyjiW1YQhQrBIW4WWYYS77rQl0diW67FRdXBBunAnURTtSDIQNSJihJF0EgnymyVCKrC+cvlgh7P+nBLM8/8yc+eu9Derv7vHaamoGmaVKjgSGfdRd56ZL+8VtFbJU/5yQyrzBQwlMsHmGfffZip1125Myzz+T6m67nixlfcMhhBzNyzEiRBlx+cMDuRNuFZso8UGR+8YJubrzxRk+AURH+vPizZmmERHhJSyS8KuKVHbSZtMJklJCjCK36VQDNdIjEw6jxWWsdEbakHcrXFflURDsSiaDmXTablQ7o8jkqpL1Km0SlFfZfvr2ArgVdDPanSA+kxFfzUg5M28SlSnNbktXWWJWVVllJfKcsIsmnrLfeBnzw7vvkMnm+//3vo8ZfHaTm83syR3bffXcRVZ79qi5NmqbjvWQMvFz9+erzoBD3jo4O1H35zW2t0peYiAJhcU/N8y3lv1tssxkHyfnh+BOPRT2DYM111pDzw9os7l7EsUcfRV6EoGg45vVryaIBrrzyShaKSGHYupwfonJ+yKHwVP5mqvNDtShzdROxFQHXwNJs2ppGMLp9LP1LB/n5db9ktx32ZaN1N+OEo0/l59ffyjuvvk+2v0hAi2C5IZyyLtH5CrFgjOZEC+pBfaoP6lynRJguEVBMW+Ogww9hi223JJVNecKDFbS884sac1P8S9M0sumcN/ea4y0S+V+KemZAe0cztVKd+371ez546wOqSiiS84c6b9ZlZOpuzfNTBaWffAR8BHwEvjsI/Pd6+tX/TP+9Cv2afAR8BHwEvjsIKIak0t/1WF3gS6pVJQJYh6amJokq9ggBCUskrChkMs2hhx4i5MHkhBNO4Jprr/Yu+F9741Vmz5/jXbSffOrxzP5iESMmJCW6B8899zzHHXcC77//gURxa6il0d39i4k2hzGCQpYSASG8O2AGdN54+w2iiSg//NEPmTh5ElYwQCQWo6WtWcjDOkJOsrz1zpusOnUqgxJ1V62vVmpiR0cR2apEfxcJiXBrdSEWNZ58/CnmzZmPipA6VYTUWJiaiRIVNEOX+nXmL5zHmuusTqVaJhYJs8oqq/DAAw9hGjbvvfsRhm4LuYl5y4E///xzDDnu048+RcKChINBqqUymuNim6YQ2brY0CUpWyrpGPJPEVmVN5KKzNtC1vbf/wcsXLSA4044ltPOPF0d4KWXX30Z07Y47ZyTJRLsoO4dbh3V5hG0I474Ib+87RYyIiJMmDSBwcwA7Z0t1Kiw7vprs+baq7No0XzmzJ0pZMNls803ESFjYy/q2t/TS1zwdPU6mukKKa1hBkwhiUWUILHqatPo6GxjnbXX4oMP3pPjNTbaaCMRN2yefvZZ797+skRhy4L5mDFjhdyH5TiHV/7ylkRhiyQjSaoiUJhC0F5/+VUeuOtePnn7cywnQFOoFdOJ4JRs6gUXrWIQIITtBqjmaiyes8T7dYOnfv80V196DVddeh2XX3gV559xEacee4ak0zjn1HO59NzLmDl9Fn1LB3BFNAjoAWRUoSr9EUFBUw8+QEcTP24k/u7V1qaW13czZcqUZcROQsPf22MPam6ZvffZkx8e9UPvdpbxE8dx3wP3yZhoHHPq4SLO5OlZnKYiJO/t197hrLPO4s4776Quwo8jAsyo8aNIF1LkKznax7Sx2+67EpeI/NvvvY0SpxTxDlpBmSd5dMvwsF9jrTXEx8N8/OnHnuijxBglSijyHwpGPN8ulUrePNQ0DbXtsT88QU9Xn/hfVHw2LuMTwBKSrJISHWKJGDNnTmeNNVbz9iF4jOocySsvvoZ6JsZrr75BRMi3IqZ77bWXkNkMmVSaWbNmocSHZQLKMtA0ybwkeMpH7x0IhzDE32PxODPlmHK1RO9AP2pZ/0mnnIQVMkQYPJ4rrr0C9dyDv7zxF+YsnEWukuWk047jy09mMXbMSJkZhnd+OPbYY3n3vfc8cS9byrJ0YCmx5ghm0EQ982HHXXYQrCzeevtNEQdi3iqVtpZ2EUAGKeTKBAxpj2uJHwRoT3aS68tBCcJmlHgoia3Z4h+a+J6LVtVRkXvbDNDX14fygUVdC8R9KkSaQxx+zGHse/DezJg/nUhTlMFcyvORuvhWTIQxmTRyHqtj6BadLZ0iai6hNdGKXteopvEepnnfnfcx/dMZng8GZLx1wV+NKfIyLF3++m8fAR8BH4HvEAL/xa76Z9D/Iph+VT4CPgLfVQTcf9hxdbGqSIfruiQSCS/SZ9s2ra2tcsH+HLvssgtnnX0Gs2fPZKWVp3D+BeexyrSVOeOsE6VsSiLqoxEOxCOPPsbVV1/NkoWLvMhjXC6g29o62HK7zfjVb37JxVdcwNnnnMni3sXUtTrqJ8quvf4a2jramT13FplcFsMyUfddR2IRufiPS5T+L6y22mrqkppO7wn9A8tIjpAwFT0Nh6KKmzPzyxm8+PyLRAIxIWxVWptaUeKDjknddVBPFJ8zbw5LuhczZtI4IcF51lxvHVKpFG+8+hppiTT3LO1j6tRVQaxZgSAtLc3c89u7pGwZtUJBkYCSCABimrpEsdX92mq7HPA3b03TPDKtactyFyEQpsYfn/gjh//wUC699CIWLVlIzanyo2N+7C0zP/6kY8lnynhRR8Pij488yU9/+lMhdrNYYcXJEkldSKVWZP2N1+WiSy/gp1ddwZk/OZ3u/i6aWuOMnzSe+x68h4033oiXXnqReDRKKGiTz+YIhi2xVRYuU8MS4UUXMlgTelEAABAASURBVDow0MfRRx/NCy+84N33/PDDD7PXnrujxn1J12IWiFBSKOSpVis0N7dTlch9WYiwbYX5/SN/IGSGJLIap1asCumK0hJt4pU/v8qVF1/JE48+w7wvF9O/OEdET9I1t4uXn32ZKy+8moP2PoTdd9iLQ/c7nAvOuphbbvglzz72PC88+RKv//ktPnrrU+ZPX0SmJ49esYgYCbEVlhQiaASF3AVEjNFwaiCweqRLEX/5NuS7VlOFoaurCxVpD4qQ8+prf2Gvvb7PlVdfgVJwxk4Yy+7S/4MPO5hjTziWagECUq59dILXXnqdc39yHnNnz2OllVYhnRcCLRH/thEtPP7MH7n82ss49axThfTO9m7nGDdujBfhnjR+kueDjjRW3QqgxjGZDBNs1nn00UfZYIMNZExc8XndW1av5p4jzuVU67gibGQGMwwMDPDCcy8I+U2hbnNQJF71p1QqSvfrXpq/aA61esWbr7qus/KUlcgM5nlV2l0WwpxOp7196tkI8XgSdfzTTz9LtVqVueMKbrokPCxRr2+Qf/VVEWf1nAJDRKqJ4meIjVhznLDM0Xvuu4edd92JM88+nVlzprPCypM594KzWWnqFE4762R6U71MHDOJStrl0Uce5aorrvQi/ynBLxwP0dzRxBbbbs5td9wm54cLOfPcM1ncsxhHeqbOD9fJ+aGzo4OY+DMivMkOAkYAR0TLfDpPKVeiOd5MLBTD0sTPSzUU4XcrDiEZv+Z4k+cv6mcEJ0+ejPopU8eoIzoSJ591Ervvvzuzu2YxYZUJvPzGnwlHw5im6WFREuwigbjYqDC6Y6Sc17pRz8wI6EEGe3Nceem1PHLfIyIS9WI4BhE7KuMm2oPgqs6lDmAYhvz13z4CPgI+At8dBP6bPV32v9N/s0a/Lh8BHwEfge8KApq6FB2qszqhUMQjA+qiVV2wBgIBmpubmDHzS9Q9yg88eB/vScRO/VzaQQcd4D0I8KfXXcC7735MsjmBbsHzz/+Za6+91iOQ5XKFZUTFYcP1N+KSKy6ic2ybCAEbMXbyKKatuQo1rcalV17Cb4VA3PfAvULMl0pkNCZEtc46664vJEVdPFtywZ6SugxGjx7tRUUt7+Lc9e5zDtghJgs5Dlg2L/75ZXq7e73l/+qhZZZhLyOJQqTaOtslml3GClp8f5/dhTiWCEVtcKs88ruHCAXDUl+FaDQuUdE5HHboEZ7woG49WCDRdUXyFSlQxElhpD6rfYpA2SKUIILBsvSPMU6nU6TTA5x00nFCDH/Kp198SigU4NgTjyNXSHPamafxxFNPYoj4EYlFeeONN7jiiqskmtyEaQfJFAYZNa6TzbbejCuvu5I1Np/M+puuxsQVJ7DGOqsL/ho//PHh/PznP+PGG6+XfrksWLCAkZ0jCAdsNNuVyGxeMK9Q1+tYAV1EgwSrrrqylJtHNptm+owvPPFAF77y3HPPCNFdUYiQjm2bZPMlevtSOILlvNnzWThvCQjhUUuq40K8eruW0ppsYXTbSObPWCCk/jaOOfxkdttmbzZYfVt+dPDRXH7uFTz96LMS+V+KUbNJ2k1EtKiQfCFbJQMKmpfMeoCwESMRaPFSzGrGcqQPNZ162cUpO2g1DUuEHZVMzRT+rn+V/hZ/aS4qDQ6k6ezsRN0GMGvhLC/qvffee3Prrbfy1ltvsWjRAhmbE1m6dAknn34Ms2bPZsGixRIRNoS0PsW5Z57riQ9pqWe27FPE9NAfHcoNt95Ax5Q4K621ImttuBprb7QW2UJGRIWreOz3j3Hl5VeKsJShqSVJLpdh++23Q3QjCoMV71cHWjtaSCaTHslXeUki/5VKxRPh1JJ7Q8jjo4/+wSO0oUBIRCUD5XeaCtkbOoGQTSBgoZ7PceAhB8mcqQkxrtGcjPO8iAaaq5HqTxEJh+mX6Pfuu+3Bm6+/IeOd9cSQmszTgGn9LWjf+KaLEKCSWhmhi4CVzqbo7usWoS5NNB4VjObzgwN/4P2839sfvCNkvpUDDjmAnsFuLr/hMt55/x2SzTFsEcJefO4lbrj6RhExQiKoFcWvNcpOiXU2XIeLr7yIjrGtbLb9eoydNEbOD1OF/te5TASwe+69l7vv+A2fffwRdRGjbGmHobkyh2voTp2gaZBLDVIUoataLHnbAoKNZepemWq5hIHGKJkL6pkJda1G+6h2Tj7nZLbfU8YjWCXWEeK1919hMxEiSvUypVJFov4u8XCSQqZCJBClr2uQjuYOEYbq6FWD6y+/nmf+8Cx9i/uJBRPERQAzddMbq7oMsi5+ieagbhX5BqT+Rx8BHwEfgf/XEfiv9k/O5P/V+vzKfAR8BHwEvlsIyMXo33RYLu7xiCso0mGaNmGJpi9dulTIfzPqoW9bb701Kj333HOyrYnFXYt45ZVXOOqoo/j4/S/luJJHOl544S9cIZHUcrkoJGopY8aMQf3U3+WXXcGZZ55MrC2Ka9YpyP7WETEOO2J/bvrFTajlw089+wx9cgE/cvQo1MO2FKHebbfd5CK8xKuvvca0adNEALCIJmM8/YyQZCFFigTpuu4Rm2q+LIQmz+tSNhwMecfZ0pdUKkNIhA3hCPT19zN77hwOPfwQVllrVTJCZAJCjOfPmcNDDz3k9bGluQ31k4SVr36CTC3/X7R4AaNGjfBgU/f61ySSbJqm1x5N04QQO17/vQLf+KNpGpr215QUQqZ+ok0Rt3ffe4dCMUc4GuLtt9/ksCMPY+bsGd4qh2DC4KWXXuLEk0/xIoczZswS3FuFwMPRJxzDWeeeRnO7CAL9dRYu6ZHPNgcK4br8isu47bZbeeHPf6LuVD3SPkKipvPmzfPwqLhlqlRw9ZoQkhK6cL7Ntvz/sPcVAJIUV/+/apken/Xd21MODg53kgABAiFYSICEQIQQQgxCDCK4u1twgjscdnAch8vhLoee2/ruuLT8f69m524PLpAvfATy/2Z23lZ1dcmrV6+q6/ded89WePnVl7DJJhvjwYenY4011tBt+vRWyx0EX/nqprou4fWlF19DPJbiGIRw7TU3sm8WHMshIPNIPtoaWzHU00dgBIQQxpxZ87F0Tg9SThuP6IEtKRgE/TaBfMiPwHJtBGULqmSSLDTFWpEKN2ngXz3vwC8YGigPdWc14FcE/QYBrUlg5RhhGgBCNEIotu9CBdAEfgzGGazw7ezsxCC96aLna606GWuutQYSKRpanpuJaCKKUZ0duOPO2/VdLrPe+hCKlXSM7sQ9d8/AWeecjZByWL+B9dddH/JehUOPOBS//eMByBSGsLRnAE3tcRgR4Kf7/xCXXHEJTjrpJNxzzz2IhmNQtEDY8g6BcgFbbrk5wXqAxx9/XL/UUvQplUrhkUce0cYJeRwA7KPBPpomB4nzU+ZehAaqSCSiwb9hGAjTs+15FRQKeQgo/8WvfwUxcFTPRbF4cQ8uuuAi7PX9vZCKNXIeROi0N/S8FL0ulSoQ40JTUzPncHkFWa3sYEnXUm0gbGxMocI5MHnNNdDVtQRbfH1zrLP+Onjwoek0KDXqu1oee/Ix/OqAX+K1l19DqVKAS3168sHncfYp50De99C1pBvjxo3TjxKJAfDPRxyMeKsNz/a5Priorg8/wwVcH/508B/wwAMPIBpz0NLaiHg8jEq5CJf1CsgPWQZMBSRiUcTDIcSjYcQiDsIhC5bhw3PLKNIgY5sWDXBDus8xjvepZ56M9TZdF9FmE9nKEBYPLMG3v7czFiydj3gyBoNGBVD22aECkpEkjSpAa0sjLOpWdiCHow49Gs89/QKyA1ka2OJQngEjsFAuuVqeIlsZc8/3tbxQ/9QlUJdAXQJ1CfxbEjD+rVL1QnUJ1CVQl0BdApSAT/rn30KhoL2O3d3dEM9jOp3mZjuOww8/nF7L7SE/ARgm6Jg0aRL+/Nc/E6yE0dfXhy223gwLlyzCNddfo5/R/8pXvoKrr76anugLcf7552PbbTeDEwVefvlZBKaP3qEewAFuuOlm7P+r/aDozcvk0szjMG7oW4Nb2tswqjNFZg2C4Sew7Te+iVgshtnvfajBrADxZRtsz4PcnvzCc89jwfxFUMokIPdhKAvi3Yw4YQIwIJqMYouttsTee/8AQ129BMghGg0y+vGGRCKB1tZ2bLjhhhgzZhy2+vrWOPPMM3Vbcrt4hp5bMTgISbtCAtwEbMkmX+4CILPDXwNKKR1XSum4UgoDg3049NBDcdhhh6LildHc3IhypYTf/eEgDebkNm8nEsabr7yHiy++WI/FapPWwN1334t/XHk1zj73LOz+ve+Adg08+/wrSDaamLhaG/r6C7hn6t047YyT8dhTj2CQnvwQwY/w5hGo2YaJRDwOj/AflL9hGQReBco6wOZbfgUvvfyiBsMPPzwDG2+8IcFtHG+99RbEGz1+/HhUKhWk04MA5RpNxNCzuIBHH30MBkyY9HamYnEUszlYykAhnUeJxpiWRAtW6ZyItsYxCBtJWBUHESOGsIrAogEgKAfw8z6CQgDDs+AYUWR6c8gPFuEyXbyrocBBzIqjIdKIlngbTI6nQ9AfNiPLwHjgAULi4lfLjFkGPv4JdD/Euy7nDMPAzrvsgosuugjycsBkMomWlhYcc8wx6OrpwZLuJVhnvTV4rgu33X4r+ocGMHn1NXHuWefiwvP/jlNPPRWbbrox5FZyK2IhkgyD1ggs7lmKS6+8Qv9Chni+RTdEf2I0qsmvbwjolZ/6UzQuPPPsTGy73TYwacyaSyNNNpvFEOdcJBLRaWIIENnL3Qn9/QPIDGUhL4OUdNH/HOdrNp/TRoy11l4T++yzDxYuXKj12nc93DXlbsomQFNDK7bd+htYd531MWb0OP3YgeiuyEIMbUL9/f1QATRh+GMwFGKgv4ZtoLW9BfILCU7UwZx5s2EQJB917DH44Y/2RsA+OQTeq66+KteHQzSI7unrxpbbbImFSxfixmtuQnowg82/ujmuu/o6vT6cd8G52Pab21J+Ebz4ymsYuT5cf9MN2P8Xv4BhmshyfSgUh1AspZHPMSxmYYcMhCM0GnAu5Tg/q0aBEkrFHOWUpRe+AJ/675DvJAG/Rz2WNSSRjOOgP/wW62w0Ec2jGjFv6SKk2hIYO2kM5iyeC3kMpI9zVTrtWCGC+xjgGlr/vBKwaEEPzjrjXDz1+Ez0LO3BmFFjqP9FyMssA3r9QZ0EZ4dlWaAdh8YPDwZ5kPrqVJdAXQJ1CdQl8D+XwMhr0f+8dL1EXQJ1CdQlUJcAoHys7CO39gsoEJArHknHcfRPwZ111hkQb75saGdz03/22WfD5ob21lvvwNZbb4HFCwmYliyBgCrxep582qnYbLP1MH58GzbaaC0YKWCoL8CkyZMQcgwNmvb6wY8IlC6DGBTkhXwhAgdpt7m5GZPWWB2bbvIV9PcVkUyFIAYJ8WzWwNB2222nQbUAp3K5jCAIaLDo0LfMSx4BUrFwhEYAl0aDuM79D4zqAAAQAElEQVQr/ZV3GAh/AgIkXziV1AaM62i4+O63d8Vtt92G3b6zm767YcaMh3X5vfbaC6GQBeFN2gvZYYhc6NSj57Wg264ef1SmH79cHX300Tj2uKM1sJfbtX1WIrfqi0dVPMUbbLShBn5Sn2mFtAf5jDPOwLixE9A5pgFrrbMWFF2dfQND2HjTDdHTncHzz7+Bw444VOed9f47GD1mDGUaku6ioSEJAZ8CeMSYo2hoEZBmhkx914IVMjFq1CgaA4qQX2aYPXs2eUtynNbAswSnW2+9NeWfYh1h3eett96GY5LBww89irAThYDb9NAQEbiBkBkiAKpg9KjR9IIC3Uu7YSkLpXwZ3Yv6kIzRy5yv0Ivq63THisBmGcuwCaxCMImew5RthPXKT6pJWY9GgmKuSHBVYj1FXVbGwSfIkvGTuzQEyNo0QsTCUd1nFeiA/0bKv5ooBq4xlI+U+fGPfwx570F3dxfkzoBuAvdjjz1W6/CLLz2PrbfeErNnz9d3wERoeDrxxBNx6UXnYcP110RTUxTbfOMriMTCGDWuBflSHrZjYeZzz+Lk006mYet6GqSqRjQxTMlz6qK/Mt4bb7wR24DWSXkXQUNDA8crrHVuW+q1GNQSiajWK6UUksmI9n5Lv2UsG5JJ6nQMInuws01NDdhpp51wxFFHwaJhR/oneZcsWYprr70Wv/vdH3ALDW1bbbWNvsPgnXfe0X3aYYcddB2hUAjz5s3Dqquuik/7iGEiW2BfbRsiMzGa/PrXv9aPs7R3dEDmx5x5cyHP6xu2iVtuuYVy3AoLFy3SjzrIWJ9y4ik47ZTTsfFX1sGECaNpcNoYcsdLPwH36lwfLMqxh/Ef/GAfXHbF5Vo28h4KWSfCYYeyb0RbeysaGlPUmQD5fBa+V0EiEYNlKPbJRJT5wiEbhgn4gavPSyj8t7W2YutvbIVNNtkEdNRD3snQ0t6E3nQvQmEbq0yYgKW9S6BYNh6Pa70vZAusSEH0rGtJHy699HJtNBSj06j2UcO/NBLVY2oT9FtCytDg36NxMoAPkfOnybd+vi6BugTqEqhLYOUSMFaeXE+tS6AugboE6hL4NAkIaJINqWxQZUMtgL1YLEO8iYYhIFe8pB4aG5sxqmMs5EVniUQDnn7qOSCwkI8WsOMPd0JyfAJ3P3ovvr33t9FX6EN/sQ8llcVp5x2PbXb6KrxQTj9LO7v3Q6iUz83/UqTGKSx9NYtrz7oLh/78WMx9YRGazEakzBhKvRlsPHkt/OmgX9LbBsTp1Vt7zVXxxqzXsGARPWzjx+HD+fNhOE149oXXMapzDFKJCCrZAUQJohNBCMGAwkuPfIhgqAXtqfUwMGjBbIhhMNSHpc472O+kXXD4cfujsdXE7AVzYJsNcAfCuOuGmVC5DrzxzDxkCKhPPPpIQtEc4nEfm39tY5j0Ps6evRQNqbGo+CUCijJcrwiTbudoyIYtLr5iBWGWUhUPFo8jTojgoiQiQ4FlVl1vMtbcZD00J1rxwtMvo79nEAbzf51AZI11VsU90+/Glt/6Ksw40JNfgg8Xv4OrbrwE6266BuyIhw8XvIn3PvgAcTuCcsZDa3MKs176ANdfcj1OP/pMPHD7gxjXugpaIm1I9xSw+qR1cdDv/4LGtk64joMB8uUTzFhBElG7CUsJYmSMd9xxR1x3/bXY5dvfxmOPP4mdv70HnGgzurqG6I19G9t+a0f9ToZcpYB4cwL+IheJfBgP3nIXHL+Cof5FMCMuhsoD8GM2cqZNXQjg2nFY0TjK5SIcu4SmZAFu4QOokEWZGPB4JXeVB9f0SS4qRgllo4CyVUTJzKFgZVAK5eBG8qy3CD9egBfLw7MrcK0y85XghirwIhW44TKKVh5ZpKl3ZeSDDDzDRTjhAIGhb8dOxZpQzntwYGHiuPFYm7qWbEjhqeeeRrqSRw/53/lH30Xb2p2447E78bVdtkB3sRdFh+1GyzjsuD9j252/jkWhBXhqzpN4Yd6LAMdKKQBZoLSojOtPvwnHH3AqXpr6OtqMsYh6DVg6vxdbbrU1fvKrnyLSGkXHmLEYS4A588WX8cG8+Zi8wdpY2LeU8stiycBSJBsbCKzHYKAvC7NiI2bEUekB3ps5B/F8A4o5F2XXR5H6V7CySNt9+Plh+2CfP34PLRNjmL/0Q5iGD5QDXHfpDWiPjsEzD76I3vk5XHz2NQhSCiXHxYZbb4IgbKBieOjrH0Dn2DE02PRwvFxtZAkpE7FQGCb7Vy4WUHFzMC0PURgwuF6kIhGMoqFuzcmroakxgWeefUrPC7Dt7+6xK9o62zH9oenYfa890Z/LYiCXQcH1cNjlv8NGu03GUHwJnnj1cczumg0nbKHnwwF0JFqw+I2luP7sG3DY/odi7ktz0WQ1I+U0oDBYwobrbITf/vEgtHa2wSNf6XyOIflMNSJNuQRGBFYkhaG8i8WDaahYAhmvjMFyAU5bChM3XAu7/nZ7bPfTr+Fnf9sbTas5cJo5dsEQ0kNdSEUcJGNhLFmyAI2JpAbz2WIOrq3gRxV1sgJzgYkL/3oZHueaMcoYi0g5DjcdoL1pFHK5AgzD4PiUEMCDSWOb8nyKJEAosKUh1D91CdQlUJdAXQL/ngS4bfj3CtZL1SVQl0BdAv/XJRCjJ1MphRw9WplMBuKRjMUikHSTQFcAW46bdbmFd2nPYuz/q/1x2ZWXop0berklOhx18Kvf/BLyArTRo0cjm88gTo/kpEmTID8b19jYiLlz56OjvQ1bbf11FPNF5HLcRJc9nHjiyRDvo4yB/JRfR0eH9jyKJ/PGG2/E5MmTtadTKYU111wT8qZueU75sccfwdprr40O5o/FFFpYt2y05a6ABNv2ud02CW7l+WTxBiaSMfT090B+VlDaDkccbLPNNvje976HhQuX6lvbpc0EDQhLlnTjhhtuwPjx49HT04PttttePyO8yy676nDXXXfF/fffD/GqigcdBEDCvyKwlFAApg6H/4lHNF/I6roa6aGU5MmTV8eCBQsgP3l25NFHomN0B2LJqL5tW7ynz77wEkFfJ8LhsAYPcnv4RptsjEg8puWTaEhg069tQs9nEyoV6F9VOPuUi5EdStM7GdEy3frrW7FvCzFx4mr6kYuN1t8I119/PSwrBHkcQ+qWsRZDj+u6GDt2rH7h3Lhx4zSvIt9p06bpvC+99ALef/99fOMb32D9jtaRgb5BWKaNSCSM1157jSBpCeQ5Z8dxNFCS8SD2EYc0qv/wOX7++TbAsixI/yKRiH60Q+5mSSQSOh6NRrHhJhvivffewaFHHIZLL70Y/YP9GD22E6lUAvvt/zO8+uqrmDhpogZyMXqUJ46fgPXWW4/GoLh+p0UsFsOW1OtJq06iEWdAy+HEE0/H3Llz6Xm2kc9kIXfRfEBjzeqrrw65U0Y8zTfffLOeBxMnTsSWW24JedHi62+8CsmTzWYhvA0NDdHbn9T1SB9Ms9rPRYuWolwp6nEIDA/E5px3Q2hpa4bcnfKtb30LjaPbqNdvU+YKPV29SA9mcMvNt+r6Fi9ehB122AFyp8O6665Lj3keO++4M55//nn9eEwqlUKJBiylFBLRmO57Pp/XMhOdEd5EnibXh1K5jCzns8x3WQ9++ctf4vIrL9f6u6S7C7I+iE5/OPsDyPqQ4/qQpGwl//L1YS5kLm+19dYoFApaLhUq9uknnoNZs2bpOx9E3zo6OrX+i97p9WGNNXHVVVch4kS1DJsbmvSYSFkZY5HZ0qVLESgfzTROlN2ylqW8n+CHP9wLG268AdZYaw2kmlKQX0qQNWLJosVax1ta2iBr0lLKesKoCUgPZWlgbEC5UKbRpYBkPKENJCeddKZ+CWoQBLpupZTmV9o2ZAJwBOrfugTqEqhLoC6B/30JVK+I//v11musS6AugboE/r+XQKXk0qtn6c2rbOhl0ypUpqcsnUtjKDuE1o5WzJ0/B7/9/QG45rqrMJjuQ1fvYshPzO387R0xdvxovPPhO/rN8wK2S/Ty5gl6fW6KvYqvN9TvvzcbhXxJA4vLL7uS4P9E3HTDzfq59qefflo/ay1g7ZxzzsFBBx2Ev/zlLxp8Ccju6urStyjLYAhQl7SNN96YYGsRunqykFuVZQMecPMNoiGJ+/RSvvn2G+ju7YKyAkQTYWTy7EtrEzbYaH2cfNpJxOoBAbGlwYEABMMBrrnmOpiGjcHBQWyxxRZ4++23sdtuu+G1V17Fnw8+BHfddZewwT5FUC67MAT4BxbT5FKkGFa/AaMCPKT9lpYWxBNR9PX1ELS5WLR4If72t7/iuuuupee2gG56en0VYLsdt0XnGs34YPZ7kBeoWQ69hKyuvb2V/4He3l60t7fDtA3M/WAeFiyaj0suuox1/Y18X6NlJrewCyjt6+vTPxW400474eSTT8ZTTz2l5fTGG2/gjjvuIHAX/suaH9erwCSYmzBhAhYuXIw16Q3PZHI0eGRw9913QgDp1KlTtTzkbpFoNK4NC74bwDCBp594ikaDPsi5MI0WgILokIwD/sknYLoQg8/0FfkbFPZHqVapGLXEuCHGHOFPxsEJ2+juITCkV/blV1/UPy931jmnYyDdDyfGc/TAb7/DNyEGm+7upZg0aVWOdYlUJJU55mBfKwiFLA0Is0M5vPnmmzjz9LNwyJ8Owcynnoa8N+Ceu6cSNGcxYdx4Dfz33XdfbYyRMRJZy+3+b896U7NaKhSxaNEiTKbRyzQNKD/AhutvQDCcoZGnRFDp0SAUYgi8+dYb9HCnUeQ8s6PUi/RSJJuT6KTh4k9//iMMy8Q7r74LZViYuMrqaB3fhrPPOhet1MN5s+dgrz33xBzq2Ld32Um/Q2DfffbFW69zriztgVImnFAIORoDZZxrQDbENIvGFJ6GCEDWB1kbhPT6sGAufst5ew11un9oEIt7lqCxuQE7fXsnrg9j8N4H70KMiIlEHPJCUFkfAspf6hej0Xvvvcf1Ia9fEHoF14eTTpT14UZc/PeLUV0f2mCx8XPPOge/O/B3+Oshf4G8TLC5sUUbLsRYJeO7yiqrwKVxUcC78JyksUyMKkWuB/KLDrGGKL69+654+vlnsN23vklZKWy17dbopoHw6WeeRgN5tm1bG7zGjZqAVcashvfffR9j2sYgP1SAX1aIWAkMdGX0ywsfffRRPT+krQKNF6VSibrhcV75kH6h/qlLoC6BugTqEvhcJGB8LrXWK61LoC6BugT+D0igVHRhcGMdiURh247evJY9pnFldSKW9ioOZPqwxVZf4SZ+Fl556yW4RhkWz62/ybrY7xf7YtHSBVh3g7VoEGhELBWB61e05HL0ZBaLRYh3FF6AM049E730Ru6w/Y4Y6B2CeOwEeMtLyvYhCBHQNPXu+wiejtMbaPE653NFAuc+SD0CFlKpFPp7+yBeyHg8ru88WGPNyYQSATo6OpCnN9IiWBkYHMSs92YhRD5LXhHK9BFLhDBuq8FYRgAAEABJREFU1bE454ITuPEHwVxegwfZqKdaonj2yZcxY8YMAq2wBmPi6XcsGwLgxWMv4PuBBx4gCCN08TyYBM0ITCgCULoZATEGgILTva/+E/D+wZwP0EAvYyTqaIPKdt/aDouXzMfd99yBpo4GGI6BMat24o8H/w4vPfsa5FcByl5JA61CiaCI4yFhjEaE1o52evjfw/3kQ7zK++yzDxwzhIZ4CmNHj4Njh3DwH/+E448/EffceRcuv/QyBATq4k1+8MEHNVPCtxgIBNBJ3DAM7TkVz/FDDz2EPffeCzfddBM23XRTepHfwqabbYxYPIIJ4zq07EOmpYFjhl7R/u4hiJdcgKNFeUgo4FXiMl66Qf5TH0P7K8qJWf7Nr2K5f15XU1OTBnMC5kPUi3g8irlzZ2vPbzabxs677YAP5ryL5199HpGkg2g8jEmTV8VfDzuYBpZ52GDjdTl2cZiW0uMtsirT622zr53UtwI9whecdwHmfjgXhx92JCaOn0hDTT862jp0/rPOOBO77/493HvPfTjssMOwePFinu/VBhl5yZ7vexCD0Oqrr0ZDHGCbBqKRCF5/41WIMUBkKIYUAaU+uyrebbljwbIMRKI2hsp9GL1KO7b4xldx1HGHw4oSoDY5ePmV1/C1r26BUtnDY/c9hRdffFnfoRGJhHElPfRijBo3rhML5yzE5EmTcctNt2pvv7ybwKXRzqZOKaU4R8oQPYmQJ5OGJwHZ8vN1SimIPOWug8H0AL625RZ478N38cobr8FVFTiRENbfZH38/Bf7YVHXQqy7/jpobpH1IarXBxX4BM5pPa/lzh7fB04//UzIXTyihyIbeSSltakZC+cvwk9/vA+OPeo43HvXVBxz1LHwK4rA/AN914pf8VDI5rURamggrY1PiUQCPlcF4f2lV19GhQbNttGtTPMx45EHccwJR6GprQFrrb8WzqTx5yUagnb5zi48H9DoksPk1SfrOSG/WDKmczzmz1kMO3DQ2tCCbG8aB+5/EF6a+YpehxobG3WbAv5FJkIybqh/6hKoS6AugboEPjcJGJ9bzfWK6xKoS6Augf/PJRCJxKCUSa9cRW/Gy67LzSz0Bj6WjAAEzpPXmYQtv7E5brnzJizpXQgzrNAyuhGHHH4wEs3caFs+1lxvDXT1LsHA4BBk85tMJiGb8FwmDwGgsXAcB//hYGyywaaYcssULJ63BMq3sOOOO+PEE06GePnvu+8+jBs3Dg3JlAYecru+kIBrAd/iIW1pbIJ4uKWN0aM64TgOxo4dC+IJ5Isl2hkCKIKoEIHO0u6lCNGjG5gVBKaLSWtOpOf/eOZzUShmYRBEbfeN7TB+9U70Lc7oF5EJeJWX2H1/9+9DgNePfvQj3HvvvZoveYFaOOSgzHZ6enogBgilQb9FLRGSy5GBQAn5DH2Ip7S1tRF9g71IpGLYZJMNsNlmG+HCC88jIEpi1uy3tezOvuBMZCoZrE1A0tjeABVS9PAWtAwHBwf1rdsCXgUgCRiURxF22XVXHH/0cZg7e55+DEC8/X/966F4lx5LeYxBbu8WD7h4mgU4JuMJXU+ZAFYppcGLoQCpTwBeIp6k8SOKNoLX6dMf1EaYhoYGDaC32OJrPIYuE2c/3JKLsQRGz858FgvmLUQ8GoOi8UPq9onmLMpWQnzix/jEs//KSUX5r4xqZXv6+zB+4iqQUF52mC3kEE3EUCgVsP2O34IYsa658SpUUMRgbhDtY9pw+DGHwQgBY1cZjQkTxqOnu1fLyDIVLIJguYNAZFbI5dHa1IZ9frgvdv/O93H6qafjXnr9TZj47q674azTz8Ljjz+JJQsXYfSoUYiGw3AsG6V8gcavRg24119/XRoFOKdoYIhEw5Sxjw4aFkSOo0e1cy7E4XsVQAWQXwyA8tDd1w3TVvAZVxEXHROa8ce/HoT21ZswkM5iyfxe/GjfHxBgl2Bwbl940WUo5Muc4yXsvttunJ9lHPS7A3Db7Tdz3BK44uIrOUcV4BkIOHZkQs8x4VP0AvwUy4Xq+kAgDQNwIg5ilKNvBlhjncn4+rZfxy1TbuH6sBhW2ETLqBYccijXh6YIRO6rrzsJXT1dGBwY0O3L+pBk+SyBu0djmhj0/vjHP2KjjTbCbbfejkUE/YqGtR2/tRNO5vrQvaQH9917P8aPnYDGVBMq1L98toD5c+YhlWigfMfoRwE8GhrDlHMsEWf/s5x/FbSPasPoCZ3IFHP47ve/g18esD8W0GhpRQ0cevRf8dWtvorv//D7CJTPdWgJTBp3QL2ylINMfxYRI4qmSBNU2UCuJ48D9jsQH7z+PhwaBGQdkrklFKKBKUUDpRgdSqUS++lScvVvXQJ1CdQlUJfA5yEB4/OotF5nXQJ1CdQl8H9BAvJMeIUeNHl+W3HjK5tnn54zuf2/p78Lo8a1Yd/99sGf/vZ7xBujCMVMekptnPP3M9GxSgvk7oDm9kYMpof0BjoUtmESJIkHz4CJtuZWmASbAhjj8QhefelVPPrwY9iJG/t/XHoV3n7rHdw15S5ssO76MOhNnz59BoaGhiA8Neuyhgb54mWbNWuWvgV+nXXWgW2YenjkWWLZcAtgeuONN2DYFrIEWInmBg2U+of6YEdNrLHuqjjpjONgRwz0DnSju7+HoLAHUXrl57y9CEcffTQEKEv/pU55Hvo739kNb7zxFgRgDw4OQjzuYpBwaHQIcbMvwAVy+z/BgkGCICNy5RNI+AoEaD7kEYCG5iTi2pji4bd/+A3+/Lc/Ikw+DMPHZltujJ8f8DM0tqfQODqBwfwA4g1R9r+EhoYG4pBAg3YB00uXdmuDwKqrr0K+o3iFXt533n4Xu+z0bdx8883aI3rNVdfimzRqJGMJyvVuREIRSJ+EvzTBoYxLIpGAABW5Tdp1y7BoBdj8K5vjxRdfxg/23BvT7p8OZRj0lD6MUaM7CBwLNFxsDM/1kIqnsGReN0FsBaeedDoemvEIgVYecveIAEevXIEhpgCWN1TAuE+JfJ5fY7hyCYWGD4cDkzqdpm52do5Cb383Fi1ZiA033RC5Qhrf2H5rnHXBGehJd6OhNYFYYxhnnn86mlob4HEMA/KfLWR1/xMEq0opfQeEyz7GIlHI4y2gJ1oA6Yfvf4gnH3saP9vn55g2dTrmfbgAxxx1DHb45g76jo0nn3ySY1qB3PEiRplB6pM8Vy+GhP6BXp4rQd4rIV7yZCyKtSavCbl7QfRtzpw5BN95+IGLCIF370AXhrKDyBXT2Pir6+OEU49Bzk3jrddmacNGxXPhFkFjXBr77fcr9PYOIJ8vYoMNNsItt9yCX/7i55j59JMYHOqFV/bwDuegeP4rBNUNiQbOV0O/u0BkJ1SplFAol6BopHDYvuj3YG4APYPdXB9GY5+f74s//uVPiDfFYdPgFkmGcc6FZ2Ps+E4MpjNobmvWBiopJ3NH5ms/+6yU0nfXmKatAX0qkcTLXB8e4/qwA9eHyy+/ErNmvYu777wbG6y3ISxlYcYDM5AZTJNvVxtfOjtG6/ViwYJFem6I8UTkmk4PwrBNGvtyAI0l73z4Hs77+znIlDL6bo++TDd+/LMfYfudtsP6G6+LTC4NHwEmTJiodXnp4h7OnRgiVgyqYiLhRNG/JI39fvgLzH1nHprjLbBdW4N8Af9KKRiGoQ2X0n4QBHqOov6pS6AugboE6hL4XCRgfC611iutS6AugboE/g9IoEKPv0evn0HQHolEoExAbvG16cUbNbode/zguwTOxyOcCMEzy/jL4YfgqJOOwNi1x2BR1wLEU1F9m32umNHvCigUCtAefHrJiaH0i9HmfbgYhm/imENPwiMPPY7zzjwfq682GVPvmQqPxgd5Pv3YY47HTTfdAgE8pmlDfrJP4vL8uU0QN3HCBO2dlE22vANA2olEbG76Tb0JV0pxs1+GMiyUKhWCJQ9dfV0Yv+pYdIxuwfkXno6WdhsDBHuB4dEj38N8RQ2Opk6dSs9fl37J3fvvfYBVJ07S3v1tttkGd955p44P0HNpEM7aVghDBCBjRo1BLk1wwTSQfE0giABhBImdD0iReJg2Ah9ZAs7f/v5AnHPemWhoTmkv6a8O/CWOPOEIrLXBZKTzgwSBHoi+0COPOMRjWLRoAQb7BiEfBZNe3BKymRyee/olCDi66oqr6HU+A8lYEs/OfA4C4p549DH89c9/wdNPzsQAgZ94WsVQIQYSiZvKgEkgZVnWMEDxIec3oud1DoHmBhtsjHs4LmPHjofIWV7uOGZMJypuiSAyD9syoWjdCJlh3HrTHZj15iyEzBA9yD6ImiE/62YQCIlnFMs+PKdIPGZRLSNG/1e+YtgYSeA41CqWtsL0qpcqRfTR6NPR2Y7Ja0/CzOeewulnn4Yrr7kC789/F1/fbnPstud3cMU1lyFO40vruGZQjZAvZQFy29TSjIG+foRDjpadzf76bgCRrwD/Ky+5EpdfdAVOOf5k/bjLxX+/BPKTh/lMHkceeSTknQA+jScCtme99bauR+50ESNSNBaGGAHkBXmWZRDkGvrlczIX89kc54erb0UX4BwK2fBoBOju7kKiIYYddvoWzvr7qcj7GYwa3w7f9KjXffS098CKADfecCsMZWP7b+yAYrbMunystdZa9LJviCeeeAwmNbWvuw+rUd/TgxloOSoLIsMSPdjCV4njLo8EmVwfQuQ1sHzI7fThmIPOsaOwxw92w0mnnUCjYBiu8rk+/BnHnHg0JqzViYVdC2lUicKJ2jRW5CCPwxTohW+gl7xcrAAcoH7q6JwP57JtE0cceiQeeehRnHPWuVwf1sB999xHnQKeoi4fd9wJNF7cikKhCJF/LBJHMV9CeiANMVo0pRpQzOX13RSit+FwGE4kjFRjEh2dbZjx8APwOe9HT+hEOSjhgksuIK9/wRZbbYH2jnYkmU/mhDyiIfU2pZr1Lf8WvfyFwRLeeul9HPSL36F7QQ9aE+3I9uVh+yFIOyInITHSiXFHdN+hkdDkukVh1r91CdQlUJdAXQKfgwSMz6HOepV1CdQlUJfA/wkJBEYAg5t72eDLT9qlc4PwUMGaa6+B3ff8Lm6dchPShUGsvd5kXHLlRQRKu+IrW2yGRQsXoHV0M/LFPHr6eiDPPPd2dWPKlCl6Y96YbCQgDRAJxTDl1jtxyB//gh223RFH/PUItDa3Y+stt0V2KI8XX3wR/f2DBNlJNDQ0IUJPGzwfSilu/n0k6XEWQ4AAWNlkx2IxZIbS9DpnaSwgKC24BAQmYrEE5GWASimEoxEMpdPI5DMYTS/kbXdfzXiawAVoH9WKd96bBbmjYNToTg3w5Rb/c848BwceeCAEiMmjBueccw5OP+VUApFJOq9bdmlsSEDArWz65b0FwgtAPjUBAaMC+sXT6RFsVKkCwzHw1yMOwfW3XIvnXpqpQeh1N12DvX7+fTS1NyLeGiVgs5Av5eBEQojQyyqPRDz//ItoaaNYRNQAABAASURBVGommOyhQSQGK7Bw5WVX4pKLLsdaa6yFyy65mOFq2PFbO2L2+3Pw1BNPIUE5mIR2hWyB3tU29PUNwDZsKMVUAhLbdrSXUh5hEIBih0waUMpIpVKIRuMYJKBatHgJeYhh/fXXx7obrIttt/sGWtub2Xfol9p1tLXi8YefQKXg8TiPWCQGr+xDsY0Q6xcjgPaO4599DJ6gsPj/M3/lzgshVuST5CvjQGzJ8QjY16KWqRWxMUTdduIOjj7uSO2h/mDe+9hm+21wyOF/xgF/+g2a2hpgOSYWzl9AQ9GA9sAL2M0TiMu7H8TgI4+ghE0H77/9Pu6fej9OOf5UbLDexrjgvLMxefW1sP46G1HvfSyctxACbAWoejRy9fX2o7OzU5NDcCg6JoBRvPz5fBZiDHjrrbcgd7/YZgi2aUHSpEwiFkdzcxPlb2BwcBCDmUFsuPGG7MfRqKgSxMDl+iUaOXpgOxbWWW9dnHDseXj66Zk47riTsOeee7Hd0Sxv4qSTTsJZZ52F9Zgnm8sgGo4hn81ibOdYCD893d0Q73UjjR6FckHECYOef0XjRNktIJ0boiHQwxrrcH34we649c5bkaHxb8311sSl/7hErxmbbbEJFi5YitbONgL/POSRhfaONv18/5Q77kKJwF3Wh4BGlKgdw51cHw7+wyHYfnh9aGtuw9Zf/wbneRYvPf8KBvuHaORKoLY+CJ+GYWl+RYflWNYHAfCJRALReASGbeo7N8avNgEXXHQBZn3wDkJRjtucd3HzHTfjjLNOx1rrr4lQ2NZyk18LiEaikDlgGyGE4MArAQ7befOVt3Hk345G9/xuJMINKGSKCJthzkebbZRouKtAKQXhRdaoeDwOCQc5Vqh/6hKoS6AugboEPhcJyE7ic6m4XmldAnUJ1CXw3y4B2ZTKBlm8vNIXwzD0Bl82+UopgiSfm/QMIgRGrqrAM1wYDrDltl/DW+++jsF8Hw78429wypknESClkHfzcFFGS1sj5OVfigaE9vZ2PP7k43j22Wfx3V2+izdefYNA9Soc9OvfYc/df4C2xnZcffk12Hy7jeGXAsx8/Bn88bd/xO23TCFAcyEbe/H0K6WGN/UWvdI+ZEMvt9M2JptQouevs2MUxAsr4HvJkkXw3TJeeuEFAlCHHmgPo9pG4Y23ZsEjAvQQ4Mabb+RG/1R6DV30p3vw+tuv00Pag82+tpneoN9yy2144P7puOyyy/DQQw9h/5/tD3lT+oXnn08v5Dk6j7xVPJVIal4EnDl2GCa9pALiRKYhx4H8DJpDb2NeXthH6YgcwwmHUipSnhXssdfuePSpRwmUhnDcScfg+JOORssqzSizT5GYg3yhAIvAreyWODYe5s6di2n33U9gvxNefvE1TLtnGn7x01/gF/v+EqPbxuD8s87H17+2FWUS4IbrbsOxRx2rnz0XD7NjOVAExCoAAhpSHDvEOgMtVzmW25VFrg75Fk9l4BHMTZ6Ed999F9/e5Tu4775plL3CC5Sr/DxdKGTRKDKKxhoCv4pLWUcBXnXjkSQSkQYIWJIXsok314AJt1IBG2NMaeIBqsRgxFfAug81IuXfj4p+2+yP6FCM4MsLAn0rvIC7TDGNGL3lWXrzZVx+st+P8dgzj2KoOIiDDvktTjv3NLSNbkWukIMKUf9o/pI3wYdCIdaR149VyFv79/juHnj15ddw3pnn4ahDj9Jj0RhtxCV/vwxb7fAVgn5g2tQHcfhfD8MD9z6AbDqHBhrBSoUSIqEIDTNJDPQNwpM7bkiRsAOD3Zc7WeRnAsWYJN5sMRrInH3h2RcgepYZykK89nM+mK3HMUVP9c233oSTTzuZeu7hwzkf4O1338ZQdgijxoymIS2OW2+9Fc888wyNEhdi+rQHcfAfD4bowemnnE5+L4ZSCqLXyWQcipYSt+JDZOewz42NjZwvBQLbAmwnBLrmaZgqIEJ99kyP+uxRTsAW22yO1999TT8G8OuDfoWTTz8RyZY4dTyDIpFzo6wPmX4YNB60j+rA4489gZkzn8WuO++K1155HVdfdg3+cMAf8f3v/ACtDW36DoptttqSqmLi2ZnP40+//xPuuuNOGicK6GzvJD8lVEplDbZN09bHMu5u4COaiOv+exw7ZYJrShn5YgE77bIjjSTHcG16DMpUOPf8c7C4awkuvPTvaKSxRzGvzAnfh24jnytAuQqVoo98ukRjgIWbrrkTZ51yLhbNWYKGeBO8ogdaXRALRSEGDBkrwzBoRHM1KaV0KPNMdOjf1+p6yboE6hKoS6AugU+SALcin3S6fq4ugboE6hL4vysB2SQrpej9MzQJ8Jc0Aa8ShpMhWBETC7sWQADQpptvjJ/suzcmrbUq1t14LVxy+cX4wd67o5Ge6sAMECifnvSyfkzAImi1DBO93T3YaP0NsM2W22jP51DvEGbc/xDWXG1N3HTtzfjxT7+PMD2Ij9/1AsHq8fj7eRfhg3c/QFOqBUQYxBgGlAatinEF+QiAVQTyqVSjviVans8fNWqUBjjgjn3+vHl6o9/X0wV5hKBcLsOybKy22uoMQxosddDD/w7B0XU3XAvxXm644bqwQyYaCOinPzADN95ws/55tqcef0r/VnpDQwMuvfRSfVfAe++9h78c8lfI29MXLlw0DDxMDZ6UUjoUPv3Agx0O6Vv85WVj4VgIFYH+XhGbbL4Jfn7Afhi72hhsu/M2OO3sU7DnT3+g5Z1PZ1CgMSXRGKOXvgfsOOTOAsuy0NzYgoN+exAef+hxFIYKuPnaWzC6bSyuvPQf+OEePyKYDGHeBwvxq5/9Brffcjs+eO9DhGmYiIYTWo6sjPyZqJRdgDLUx4Fw+3EyCdB+uNfeuOmGGzUonDXrHWy80aYElwpvvf025M6AhoYkHnxwOmxTob+nHygAE8evhnKuwvYssm6wYoOhIkkc/7GPAMBwLAq59TrZkEBXb5d+tEPeTt832AN5UV1X/1Js+61tsN9vfoacm8XW39wS/7juSvz4Z3sixPHyTR/loEL4SCGZVdblOfpKyYW8SPGrm34V7856H4VsEe+8+R5QUZh21/344fd/jFRHGA/d/hR+sd9BOP+c87Fw7iIN3OUOiEqxvEweIhWhau3L/4vnuZUe72SyQc9PAcm5dFZ7v99+423quEudT2pjVG9/H3XNQTwZw+tvvoY777kT0Ugck1ZbA6ZpY43VV8f06dNx84034dSTT8bjjz+O3q5uyK9YnH/+hfr4+eefx6GHHobrr78e8sI8pZSeKwHnlHAlYFZRBh6Btdz+H05EYXN9kDf5qxCwyRYb44c/2xurrc31YaN1cNmVXB9+vCe9/QkYFtcHw+P6QFkGLkJhm+rn0/O/FBtuuCG23XpbLF64FOn+HA1vD2LSKpNxz5R78bMf/RQNNCY9Pn0mDj3kUJx7xnmY+/5chEyHnv8kwT4BfbbAae+TV0XdVvruiEgkQqCfQ09fNxqaGvW4K8XzXGt++OO9tUFk2rT7eC6FM+nxX3vdtfC1LTZHIhVHK9ezwfQgbMNG1I5AxhoVAJ6J5tYkbDg4/m9n4bYb78Dc9+cjbMUQdWLUdwOWMnQoBgnUP3UJ1CVQl0BdAl+IBIwvpNV6o3UJ1CVQl8B/gQQE5AubpmlCNvcSr6XJ8YLu+SihiM5VRuEn3Nj/5YhD8KuD9sN6m6xD4L43Ose0o+QW0NOzhF7SLEyCQA8B/wxEonHIM+rjO8dCnjEuZPJYMHse7r3zXhz1tyPxt4MPQVtLCs8//DpOOPoMbuzPxTNPPQdiZjQ1NEN7jQn8haflZOjNNWDopIDeXOFTDrbZYXP49J7K7cvy3P5zzzyLtdecjPfemQWP3ulysaQBV+B6iMViGlivsdZk7Lb7rlht0iowCGzi9BAffPCfMWfOfNx68+2QZ+bllmh5Sdu555yHWW+/i0cefgyHH344jj32WP38tcs2E9EYBGSL7ISEd98N6HkcoBxsDX4G6fEczPUhnAhh+52+gSOPPxw//81PscnmG2Gjr2yAiWtOQLGSR4HGgWhTAlbYxFBmEKZtwAlZgB9AnolupmzmvDsXpmdhyi134rSTzsSpp5yA9qY2LJy9FH/97XH43q57on/JIOQn0kSeEScKl4BfPM+gR9OxHUrQ1LJUAYY/VZlWDyRuoJTP4YMP3sfOO++Mt956G7Pnzqf3/0Xkcnl9R8fXxStLo8+rL79Iw4qJOOVQLgSY9ea7lEec8lZsQw2HBuOoEplQI4idQ5UY6K/B/0IMPsNXPL1i4yA0RIogMBILI5aMQbzQAl7D9FzvsOsOOOjgA3Hg3/bHd7+/K7b/9jfRMpqGpfyQ9vL7hP4CVoWknlKlTBBvQO5MMQkFOzvG4IWZL2LavdPx831+gTNPORN2EMaiD5fgTz87AmedejZeef4VOIaDVKJB6zdFhsZUU1UW1HHFMRAyGApJXMi2HGywwQaIN0cIkjfCyy++gnff+RBNTc145ulnYfKvXCijublVP4Iihq5oNIo1116Lhrk9MW7MBBo/8rDMkH4fxGOPPI5rr74aL73wIs4792w8/9wzOPuMM1EqFHEWw0suvgxHHXkMkskU0tkcah+yRfULIAY+pThy7IDP8Vu8dAGNI2V0TujEj/b7MQ454s/45UH7Y12uDz/82Q8wZnwHXHr8e/r6kC/nYIYUAoOGJ5YPk8/e3l6MGTMGhUIJBXrYF8xZxPXhPhzxl2Pw1z8dijiB9cvPvYWjDj0Wxx55Ama9/o6Wo9xZkko0weVcFnBuOyEkkg2cZ0oDfXmvQ76YQ0t7CxI0/Lg0OOSKeRi2iSSPb5tyG6LxCJpaGvH7g/+AHXfZEb/9/W+x7fbbQox7S5b0kM8AXingCIdoBIiilCmjsSGOD19ZjD8ccDDH9DUsmrsUhm8i5iQowzLkvQ7gzLJoSFQm6p+6BOoSqEugLoEvSALGF9Ruvdm6BOoSqEvgSy8BpZT2mCml6D0LIOBVKQV5RjUcDqOpowFbfONr+jb/Pfb+DsZP6tQb/u7eRSgS+A9lB2gAKGlvXiqVgBON6DqKxaL2TrY1tWuvZzQUwe033q431Bec/XdsuPZGWDS7C8cfehrOPu1sPPLAI/pZdrfsIfAN8mTCc4lUKUHlKxB5wCBQ4q6cKQap+s0MDjGvIkj9AC7xytNPP4mNNtoIA339WLhwIVoaUoiGHBTz3PwrC7FIjKDBh2FYcBwHDfReRwgEhoYGaMToxvHHHA/xcP9q/wNw15330TvZjYkTJ2qP6Pz58yHP/u+///646KKL9EvwbNOCAK5wOKr7XSqVdGiaJoSKBD0NzXHEU1GIp3mDTTfAKWeejMNPOxhmVCHvFnUYb06gQHn2Z/ugHPbNDDCQHSSfBiLhEEFcBlGOx7jR4zRQunfKVOTTBVxw9gVYa+LamPf2Ulx8zhXYd++f4aH7HsYqnRMx1DWEjrZRSMYSBJoKFRpAfBqeSig3AAAQAElEQVQRBFSahq35ZEvDX2M4XDEQHbju+muw1VZbYebMmTxp0PvvY+utt0Z7ezvWWWctvPnmG+joaMNAfy8iLRGELIVbbrwNjh1lu1KvMRyy+H/4m0ilQIwMk4BMPMElt4SBdB+6+7owac1VccxJx+DYkw7VP+/X3TWATGUICPlY0DUP8aYoYCi4voeyW9FhlX2DsgPkkYr0YBpnnXYOVhm3Kk446iRstsFXkOsr4oqL/4F99t4XM596FkN9aaTiKYQ5B0BdDpm2lkeannw2UK3yn/x/7rnn4LDcXTffh69+ZXO8+cZbePXl17D25LXR2tqGoaE0env7EKZuRCJRAukC8qUiiuUyTNvifFNQno1TTzqDHvMwzjv7HNxz190o5LNoTCRw4Xnn6vd1/OWQP+F8ebTlnHPw/vsfIhxJwDLDEAObUgrayKZ8yJ1BAqZN20Q4aqOpvQlbbLM514cDscdeu2PCamO0wXBx/yLkvDwy2TTKXgF22NLAOxx1KDsXOYLzUrmAtrY2zJu3AJFQGLfq9cHH+Weej43W3Vgbs0467nT87Y+H4okZT8EoG+hZ1AeXoLyzYyzymRzndUnP/0g4BlmzXBrjPDEK0mhGVzyWdi+mvlYoC4U4wfuuNPbZjoWzzz0LC5cswn3T7sfkyZPR1d2tH3N48MEHscYakzCYSaOzs5MAfxHktv/iYBmKBrfbr7kPBx/0Z3z4zhx0LexGW2M75dgMGddCvgRZsWzKJqDe+L6L+qcugboE6hKoS+CLkYDxxTRbb7UugboE6hL48ktANvZKKW7KfU2y4Zc02UyHCSoOO/Zv+PMRf8S39/4mGkcnkCul4RsVtHe2olDJIRwLQW6ZjcVikNut5ecCBaTbZggGTHg5F27ew4v0kMoz6tt/fXsC/0UESFfglz/7DR598FHMeW8eLMNBCz3Yju3oTX25WGaaDQH+YE2aguXLuaHjBqLRKJoaG5FLZyA/VyYv+ksQ2Oywww7aKGCZBr61/XaY/cGHePn5F2Aoi0A6iv6eXoKyBEF/D+R5XAGz8pz/j3/8Y+yxx54EVTQILB2k13uWfjHaO++8g7PPOgt//MMfMPPppzF/znxd1vcpt4oLAf7yvLaAQottiPwsy8LocaPw5rtvoOQXceXVl+Hvl5yNjTdbDxV6ye2oiWw5jaH8EORZdMNRaOlohfzEXN8A+WtuQMiyCWwcgrcQ0oMZvPvmLNx/9zTK7pf43ne/i77FA7j8on/gV/v+BtdfcT1QMjCmdSxS4Qb4bMMtVZDL5AmaXBo/4uxzCibH2yVA9Cs+RI5VAuNCBkMhiQMhgiXf9xGPx/H22+8g7FB2fYOYsMqq2Ga7bSG3wk+fPg3rrbcOxOiDHLB4cR8WzFusX4ZWrdsYrnN5iE/9yFgLfWrGT8wg702QdygIgPfhQd7mvu766+DKq67AVdf9HettvC5UmGLzC4imInCVCyfpINIQQbo0iAj12jAMFOllF4Cnhg1HlYqHrq5uPPbQE/jNLw7A9ttsB3nk4dILL8c3tvwmbrr2FkTMGJro5W9qaIVthjE0kMFg3xC8CmDSCEB2VpDLyjri0gg2e/ZcrLXWOsjni/jFL34FeQyD9gjq9c6YP28hurt6qX9lBDQueESgFudQNB4j6DVYfxhPPvw0fvHTX+OAXxyIt15/C365gsdmPIwZD9yHpQTBp510PA4//DDcddcUyIslHSdCY04aNg0Pot9KKcCEBrfyCyAuga0VUogmojji6CPwt8P/gl323hbNnTGky1l4hoc2rg85N4twNIRkMoYo1wnPK5HPHNcJF4alIB+5Y6FUrOCZmS9g3332w9Zbbof5s5fgsouvxi9/fiBm3DsDfsmHQ6uYQQA+un0s5VzG7Hdna32Wl1aGaDwQY8LgUD+NDWW26cCJhWGHOXeov9l8BltutQUMGgWmPTgNfzvyUBr0rsMjjzyEgYE+yJ0Cm2/xVdx19534LueUYRhYY/VVIXf9BEWF3GCRxkUPpxxzKk466mSU0mUU0kX9kr9ywUWZ/Is+hEIhJFNxKEvRAFPtp/SxTnUJ1CVQl0BdAv95CRj/+SbrLdYlUJdAXQL/HRKQza5wKht9Af8SlzQhiX9ly00JjMJID2XQ09sDFxUN/OXnvgwr0Lf953IZelWH6I0c0mBaAEQkEoNp2nAIfBKRJNZbc329kZ927zT84cA/4LK/X47B/kHEQnHYyqI3r4BCtkBvdRKtzc2wzJCuC6gu4UoDfuFoOcmt0gK6+/r6NBifNm0aVl17IuSn6XbffXeddtvNt2DxggVYf+21IC8JvPnGGwl6utE5dhReffV1/XK/WMRBJp3Gt7/9bayz9trkawj33nU/GzJx9TWX4f13P8DVV1+N0047DTfffDMuv/xyyPPFIcuhZ9REEChSAAH8juPANE3tKRVws3DJfLS0NWPUmA5stvn6sGKAFQEGcwMECgHijTHIC9Tkp8f60v36LgAfHg0GZcQTMUgdQ/0DyNLAkYqlMHn1NfHDPfciCCrhnFMuxA923xu3XX8LcgMFjOkYj4ZYA5bMX4peGgaSkRTBJmvzPJjK0PwFRIiFXB4uwb/0AZ/ykV9Y2HzzzQmUBvR4iKGjs3MM7rvvPn2nRRB4mDP3Q/jKx6hRo/Dh++/jhuuuhzwOoQKLtRvDxOAL+IoeOwSCRMIIx6JYuGgR5i2cT+C/JojhEYqECKwrlHsRyvIg45CnYcsMcTwjltZp07b1uw5kbMXDLAYuh6AzFk5ij92+DyJeHH/MKfj5Pj/HtVfdCJ8Af7Xxq2OwZwjdS3sgem5Qj5sbmpGMp6AI1A3qsxhVVAAIgR9Jq8V5qL/d3T147bXXITIf7B/C7w48AIsXLsGtN98K+YnFMZ1j0cz58ugjj+Pll19Gc1uKBpjFuO222zDr3fdBzE0e98BqE1fB3Nnz8djDj+pfH7j19htwx+2349K//x3HHH0kbr3lJv0OADGeZakfhmFRh5XmQf7J2hBQL334kMcAZLxhAF/dchOuDzHqXxndvf3a256vFCDrAyjDHI1b2dwg5IWgg0N9KLkE6GEH0WgEMl8ENCdiCayz1rpwywHuu2cafvfbg2nUuhKZ/hyak63oWzqASt6FPGPvEnA3JZoxfsx45NI5YQ0yxqKXZa+MWDwOmEAvDWh9g33oGNuBHXbeAQuWLsCGG2+AU047Cddeew22+sZWGDt+DDb/+pY46qijaFSZhV133ZV8RfUjACKrLbfcEpNXnQyjonD8USfo9zrEnTjXqRLiTgIOJ7KAf1AQwoOQHwQQg0KxUkKIRgjNYP1fXQJ1CdQlUJfAf1wCxn+8xXqDdQnUJVCXwH+RBPTmnhtXYVnAq4TiFRdw/cLLzwCmj2w+TXDRgMa2RhDXYzAzQA9biADK0WE4HNKbZ5Pgt1gsIpcroEQvfsgMwSDgWTh3AX78w5/grNPPwkDvAMaPnYCoHUGl5KIp2YyGZApgPvG0DtHTLbdHK2UuA0fCU5W4pBM8VeOAvCFdgKzQ888/j5mPPAN5pnjSuqvhL385BO+/9w69pPMwY8YMyJvPN9v0q1hltXF48bmXMWfOHHx10810VQLuDMPEY489jf1//ks0EKwd/Iff4LxzL9aGhP32208DhXnsx2qrTtKAoampid55G0opDUKcUEQfizHFk0cZ3AAdnR1Qho/nX3oGN9xyG4r0ZhbolYcpANPWt/lX/DJSjSmYtgmJRxMxEFNgwZKFCFjH6HET0D5qNDwi1rfeeBtPPf4MDvz173DHrVNgeIYGSaZvasDpFX00xBrRlGgiDrIRC8cInKKwlKXvAiixbd8HLI6TkAIgBGlQE1b4yN0C222ztTZ8tLW1ERQG2HPPPfXjD2vTWCIy3GCDDfS7EBYsmIf7p96H++9/gGBOAFuU42do+mj9RsAU0gqNjTiQU0Ijkv6taLFMPSyXqaMOIpGw9loblolHH38KmXwe6VwaIRoIwvRQu8rjOCRQKOextG8JsoUhyLPp5BQwDW0AEU8vKDGRoej4E088RcD6e0ybOh0lgtNENIF4NIWlC5aiqaEFY2gsEd2St+gX5NccLAvhcJhy9JCmnmMlHzEC1OSToMFADE6zP5yD0aPHYuHCbtx55y2YOfNZllQQI9Z9996PVVZZlWB2MzzxxLN44+23sOfee1HPV0WMfe5ZmsZzM1/DaSefhrGjx+Hkk0/ACQS0KvBx7rln4sgjj8ACGslymQzHNYuWljaUqWtyJwGVSHvsXYJrWSdM6o2Q3Pkhsnv+pZcRkNl0IYum1iYauxoh68MADVwhrgmyLjiOrWUfi0Vgh0yIUUtkUSFINpSljWfz5s7HT378U5x9xrlcH4YwbvQqCFsRgv8+jO8cj2g4ToNAFhHOsWK+hEULFqOhoUnXZdBjLyRyDsfCHNeMHqtJa6yGb+30LShT0bij8Ps//UH/OoK8F+De+6Zi8803p2GlE6+/+Sb+dOiB6OjooPHGhRh5ZF2RX13wiwH+dvBheP7pZzF61DiKw4YV2PBorLCMEMcygkQ0rue/9KlcKcoyBlAmhqU4RvVvXQJ1CdQlUJfAFyEB44totN5mXQJ1CdQl8N8gAdnUCwmvSim9kZXj2ib9wN8dCHleN5aM6XD+/DncTHNZVT4CegRlwyt5NeglWB0aGiIY7NbP04YJdPL06j9w3wP4/e/+APmZszgBkmOH0LWki3CTYICAVLdXKKOUL0A28XF68SQUwqd8+uj9l+eS5VEA+SWA3//+9zAJUmY+8jQikQjOOPU0fPDue1BKYezYsbj+uuv0C7zee+897Lbbbvo5dqUU5s6diyMPOxzXXHMNzqSR4pvf/CbOPusybL/99tqgIF7C9+nd7unpQalU0sBB+lqpVPRxqVjRwEF4EVJK6b4sWbpIv3RO+nTdddfol8qJPJtam5HODiGZJLDJZekZLSFEb7SADzeo6LK2E9KGhqHePvR2d2tv9BJ6f//0+z9ADAGWYcM2LWQIJMtlFwL2XXr2y5SpSWAlL/wTXoXH2hjJmKRSKS0j4f9TxAvbtrHxxhvrtru6uiD9uPrqayGPWCSTDuSui5133hFFGn3k5+WEKsWSlonoxKfV/3mfb2ho0OMC+Fi4eJHuT5ljdtRRR6LiuohEwwSMOVQIcAuFHOMZmARuo0aPQiwRg4BCGZN58+YRfC/WYDUeddDf308QPhOH/e1wfPDBbMjz/Zl0Vt8OHnUinEcWOD3Q29ur22ymQUnRcJVOp7VsbDOkx/jT+q+UgiLs3HfffZHNkE/y/sH7i3HFFVfg8ceexODgIDbaaBNtoPnV/gfpcdpqq60g3nXR1a4lQzjjjLNxwXnn4ZA//RlitLns75fhZz/7KWKcH9/7/u5YtGgR+nq6IAatUChEo0eBBopA90GAtYyjyEDmqWkbnP9KA+x0NoODfvdbnT/O9UFeuDhn/jwoW0E+PgUgJi958gAAEABJREFUeif6J8/DS3npf3fPUuRpfIlGo5BfZ5g69X4c/Mc/QgB3MtGgQX7X4qUIPNDL7hCU+1qWuk6uMcJjLBaDW65IEkRHxQjh0SpTKhV03eLdF5kNDAzQoFPQj/Hss8+PtdFPfhVEbv0XfRg9phP77PNDDHUXdZ+Ex/XWWV8bFoTXX//yN5j9/oess4hyocRxdthuGWxK60KZ65Y8piF9FBk5lGkqlYRBI5Pc9aAZrP+rS6AugboE6hL4j0vA+I+3WG+wLoG6BOoS+C+RQA2sykZfNr+1Y5MgWimFpN+IC0/6O8xiGLYbgWnE4AcWAiuMcsCNvu0Apk3PtYJSNtpTozCxbSIazEbkl+Txl5+ciNsvmgGjrwGhXBNC5UYExSi9eyl49FqbNgGHWwYIGuxoCCV6bMv0olkG9/z0EJr0UgoZcAElVKbHsQzPcEkEBlCw4CCiUlBZelaXOjhq/1NQfN9CtKcdb8ybj58e9FuMnTQJ7875EBtsuCF+9avfYIuNv46ls/vw2jPv4Mjfn4RjDz4Ne+28D4455Dg8+eCjeO+1N/HtHb6JMw4+HxcdcwXcRQbi5SY0Gi0IUQ5GxaaTzyQZGoDYIRMBAY8fuDBMaPL8CkZFx8LvV7CLDro+7MJl516BkGci15dBxHBgegEaonHKNoBBI0KY3kWbXsdQOUDCt/C1jq2QMpsRfGDh4sOvwEkHnYpEqYn1dqLYV4FfVDBNS/+qQcHNA3YAO25hsDQIO2nDNz2OlQ8Vgg4rXlE/n+yjAifCcaRM9aMc+QHyX+LYFhGJmuTfxWZf2QCbrLcD4HKsyJNbzMMt9yIaKWPTDdbB9LsfwYevLcElp9+BjVfdBc9Mm035rKLHIeKHEOXYuGYZQtXxcvWYeQahoQHGyZNaOUH50ITP9gmR73BZwS74aHESDIFyXw6t4RYc9+dj4VRCiAUxhEpR2OUoEmiCXYrDHTKBnAPkFXU2jE6O4+T2ddEatGD2zF5MOecBXHzo1Uhk2hDLNCOUjSPGuRJSYQJJj9KtoGJWIB5rt+QSQHJsjIAy50BwjCpGScvFNV2GLmXhawqUASEQ9As1lpph9dsYZXTgtz/8NYYW9KNL3j8xfwE907/Hmquugjnvv42vbboR/nrwn7DOqqvDTZep16/gjONOx58PPBDf22knnEqP/0P3TEext4htN98JRx18Is495TLmDSPsNlAnk0A+BJULEA0cJJQDs1CBz7lpmyYinO/i+baKIYQpq5gXR8pPIeE14KLTLoNK2wh7EUSMuNZJJxSFWwlgGwlYfhRGIQqnmMJoZyJWT1CO5fGofGDjyH1PwpRzpwKLWTbTgGg5BT9tIBzEEQoikHWh4BYpGxeGo1BWRU2eVUHBz8F2DJp2KnBLZSSjMZiugY5kK0454iQ8cf9jmNC5Or65zU74/e8OQZ55fCfAgDeI7mIXvvvTXfHVb27GNoBkMox8bw7hgoN4Nop3ps/C337wNyx+ux/IRKg7o2GUHbjUI9u2Yci4BXkYYRelIANluXCiFjwaaIq5EizPRiLU8NmUt166LoG6BOoSqEvg35aA8W+XrBesS6AugboE/o9LIBFO4uEHH8O1V16LcNRBY6wRBmwkIymECBLk2dx4NIWIHUNhqAC36KOYLeGW62/FN7feHt30XMvtz0EQQCkF8SaKkQH8iJeSwWf6Sh3ieRPvfygUgrwEUF7Yd+WVV2oP7fy5C/D4o08gEolh//1/hg022AgPPTgD55xzrn6T/8J5C7H3D36Iiy++WN+6fsdtt+N7u38P77w9Cwcd+DuIpzeXy2kvsvRhJLNKqZGHK43LLeTZbB7hcBSjOsbgzjvuxLXX3IhkcwLlIsFDvoJivqzjhm8jakcRc5IIGxHi3xAyA3lcc/r1OOCAA/DQjIe1sUEpAqGyC/n9dnzGj+M4EE+nvARRKUU+w9prLembbLIJ1ltvPYgsly5dCnnG3zAMGj2gb5+WNLmT4oknnoDciSH1yFjLmIiHtlKpfEbuPntx4cGHp3XPJJAVHZFQPM/z6NW/+sprUKHhJdUShWXYBOxh2KaNYq5ICG5CBQZsw0Iq5UCA/PXX3I799v259sDH43GAs4H/Prev8NnY2KjvqOnu7sVZZ52FYrGIDz+co+9UkZcD7rXn3hg9agzunzoN55x9Ac447Qy8O+t9/OZXB+DEE07GG6+/hYcffhi77LILXn7pVXzve9+j138JRJ+lf8uZ95dH8c/itSyGjkTDETxCvbzqqqtAzI+GRIOWWzyagG2G6DUvIxaL03MeYR/ylGEFecr25htuxDe+8Q10L1laNY7o2qDnmawRhqEguoZP+YiezZ49m23EdH7RPXlk4oQTTsB6662n6z7u2GMxd+5ctLW26jbXWWttTJkyBSHLwpNPPKXvmqCdA82NDZC7ES644O8456xzMWfOvE9pvX66LoG6BOoSqEvgyyqB6lXqy8pdna+6BOoSqEvgyyyBkoIqGLj9uil44t5nEHIdxFUM+Z4CLMZTThPSS+gByxtojrTg2Uefx29//jtcft4V6GwerQG03IYuoEs25wI6agYASfusXRdvnBgAkskk5JbiwcFBfYu13K5+/fXX47mZz2HDdTbAOuusgYGlGbQ0tOIPv/stDj3kMOz0zZ3Rt7Qf1191Pc44+Qz87Cf7Yc011sYe3/0+7rlzqr4lWQBYuVzWbNYAifRBEmqhxP8ZKXr7YzSiePRCB4GJUt7HHbfejXtufhCNsSakwq2aGqJtiIcaYLghDHRn8d6bc/HyzDfwpz/9CXJbfXdXD40YEYgMhR8hAUr/rN1/NV3qkDpljEI0oEi9kUgEf/7zn/HWW29hypTb8fjjj+sXzckzzsoPNKhKJBxU6FEVWm3iqnhv1jvaMCBjUSHwF6NJNpv+V9n43PL58DQwlAakrzKG0k+PBpTerl5MvWcqZj71DPJ9Lryih6HejH7hXMyJw1YhenxdGmFyuOOm+/Czn/4c551zPmLhGCZPWoNGjwGplmSQPp9vNB7TFedoRJowYQLefuNtnHLiKXjg/uk49NhDAdpYLPK51hrr4Nc//zWOPeJY7LnHXuxHGheeczFuuPZ67L3nDwm6SzQi/Q4zCNZNGjjy+QLkfRu68pX8k5t75GV/Kzmlk4wA2jjiVSjhiotbb7gFj097DqZvImxFkOvL0htvIkFDYX/3EPySj4ZYg35/xW9+eSAuuuAStLd20NjUR9DvQ8ZEKcW4C/kokzLlV+KfRKKTa621ln6cQh5lkLf4/+Uvf4HosLz34/Zbb9XrwUTKbt99fgpTWbjg3At0mBnKYsuvbamNE4N9GVx1xXV45ulncPMNt5KvQTSlmj6p6fq5ugTqEqhLoC6BL7EE/oVLyJeY+zprdQnUJVCXwBcoATfjI2YmSXGccvRpWPTBEuR6ymhONiDfW0DYt5HtyeOqv1+NXbbdFX/41Z+w4P1FSISSWDK7a5nnVUCmYRj6GMMfAWTD0X87EMAp3moxAAh4HRgYoLc2hYaGBnrw5uDpx2fiwF8ehCsvuA6GZ0O5Btws0NHRhIljJ2qDwI/22gej28bg4N//GaccfyqBras98U2JJs2vGBmkDemDgH6hf5Vh2w4TnEQJQkPo6xrE6PZxyA+VcPap5+O1F95Fur+AStaHnzeR6SnirZc+wJ033YvTjz8Hh/z2UA3Ci/LscTiMAkN51l9efib9FZANKHyWjwD/MOsWo4zEBbzL3QCdnZ2Q30TPZrOQuyvC4ZAGZ/l8HslkCvJ89rvvvq+90fLrCffddz+UUhp4CfgKhSxIPZ+Ft/+NskopbTRRSmkgKPoSshx9p4N4qGe99Q6uuPQKvPL8q2hqT6AxkUDciSJhJ/HhW7Nx4zU34Xe/+T2OO+IELJ63CK00IMnb+Hu7+9DZMZpGD2M5m6rmNa+Fy0/9u7H+oUFEE3E0tTRj3twFaG1thwkb993zALbZ6Ju4/ZYp6Fs6gFLWhTwO0tSZxKimTrQ1dGD3Xb6HtrZO7L3XT3DlFdegXKygkC+jg3XEIwnYtkO2DJLSYJ6R4e/H+ReDQPXkiucKhSLC1PGIFcVJx5yE+bMXUo8zbL8R2b4cLChke7O44uIrsdN2O2tZzv1gHqI0oiyctxDwFcuHCMIdKBUgoGKZpoKQ6CQ+5SP6KXefiF5OnDgRN910k76j5d1339W6KXOkkfq67trr4M3XXscBv/gVXn35VVx/9XWYMHZVPX5pgv/bbqGh65EntR40c4wrBReFbOlTWq+frkugLoG6BOoS+LJKwPiyMlbnqy6BugTqEviyS8Cml188+0P0nhtlGwf89CC88fxbuOaCm3DdxTfg+zv+CPt872e4/vKbEfZiWHX06kDegJ8NMHHUagQZNjfzJjf2AWRDL+BZPP9KKX38WfsvgFW8hwICZLMvvwAgaQsXLsT48ePRu7AP6Z4MLrvgcg2IDvndX3DScafhjOMvwNQ778OLz7yE/X+6Px6a9hAK6QLK2TLBSwcBVQXKNTXvlmXpUAwWtT4opQjqDXzax1AhZFhvNJSApSLo7R5EJJRCYaiCc0+/EC888Qruvvk+8nMO/vDrv+LPBx1BY8oNeO/1uQgjho72UboJ6ZsYUER2cgu4gHXHcfS5lf8ToCa08rO1VKlTDCdiMJE2pE45PuaYYwQk6zEaO3asvpNjcHAQ48ZNgACtDz9cgK9vsRUa6SU16VGW2+nFOCEAu1b3yHgt7T8deoELojwoS+mmhScZR0vZcKwQRrV04v1ZH9CDfStuuOh2nHvqRTj8kKPxm30PxI++92OcffI5WPjBIrQ3jyLsdpAbzCNiRQhYY+hZ2qPrJG6FAOSARyJxYlrG5CtHEv771NrWhnfffw9KKRq2GlEuVwhw81h1wmqIODFcf9VN2P3b38dBv/wdzj3zApz61wtx6/VT8PZr7+HvZ1+Ee+68H4sXLsVqE1eHQggLGS8S3OZyJURpBABTsdLHGIR3n/hceoWVfAymGTRGmEjFGjHQPQDQuPabfX+DN158C5effz2uueQ67LHTXvjx936C6y6/Xstv4tjV4JcCVPIVTBg9geA/DHn0QtYFmVusFIZt6bnleRU5/ESSu36UUhBDQLlcXgb65VEg0ddoOIK5s+egv6cXxx97GG69+Tace8Y5qOQq5NvGA/c8iAenPojnn3oeC+YtJuivwCsH8F1Fo4j9iW3XT9YlUJdAXQJ1CXx5JSBXqS8vd3XO6hKoS6AugS+xBOLhJPq6BjC2fTwWzF4At+DhtONOx4VnXoxbr7sN5UwFlmvDKJsaHLn0REbtGKwgjGxfdtkz/wLKhQR8CegUkk3/Z+26gH8BrkopeqaTuj1pR7z20tboljEE9R4iZhyOEcaLM1/khv8hPP3w07jpmlvwzOPPYa1Ja2PhnKX0xmcxum0sipkikrGUDgWUCAlwlHqlTqUUBIgbxqdfXpRSBFqtpAsAABAASURBVP4W0oNDaKfn1fJtpPvS9CS34/WX38Ixhx+PS8+/Ag/d9yhmz5qHQl8RqmTDQRQRFdc/QegTizU1tUDIMCxkM3l9+7b0EZ/xI8YNqUKe308kElp+YkyZO3cuQqEQpM8LFsyDePVXX20S5HlrAf0hgv7FCxZqj/S0qfejo22ULivGCQFuSinIYxhS9xdJJbcCN/A1oBR5yZj5FV97w92SB3gBolYcMx97DuefcQHunXI/Xpr5Mt5/8wPEzSRW6ZyImBmDl/P0Le22QaMLEb5J6CvyEvC/8v5x0FZ+4n+UKvKMx5IouwTjCOASPIvse7r60d81RKNVGaiYeJf8Trt7Oh6d9igeuHcGHr7vESyeu5R64qIh1YLFi3pQJujubBtN3W5APJbAwvmLaBsxPpUfX3dS+uPTILA8uxEYEE9+X3c/xnSMw4L3F8DLB3p9EOPDbdfegQrXB9MP0ZhmcX0ooEIDW9SKwoaFoYE0QbYBr+Lpu25kniml2EC1LaUkzsNP+IrBKkG9FQOW6LCsB/JeAHk/RaFQgEEDx/ixE3Dk4Ufh8Ueex4xpD6KUK2KnHXbGaSecjxe4Hjww9SF0LenDYM8gGpPNWLqoF/FIEi0NbZ/Qcv1UXQJ1CdQlUJfAl1kCxpeZuTpvdQnUJVCXwJdZAnmCzUQ0BnletjHehNEEEC49iMVMCS2N7fSsDXEzH0KSG2Z5/rdUICAhQAqZFjffpr5tXPonwEspJVFNAv4FTOuDz/BPgLgAh2QyCQGzPT09EFAgt59LvHt+D8QI4NCfPtSdRnOilR7cOJYu6EVQUYjaUcx+dzbkdn/p20DfILIDGe2lTMUbNagVXmuklNLgXymlz+FTPorgKRSytBzkuemGVArKBYFbHi2Up+WZMEi2FyLoD5G3CMJmhEYVE34BSCRS9MRH6eHM61vxBdQ0NTVBXgxXqbif0vqnn1ZK6eevxVsqIF/GRIwd8lx1f38/QpEQ5A4A8bAKoJcX30meyy+9DNdcdQ3k59qeeXqmvlPAMkw4dkjXJ6As0ZDAF/1RJuD6FVQ8yspQNARQrrSoeAT+igDWo7o20IPdyLG2A4dyt2iAoZ4WgRCBa36giMJgAYr5wmYYpm/RS1xCPptDwDrwOX/kzfWJhhQMi3yzvXg8iYCe9mK2hNHtY6jPzSgMlaBoBHCMqDYKuIUAbS2jEA2n4JUAMwghN1RAA8GtGG8WLFik9WnChIkAZaBpuB++EpBfBeCAhMMnVgh8AvdqgqwP8sK/7FAOjYlmyBzy8j4qQy7aG0ZB5lyIck2FG2B5Fj3/blXfKUuDRgBpInAD1hfol/IZBrQuVXyPbAX4tI8Yq4aGhjiuhvb+iw7L4wBSTuLwfJx71tm4Z8qdOO7oYzDQ3YeTjj0Rl154GR6a9jCeffJZbdic/+ECrDp2Eo1zGfZhDNIDWfTRICD11KkugboE6hKoS+C/TwK8nPz3MV3nuC6BugTqEvgySCCVSkARfOTyGaQIXt9//30NZidMmKBvgY6FYxoIi6dYQL6Ab8uyiDoMmHZ1+TVNU4Ny8cAqpXR+nyBMCJ/xIx5SAf/ysj4B/MKjVClgVUBoa/Mogu0CQX2WhgobVkDeKkDIdDTYlpeYtaRa4VgOhvozTA+hpamdXkkfBXoKpU81kn7USAwCApSlrU+iiltAOtOPUZ1t6O/rJWBegtGjOkFUikqxhJBhw6DBJKBXGvKzabBoAHDgkL+QsumB91AqVrRxoyHVhLAThdzxkMlkoZTCZ/3IGIgBpbm5GWIEEIAvfZw1axYkLm0JSX/j8QR8grXnn3keTz72JL2ljZRRHqM7RmOwbxCRSIx82vqt6jIWUu9n5e+zlnccR+ub3B5eGy/DMGHTUBGJxJFKNKCXoFCMQQ00yAz1ZagrRSTCjQSqIcStKOMJhJSjve8GPf+pRBIiC5EJln38aowAuhqp6n41/u//F90WWUajccgjFvlcAY4TwWoT18Cc9+dhQN9N0oq4E6dhSaG5oZWhQcPcoE6zrJA2xDU3tiCTzqFraR+S8RTBtgMZ7/8JZ/KYAwSxDxdSxOcy32zDpkGkoI1oc96Zi6CosNrY1dC/uB9RJ0l+FGXnU3I2wjS42abDuWgiZIZgKUuDd1kbZKxMrhWeR4NNpYJ/5SPvqpC1Rx6JkV/FEGOA3AEgYy16WymXccnFF+Pmm29Ga1MrDvzNb3HyCafi9ZdeRzlXhld0AQ8YP2o8erp6oXxT3x0yYdxErcv/Cg/1PHUJ1CVQl0BdAl8+CfzvXIW/fP2qc1SXQF0CdQl87hLIVvIo+2VYjoWCm0ckHoEXeBBPdDgWRoXeVc0EV1rxHlZQRiUowWVYpqtbKaUBmGzSa4BQKaU3/dpQgM/2EcAgm3+pSzb+0oaAWgETEnplD4peTrlVOWRFUCn5+tixw5BbwQWAiBHAZT6bgETyCtAyTRsmwYlSVf6lLqUUBPQJmJR2pO1P494wPUSiljYCOGETDakYQfMQefAIfgwoP4Dpg4YJBTMAAtdDUBZQ4kPBZ4JBWZkIaCQolyv0jvqwLJtkMe4BhHdVYlS+AkCFJP4vkPTDoNtVZBgKhfQb/gWMRSIRSF9tJ8Tx9iEvCizm8nBsHldcDSBFZgLi8tkComGRbZkydSHjYIUoP9v6Fzj4fLOU6fk3yIfFfgSG0n1SSmm5y8//lQslxGm4CFwfRYLrRDSJWDiOCoGhEVDuFDHxKKjyMPknd3H47L/rVliXDwHFQrVeyPnlZNSS/+2wVCkiHI1oo49lWbAItuWW+Z6uHjQ3tCASisItB5rkzgDR5RB117Ed9oE8kn+fRhsh0W/HDrMXJozAoP798/GhukEIn/KRX4EoFYqUocisQj2I0VgSQm4wh4ZICoE8S+9bbNNmmxbgGUwLGFK1PUD4UuRF5pfooO+6sGkEsG2TLfukT/6K4U/mulJq2R0AstaITodCIbar9Mv/5M6kfhqprrriKnr2+6E8xZljQ9EgGOa6UMyXtEFCyiilIC8TtZSB+qcugboE6hKoS+C/UwL1Ffy/c9zqXNclUJfAl0ACnuGiSj4CuvyEBBgI2K+xJ3FJk3NCnuGzjJBby/KFhYrgAtzqGwyrwMwgEKmSpFfPC3u1S0UtlLT/BaIRBEI0iUCTT2AfLKdAuGA7y0C7D0icFJB4gOpHVYP/2P9/3lBVZiInAxKv0T8v8WU8YwwzJaGxQj9q/VkeSlZD/mkSXZdIFfhzvCDEFD1etXwyXkJM/1/6Cj9SVVWXDfIMkgH56DRGRMcZUMflP3ge1H7oj+QUWp6ik/+Ff2qFPNL/qm6ukMyD6rwSXhSBdZWkRYN8VImZhr+Sdzj6uQdV/pUMmF4HTMrHgMmOSJqh0wzNheJ8lIgRDEfkoE51CdQlUJdAXQL/dRKorur/dWzXGa5LoC6BugS+eAn43BEvJx8+QY5s/vVemvvq5WH1nJz3R5T5onuwfHMvlwKhFTkayX+1Xz5Ghivm/p8f1WRBBIRlhOUfAyOBRrVtnzKuETR8E77/GS2va4UY64DQCon/g4NlWQXcClUTDApMSDGskvCleFIRVEmI4Y+UERo+/KIDgjwILZPnMEOSJvRP0tlNVIl9oTxlXGr6IfHlRG/2cJVgXYp1Ci1L+jcj0la1ZrYPoWpFUndVt9naCBWq8hPAV0I+OfGhguWhxDWB6ZpAYxT+6UfG2gg+fprYGcJbjZbzKPpgUBeqVCtZlWHtaGTo88Anj9CE4U+1luGDzxCwZvaStQkDlIZiqPTYKLZX5VGxf4ptCDHg14evx5oneFT/1iVQl0BdAnUJ/PdJgCv/fx/TdY7rEqhLoC6BL4MEahv8aghw/0y2qsuq4kaaB/xWj+VclXxU8/s89+X81jgbGUpcb/zJsoTeckTAlH/3K7VK2Voo8WESYY2AX3Io5Bs+ajSc8z8efFqDAgqFQP4lFMJ/8edjUE9Vx6uqx9IxjgnT5Fh0QwjwtZ5LWCXJBwJLfG4fmWkCWD8ubx+aJ82j3LXjwzM8jg77wTSFagjGNf2POZSWa4VYF+sTI4Buk8kSZ8CvnGMw/BV5iU5X5SM8Dp/4jwU1vlceiixXYKUmHx1+8XcwrcBb/aAugboE6hKoS+BflkBt1f+XC9Qz1iVQl0BdAnUJVCWgCPI/TgqSZnBnL6FaFho6vZpWjVdr+eL+C0BZGQkwkfSRocQ/Sp+V84Bex4AwrBaCslpGPOePIE8ZWE5gnK1T/vgkYpbP4fsJVRo8VyVFvsQLDfZhOfH0l+lLHrX8hnnyGa5AGugxheFHx16ORUdqVDuWcEVipbWvtDcsj6psaif+3ZC8EWx/vHQtvRoKj8KTx37IIzi+UYaQId7/lVANkC8PP96CpMgYVwmc28BI9ZX2hGptS/hpVMtfy4ePfFQA3U4txGf8BBwLoeX6WdXdjx/7bGk5BcplX+sGAAql/q1LoC6BugT+KyUgq/1/JeN1pusSqEugLoEvXgIKAvRXJLl11uRG3YDpmySDecxhWjE/vuAP8YTmQMKRJIlyrEMlnslhYoI/4piHn/FrsrxBqoUW4zViemAhgJBBmFclufOgZghg5i/g++lNCkCTXBIKSfy/lWqwT/iX+LKQeiCAtUaiF7V4QO+6xCWvhEISr5FRU65awmcMRcbUlpXWUuPLVx40X+TNHyYwDezH8pA9lGNq20or+5cTWc9wHcFwfTXjAHS6nKcRy/Ah50Wn5bxUL6GQxP9T9MnDUeV1Gd8iM0gJof8Uh/V26hKoS6AugboE/jcl8M+umf+bbdTrqkugLoG6BP6/lIB4MRW9mlWyoAhYTd8g6LcI+JdT9bzB8yvSFy2U5eDIh8T/GQlIWZECyPFn5d8nuBcC5SZUBfsC+IeJXn+fXkqfYTAiXG4AMMjCSOLhyC/HhqhvZMpnj4+oQW7tFqolqQAcY/AzkidDp8k5ntBfKSOkD77Afwblo4k8GKR/+iWIFd2QMR8Z+uyUr8+JPpCMgHokJPokIQWy0koNysRY6Zn/SSKbr2YnD8sAKnxAjknCG/RH+PC1zkqa9ENIMa/SL7RjGUgeoZr/W9JqpCvhP+HZYM4qadlRhjwx/K3m98nYR6nGn7S7nERGy/nyyfPK8g1XzjWFvJFFilnHa+n/bijzijWyeLU/kL4IMaX6lf5IjKEKEGjyIXwKyZk61SVQl0BdAnUJ/PdJQK5m/31c1zmuS6AugboEvgQSUHqzbHAzLsSt9PCxpI+kGlCohcxJ7r8cyy+39uRl5d+AgIR4Y/lJAgCQAgUEgkKWn/n3YiIvIYJ7COmKFSuvkg+GpEDOkQQ0+2IMYHJA+vca/Wyl/i+WFh0Qkr5/NORgoTYWGhQO64zojuSv6Us17nOu6Nh/9J/wVeXRZ7sfAbDkl4n8yjkGCOTf/zr56qP1VtsLhtNrZ0XH/9cb/4QK/6X2hnlETVYSCn1CvfVTdQnUJVCXQF1u5ZbFAAAQAElEQVQCX14JfDl2oF9e+dQ5q0vgc5WA8i3un+XZZsA1PZSsCsok16xoL4vJ87Ybgl1xIKGp94weXKuAsp0HVGmYKgxXQvCAlZJU5MMzC/CMalsQL6wfgfJiMF2SF4HlhUgGPdrQJPtARZ4QhADfQVn4sErkvcR6PE1SMxsFCOwU865AkqYJUNzxFuwKhKTfQmXKQMg1fAh5RrXOWihyqVIJrlmCxcbMwKesKstkInJxrTx8owQ5Z3sGaiT5FeUh56TvjuvznPTNAtgfL4jARYw5HPjso/BoBh6soMK6KoSiHtgkyoaFkhFCKTSIip1Gxcrp9nyjABkTz8yRn4w+X3T6UXAGGU9D2oSqQPgIuVx+KW+QFNsWMikvIYuNVMlnXp9te5pqY+kr8qGJbCvww7oIkBXHUMj0QxCqjl81Lsc1kjxCtVuiOeioEhtWy0mqFtKDRWEEPCfkKxdCJgoQkj4L+eybkOhUjeRYSPqtwDEZJitgXOVgklSNjCwUCWYWQoaRhpAyMkzPwEKV7CAHIc8soUoFhgXKvLQCeZxHQj75FsLwR2kdNDj2FuUrsgsg/LpWkeWr5Bsc7wDUf+bxqmQGgMhJ2tR5DYNykDHwoJT0J08e8zBVFoYqIKCc5PZul/nkrgXFdi0/QNStIF4hr+TfJUnbKyNf1cZ5xZAtQqis5x/7zTpG1lMrJ3lGUi29Flp6LDj/WZurLLjUaVc57FOIKRZsqoLj+Qh7AcIu4HgG5RGCos7C5xrhK+qZYlqVQq4JIce1IRRiaLm1tcuB6TlAQKK+Bwxt12JZA6LXHudr2c6iFEpDQpnDolMy/4Qs34NCBVAFeFYWLuedjIWQb3iQ9bNsBihZAQrDJHEhd1j+gEEDhEEeLU1lw0RZ2aioCCqIVylIQtYBD2EEiuxS74UPULc1wYcZGDA5V0UPhALqipDwIkStYEs+yV2BqvWU2IcqqcCHJgTsG6ofzmFoCkFxHgsZbE9Ise0qeczvoUj+YIfhBjbcigVDRclwCMWyiyLXrLyRwyD6EDRWUIpkUQiGEHIC2EohxLELzAzAPEqVYAUuyUfIA2TdNOBC+laxCyhpKlHGLjkA542NEMcVRh6aOCYyLor6pCjFKrEiDNOw7GSMNZkcQ5Luu8iA+dQIAuOahsvJ+rECGSX4JJlbI8k1fGjidUT0weO4CNXK6jpZd62t6nhU4CsfPgySpdf9apy5dfkS5ZAnkWdpU3TNAFxloGSXNJWtEsrD122P54VkjoE1VqkqB0mrUgXCUyGUh1BVvgXWUdLkct0SknqqVIH0Q9KqVILMdy4jCEfjLFNBxsigGMugkCRF0xhCP9MLqPhleG4AEyFYZpSa5lBfTPJvodr/qi7+O3FZ04R8VHup5Siy5LhJ/2qkx9wY5tkska+KJharf+sSqEvgC5IAl7EvqOV6s3UJ1CXwMQmoj6UMJ8gmdDi6YiBTmMQNIlZGkBpXRizDDc+yuliW+8Flh7V4wIt5oIvzEs/4sgwjIkYgB1IfoCTzyHwj4/j4Rza1pm+wHDfU5MFgeSHFeJUUz42kat7qOQNgPk3si2I9YHlN0u/auY+FakS5j/MEsK8rS15pGnlg2yAFJAkhbX8kLv1UwptOV4DwxLhsmMD2tAgRMAZ+fMYYfORbG5OPJH+mQ0WehETmVYIGSMLvSJI8VTI4HsayPMxNng3yUCNG2S9J/xgN9xkMFelj50eWk/NCtTSJC9WOh0NFwVXJ0HxJvSsSmK4gH+mPhHJeQn0sdQotGzPJO0w63WDWERQwLulCUkaHTBN+NGirlTUBfY7F5avjkk8OFGq6opj+SVQdE0V5r0hge1JO+mASiEpcsf1qaCzLX8snoVCtPpB3iWPER1GWIw7/F6P+cF3UbzUcVbU0kYmQnJCQxH5A908xM4/JqwpMxhX7Jcckyg0k9RGSPn0SfTQ/VvZZxluNx5VlGk5j+8LHPyX2A59IUg/7I4GQ1CehLqMjK/zjdF3xWD++ACiloD9+dRBN04TjEKSHQpB4sUgQXypBWSYBoYdikYYqiwBQ2tPE8joUXki1eC0UfqRxOdbxWh4pR5K0ZQR+5LykD5OUI4n8IfkY1zKTuJCuW3HODBMYCn00n+QVGk6X+pYTONcNEkMulkqI+eQ8WMZgnGd4Xul2RE8gH6bLuWXEtFpcyjK3LqPjzKvI6/K4tGdovZQykg59XjFNSoJlhRRDpdMMDpHkrZKC6Zs8ZzA0eL5KSrcjdVfLLT+WtOVk27YeS6UULI5tsVhEoVCAYSo4YVuPvUHjl1IKAXVlJEF/DP7/96nGl+6L1ES+V+yfQclD96+WV0Kdn3lR/9QlUJfAFyYBmflfWOP1husS+L8uAbkQygVRcVOwclmM3ISOjA/npucHQrTvY2Ukm+mVEqc+L8Afb1vaqJKA02XE5iSVexuIUYCH+vvp/DObYskaES5CE9P5tTybHsAqGYwbBDMWva0mwXyVLG6MhAyGQibD5QRYUgs3TqYOa8eQPmt58LyAh2EKmL9KJvvBc3p7YrAsvzIIwifILw+h4xJZGTEPzxu+DYj8a+2xHV+3QX4Yh9xFwDyKJHHoNIttG/C5wQ2UgCIOPkMwZWRLTGU+aOJeduSpZXGDYyi0LGFZxGfM12VlzKDrrqZV4zzNb1XGBhTrUexDlWrHy0OD54VMMiJkcNMqJH0F+wueh/RNy1xBx+V4JMk5LauazCSsyekjoeQVGi5vMNREORqkqsxtjrtagcxh/qqhyXMm9cX6CBk8NnSfNZ+af2uYZwmHSbcvcXP4nAlIXkmXkPKC6I+E5G/FuliO+UQ+AfPIGOjxlDjJHz5nsi9Cum+soxaalK+QYt0rJ4N9M/TckfJCFuePhELLy1TzVce32meJGxwvCcEQ1EMDIz4q4IE/TAzkKx1gKGckKnobKMnDxBW+UpPQComolqEYWfeyNUXKs8/QRHnp0GZBkxmFQgx5TBlgGUn6cF7K0GDFQiIrIYtrh5BBz/lIkjQhySMkZYTYAKCkH0LSOwnx6Z9huYE8fCLpPgnPNZL+jCDqQrUxRVY+LrfqOYBqXSUmsMvL5AmP/BLYGQR4SgXLQJ5lG4jFYthwkw2xxdc3x9e22BxbbbMVtv3mNzB2/FhkC1lkchnWw7WIfaiuicNyFZ5FvzWRbwmZZnAMFMlgHJI2kpgOTcwv54V03wxyLMR0tgPOf0WdVxKSsCwP215ZfVKGZLC+kST1CBkch5FkynWDaeYwGSxnDs+lamigdk4xT5UUqqHBkHHmVyyneN6k4E1ekwz2zeBxjczhdix9h4sNfe3yTJgsq+tnGcUyQsaIcopxxQGsUfUOLYvz2IJBuRgsb9XqYdyUdjQN163TJG6zLRs5jqGA/kmTJuFb3/oWvr7N1th8c473176GzTbbjEYB1ksDAAdB64bv85pAfZFjJerOfuIzUI0/3S/dZ4MyFDIZUpbSV/JssA0hk3Ehg30UEj7qVJdAXQJfjASML6bZeqt1CdQl8FEJKF6QDRLATd3wSe4/UN1oL08bPlUNuMnAJ5HeYFnMK1N9ZSFPfeQr7QkB3rK2AzInNJI3KabYtuKmBmyHWSRpmMiv4maDVC3D4xH9Gs6kNz4mNw41srmBr8VN1mssI25k2JapN0MGNz+WJnBjUSX2jXHJD5YB42B+n3wFqtZ35iHYEV41cXNS42N5GIA7FwTKQ5VvBlJG6mRdcgTFvgjp/lg8pDGBm1Sf5wNuYgOG0raQ4oZHcWMHbnYlDvJUJcU2DFJVRr5yR8R9+Eq39G//q5X3h/msHX+0QpHXcgKWx40V4jW5K/IvZA6PGZmGljX7z9KMU9bMo+MiB00Wm7UoJ4vnSZRRVQYCPqr5azKTUGQIkbcm5pf6/gkp5vlnJDzLOYN5hFQAyLHwJqEcSxyiKzU+GfclzlDzKHFN5AMWdF7Ni8m+kPQ59kH6JMRx1nlEHpIPzKb4j/lE3WQcfOpjIMQ8aliOHw0Nlq2SAYN5hP+PhsKfSaBr6sd0Qno+yLgYkl9ouN9g27o8jyUupJbFhbdhUux54PNAiAG/vqrxz4NlXzlPUsGylE+PMD+qFHBuBSwbGB6LieyElstXZGGw/+AYSFxJnH2AyFeHZrUc0xX7YbKvMtY6XOHYpExqxPVihXM8ZjlonljdCl/yqUb0TfF4hfMjDlinjANWGhqonmPfyOtK47oqETLz6r7VQn0CAU9JrMqNr4+FGxkXITkH3QcfSnFNIbgL5JElevedqIPTzzgJZ597Ck499SScePIJOOzIw7DTLjuio7Md0VQMusJl7UpjFnzqJih7LOsT0zX/lLtOl/7U4sMhdRmahH+eZ50BaXkdTJM69BgOx3lczWNhZBjoPFIPiXlWLjfWwXyKPFYJem4roBoyXXRCzhmMC0lcSHiSUEjS2Qp0GKjh0GAIkoRCinpkaFLMU6vX5NpuUodGkuirHFfrM1gH+DGW8WRwIJefM3j9M1mvkM3QwvLrn6GPq3kt1mOQLKYZpOVhqiGBjlFt2G237+DIIw/BiSedgNPOOBWnn3UCx/7kj90BIAYARR1RgNYX/DP5/ovpBuVRJYP8CWHFENVjc/i6rVivkMhIiKfr37oE6hL4giRgfEHt1putS6AuAUpANhTG8AYFvJgyacSXuwX4y44DxXiNlqXKFP4U0vUyz0rCWts8yws34KuAxJCbc2nPZ3uyUfcNF2AcIE86hP4o1ikbgFpo8LSQbE6lrJDU88/I1Jsok5sapUnqWU4GFGXzSQRuKDTpzaYFX29CTbJpgVsPkiIZPCbYZh5/mAIJZaPLkBkgfAoJn4DPJNlsV0Me8Cv1AAFjmigDya/IP3QdbIOh9HvksUH+hJQOQ+wPeZSNOtum6OAbZQQkka9HGUtY40HqX8aBZBaCIgdCDPhVZGYkAbUSPqS81DUylLhQLZ/6mHxBHldGBtMN6siKFEg/pN/DVDsOeCwE1r+MmAYhnWYCBBO+lCeNDH3mkWMhnZ/HHw0N1iGEZR+DMWMF/qRvkkfC5QT2A8s+NX51/ayz2qZJ3ixo/rW8WTfPITCgeSM/ck7nDRTzCkkeKSMUYllL55V80pjI3JdsQkyQdJ/9rvH30VCxveWkyLNB+nioPZD0pinqYZUkT40M8lYln20KgfUKBTwWgvRP0iCfqs4AkrNGks46GASKZzT5qOoV1wTKAisQM474Vvvtoxq6DF2InnvUeaGAZYVYIYQvkQNkDlM3lOaLbTMOTQo+8wsFlJ2Ekl/yLSORA/NW1xWDa0qVFJlX+pxBOS4n6UegAgTK10QmNPc+/wvPtWMW53kmDn/lnM9yID+fhQxWLH0wWK8R8N/w11eAz7olZBasGC7nt+b1l2JKsRDYDwI8FoVtm5BQxOmxcmUphMImykEF/ZlBpLND8CnHgJl0WwwljmG5+6yveixrqanzVis0AK5nK5KkVddYKSMkdWtihmMgsAAAEABJREFUvbVyBsegSjYMGkal3YA66DNPMBz6y0LWyfRa2ZGhlpnm02fXhRjwW0uXUPF8LZT4SNJ95HkVgPrwEQKqaQBDgyShkEKtPiNQTDf0saSNpJHt1OIY/tSOa6G5zIBgaF2tpf+rYTqXRv9gP8gIzDAI+FmPybGiSDi0EIKhhlsHeebQiX6g9jEY+fdpmfxYi7Ty8WODo4kqUd5aTuyzwTkqhPqnLoG6BL4wCRhfWMv1husSqEtAX5DlwlkThT984Ctu5D5C4LHPKyyv7czOnQv/V+PAJ4a1MisJWcVKvtUNpmzUA+XBY7uyQfbppfYZrxaotmjwog4Y3H+MXEqENyGPWT34rMOXtpcR+VU8xS+TUKWR5YGAiVJDwPaEAGlPiIX+2Zd55ZSU8w3KjwcSl/KBHPO8jrNtfZ7HIm/JU62fgEb6OAzEJY37PNYC8iOBgs5vSAkS+yWpYP8lrNbtM0+VJE3OKcrI5MZX1SpDAI8GFqFAv2SKMuJxIKQClg+wLGu1kv/Bf59lhThurM9XtVDSqgTUQgznrR4HlMdycofP1cJqHrBsjRmyqo98XQ7MT+JJqQPVM0yrlQPjPKm/ajgugAHQ5ZleC8H6eKi/Im+J1EKJjyQtQ+YPOG7Srs+4kOSR4+VhlQ9Jq9JwvySDlBkOJZDzvlHVNY4yhDRPqpomefQxeCxCENKJ/MexljEHQz2GUjf1KdD8ufBYr5Av6SSWqNbPiG5nOJT4MlLUB0kfEXoKCHgMekFB/avOQ0kzmFPCgPMWkHakvYBtCUlcSNKFpKwuoP9JfygX8uuTJL/0QfOhwPaEfIY+9Hnm0cX+lX/K1+UC6qSQjJuQ1C/FfekL86w4zrW+SI6RRD7lkPklED4BSSNJPToO6ChGfHQC8zBJymjieADss9RFkjSA8mYcrKfKT7WMHIssWBzL+ZYjH7V8K4YsQbnpHP8kBMcO1BVNEtfEEpLGQL7+Ml58thtUdUiB4+tDnvVmK/r2bgm5EIM54MNDoAK4PmMBYIYUnJgBMw5EE1FE4xFYEZt5fPiUQaB8xkFiWDuWxknSJznP6Cd+JV+VfNR41uVYd02C1QoMBlUSOfrkc2RILni++q2Vq4XV1OX/PepgMIJ8aYsE+LovHw2Fn5Gky7N9HYpusmyg52qgy1fz1uIUpD5f5UbOKTJeoxpXkl6lql5JfTLnqmlVvmpxJVUOU628hKx2uH3oUNLAPn00DEfDcCIhxOMxDiwQZhCOAK4bkABWDUg58q2UglIrEk9+pm/ADgQryM1HIOPB9oKRxFakTwyWfdUIHV+WWI/UJVCXwH9MArIK/8caqzdUl0BdAitKoLZx16lKLte8gI64cPpMq25OapuJ6nl/hTwj0njx9WUD87GwDF+VEdDzNjKUi7BadmXmxmZEvQGBrrTtmbKZFCJ/PC9t1/itljdGbLYDtiP8DPNLPqobAjkWknMBAhUwX8BQjmsUcHPrDZMLzyzDI79CLuNCEq8Szw/X7TMUngLyFigaHYRkAyzp3Jz4PJZ+6Hw8FhkEw28pZo+W88Bzkhc8B5YJ2H9f+GRnKRkIiah8tuOLjClPvbnSAMJFQDAv5JPngOd95lOBL3vyYQp0TYE+V+tbBZ5JIq/eMPncgPtKZCME8recWMHwVzEUYsBvwLaqFEDK+suOfZYX8pguFPA4YDxg6KPWpkfehSrkZWVUyyf1+pp/9lfaoMwCTRVU+16Bz7qq5DLuMr1KUg6gFBXHCAECRb60rMrMQ6I8g9ox2wiGyR8R+iwzkkQnXPIsJPxXyYNXkyXrFH33WK+QO6xHri5Ths98vvLYvkt+hIQ3Hus0Oe/pPIHwIKT76kKXYR5utSl9MRyxX4zJV4+y8pnHZ70V1luBZ5bgGyUeC/GY9XiafHgc7+Xk8thFxfwolZm2nFz2o0Lylc92KFWGgSaP5YWknjIknyZ5Q7mQ7neF6Z6mgICzBtoC6nug2H9VwXL9l/rJI1XNh7QTsA8eqcJ2mY9pI7+KnRdalkaeQAqYKHriUd6ayLtH8jkuPvUlYHqgKEfOW2jSrbGa5WG1DhcB5SZjKnPYY1mPZWskdcj5gP0IdLs+5S/8klh/NV8Z1XIV9kH648NnnQHP6zKsT4fKZ1mfeVYkOecPnwtEv9iHj4cuy7ks734krNZVq4OdYR+NYWIg3xHAiOJkHagSz0k5TcIj9Ua8+gHHzUeFVTG3CbbnoeJXUPbKBP6GlmbZLSObK2KgL0fPf5q5XUiaz7EOFGXD+nzKUsiTONN8kQnjoFxkTHQ+9tsXYnpA0vHaMfMFrONjRBmBJHmhyCN8HUg0ENmtlFxI/UK+rteFhFLHSHKtElzOLZd67bHt5eSi2o9qOYkLSb4ViHNC5pGkSVhhPVVyUaF+VvRxtS6PfHqUicd+e8NtBSrg2FRJ86XPVfNX53CF9ch8q4bV+pbHA8puJFXrlvJl8r+cXPIi5GkeJF3yuBzDEoqVIgYzg8h2V5DNu+SHo8XrjmVRFwIe0+OvlFoB/FOVALatef4MoUe+qjwLT8v7tUI/tcw89sflGPrDFJBPH/VPXQJ1CXxxEpArzxfXer3lugTqEqhKgBfh2kbAVx4vkh48Xjh9bijk2ONGQx9LPqYHDCHAkxsCnyQbqWpYgc9NS8ANyr8Scu9ICACweshH6q1uuqR9V/MQKBfChz6n5KJd3cRJfjFgCEHXwg0Hz+t8wiN58BhqIk8eDQke+yP1SR6fG1ivdl6HbI8bCr2pG7Gxc1lWp0m4jGTjx76qCkAKuMGU0KcsfA20yvDZvqQHTAuY5pEk9Bl6rMcnVQE92M+A5CJgXk+XczkGLjcpWEYehSV8a/4lDwnKYxmPbZXg6bIMuSGVdgJ9nvJSPpRswxkG7L+0rftjFSBx4dFnXl95bMtjuz58yqYKzPApH5/nhcByAclnHS58AshA2homies0jqXHtED58ChzLVvKwbXKqFKJYQkV2RjLGDB0h8fEMypwmVfKVcllHeUViXk9TSXKpUo+5R1oqjCtTB7Jn0Gwx3GTcx7r9Fn3yDBYlr8CPU48H3yEZLxFjmXyWSFJ3CW/Ptuv8lnR/Ep8GQ3nK7O/Ui4gDx7HTer2Wb/PuD8iDKhXAfNImiY55nmPbXjkW3iAYl84F3WoOBYkkbeuk/l93ZcSfJPjzbhH/RAePdbhfpTIv/TBZd0r0HB6haGQnJPQpxyF5CfPdBrrq0jf7BIqpLLOX0KZ6UIuw5EkOkYFos7InJZxqXB8PB5L6DIMSNDkDeu/z/56Bs+zH1L20yhQUofPen3W4zFkWSlPEtl6lHnAuE99DHSc8lQ1Q4TEKwj0+bIuGzCPR/l40pfh8aywny7TNPCgTDySHHssJ/EKj+WcpGmijFySzGVP2mWffIY+83ky9xgG0l8JFfnnuVo/PElXPjzmCygDn20EpBVDGe9hvsmXPr+SsLZuLpPhSPDPNkAKhsnj+ukzLuSRHyFFwB8w7pN/CWGKjH341EeXRoDrbrgOl11xKS657GJcfuXluO22W/Dq66+gUC7QWxyGT5483YcSAtFNynbZmCjKm/2SdJ8hho8llDzgvJA2NSmP5SvwWF7qq5HPOgPWH9TKk08oGVsh8snzHnmQ+keGAdOljJDP8xJqIg/BMIGhyzW0TB2oMHQZCvmiFyzjsU2X4QrEMZdxL8vcIMm5ynC5WihpUk81rFBG1TXRHdaxWrrLdmQshDzqyXLy4Op2S5A6K8PlJBTS9UgaaXkZF8KvkEt56fLDfGleJK7rrAzXXQ3DsTByhSxeee1l3HTrTbjiistw+eX/wGWXXYJrr79x+Z0h1AhFvVUqQI1E57RMjQr+3VDzKfwKfzXicbXflBvjVf7Lun+Sf3mfqQPCRJ3qEqhL4AuRQN0A8IWIvd5oXQJVCXgEhqFQCJVKCZZlwImGEArbiCYcODEb4WQI6cIgCm4eKgTEG2JoaG6AeH5iyTgaWmLoHVyCSMLSFI5ZiKe4seMGyo4AvlFAvjzAfBFYYbam8gjHFeINNjzGTe4gKyUXhQI3gPQUJBIxdPV2oXP8KJSDMiLxEKyIQV4icBhPZzNQpgE77KBcLsOxwyiVSpCPZVkolPJINsbhRG2kWpKIkhf5MXEpG2+M0TNVYj0OGtsatOciXRpEvDmKRQML0DA6BRUNYCYMJNrjMJIGgpgHlQiQU1mEm23YDQbS3hACx0WJaTHKJ19MQ9kVJJsiMGyXXi8PZiRAKOIzvYzBXC8aWuNwYgGsKDedVlGHiWaHeU3kizmEwiYS8lIs22c+xptiiMbDMG0gTw/LQCaN0WPHQN6enWiIo6W9gfIrw4maCEUVwM1g0c/AZ90IVRCQH2W5rDsN3y/DDimkM70oVzIYM74NKlKBzX4FzNPU0aBlEuGY+9zkpxoTlFMF+u5uBKiCNAMYNrIwsvzL5GRDEiV6+Hzf5ZhJ3ywUvSKa2pvwta2/grGrjsb41cZzA+ZBOYq8Bcyf56bPhUdeC8hpmVfsclX+8QDRVgdBlPWZRUSaHIRJfYV+XVeaYX+mG4mWOOyY0rJONIcp0wCppjBlAsRTFttyIbJwjTxKXpbtlaiPJcrcg+X4gMWQ4513B1lPwPwVTJo8FhtsvBYmrD4Gkm6FA8q5iCGOYUCdLrMeN8ijgTojYx1qslC2CzCp0zbbBMdc9CdJ/TFjBqLUCRXhGKocBsr9GD2pE2VuVEMNJoyU4jxwIHVKO0OFPjR3JBBJWprfOPsSZjzRHMHinvkIc46Fkwoyj5qoT4ob+Ja2BDfg/UgkwwBBl+eVIGRZCib753ED3DGuEXbcA5wyImy3ZVQDPbAFqBD7zP6LfIucixJ61N/BIucr+ciLPoXL8JwSwi0hbLDlemgZ3wiHfa6ES8ibWaiIQoljlA8yMBIKbqgMK2lC5CDyCKhnZsrgWHrwwhWEOe9jHCubc8yMAcow6BHOoKklhRDnrMwDmBVYEROpxgRVziOvLGsEaGxu0Om+6aOls4njbUDWAhgK8qn+xJgi6FBQgaT4cJwQurqWoG1UC0xbIZqKwAobCHPemhHmtUsYKnQjHDcRbwzzXIBIwkLA+RTieTcoMo35TBexpA3T8RBh6MQNOOyvkQTibVGYDEFZxloiyHB98MIuXI5P3s8h0RGHnTLhUr+dxhBCzRb8qKepsTWJ3oEuNLY0YCDbj8AK2KcAtmPCJJ+ZQg4dY0dRB33KqBEexzgUthGOOgiUz6M82rhumWyvyHZjDZbui6eKkPW16GYwmvO9Qp1tbk/qftkRAOTNpz6rAFpWEkI+rBMkqVtCWZssx2K/DfJkIVPMwIpYaO1oxqZf3RijxrShQp2zuX7B8CAUS4bh0vO7pHsRLv/H5RAjwNSpUxleizvuugPPPfcc5M3x0kas0UaUPMu65ZkFpLgmwi4hU+iBorwaqCtG2Od6H5AHH4kGB5G4iWxxCMryYIZ8rlU5OI6DPs0AABAASURBVAkTRsiDE1WIcvzMiIcIZW6HmSccoLGdumRX9PpnspzN9TDO9S7CPDKOyqkgwbazhV7dVinIwQi7EF1IUC8icRuWEyCWspHO9yIUBZJMD3EulO0C53/AMTYgem9St6vzH7DJS8C1psJ5FWJfVQyQda55TCPKoTJ1wOU6wHycIwZZRNxHwcqhbXwTBoo98Kwi2ia0Isu5GOJagLCPRFsMoleFoMDrwRCceIh648Mgf0E4QG++B52rjdK8BFEfdpOJUqiAMK9fQiXyG+F6aidNxJtjyPKaIDoLXp9CHAsdNppU7ABBzIciX8uvfxaWX//ysEIm3MDDQ4/MwG133Iobb74BV171D9xy+2245pqrUCzm4foe5OP7Pq9FvkQ1BfILEmYZspaluE6OndAODwWu3SFNQ9keyJxbtHQOVl9zgo4r6q3kl7w+dbyAjJaHwfW3uq4aHAcFxDzYvFabnKMu9cjhvItwzQ7F2C+brVRyCKgvqH/qEqhL4AuTgPGFtVxvuC6BugQA2fkZATdzm+H+6ffgoafuwYOP3Y8p907B/Q9OxQabro9EUwyy4T7+xGNx+9234abbb8T0GdNw34P34qgTjsCYiZ246/47MO2xO3Db3bfgljtvwBNvTceOu36Tm/cSvvXtbXHtzf/AjMen4cnXHsEDL96Lq264FLv9YGe4ZQ/xaAyNyRRcr4yBoX50dLbhz4cegieeeYh83I5Hn5iBBx++H2eecxY3AmvAJdgU0B+NRiG/OWzbNkxTIZfLom1UK044+TjcdtdtuPWumzF1+l14fObDmPbQVNz/0BTMfPFRTH/0Thz8t4OhQgqxxhiKfh6dE0fhr0f9BXdNYx+m3oJrb78Gd06fghnPTsfDz07DzFefwgNP3I3r77gWF//jQuzxk92RKafR1beYm8skfnXA/mzzFjz50kN44vmH8MCMeyinG1h3FqusMRYHH/p73M26Zzw/FU+9+IiW8c1TrkdDayPijUl89/vfxW1334wnX3kQDz5yP+649zaITG0aZGIE/Dt9eydcfcNFmPnCY7jn/ts5DrfgiWcf4RjdjQefvlfH77zvVpxxwanYdIv1UVEF5MtDaGtvgMNNmuKmvqOjFT/66V74++XnYepDd2Lqo3fjiZmP4ra7bsG0GfdyfKZCZC7Hm2/5NeSKBYIM6I+v/3/8X8UtobuvG5YNONwkN7U2Y4+9dsc90+7GjXfcgJNOOw7X3HAlLr36Etw/4z7s+aM9mC+EGA1JuXIOeS+H7XbeFrfdcyuefvkR6t903D3jbtwx9Tbc//BUPPv247j7wTvxAHl9fdazOP/Sc9HU3oDRE0bj0CP/hodfmsa27sAU5n/0hekscxduvP1q3Hb3TXjilYfw+FMP4pLLz8f3f7SbBtWeUYZLKnsFgplBDHGzvBnldcSxf8XDTzyAK2+6FGecd4qW0fPvPIXDjvkLVl9nIsTgYkYUHAKNeEMYh1FXpj96P3ViGp566QlMf/IBPPL0NNz1wB2498F7cIvoHmV6O8dxt72+i9YxLfjmLt/ARVf+XZe579F7MXXGXdTvG7Hltl+Fy83sNttvges5Tx6aeR+efelJ3Hnv7bj9zhuxxVabYr2N18axJx0B0eEZj99H3bgdD7PNo485FJ2jW7Fo8TwUSzmIR05ZCkUa7MpuERdfdgHrvApTH5iCBx66B/dynur5+exjeOT56Zj+2D248/5b8czLM7DtTt8ACCKMSIB3584iz0349R9+jRuppw88OgXnXnwyx/EiTJl2O6647mLs8cNdkakMYoCgSYCPT4C19qZr4Z4Hp+CJN+7HnZTF4y/MwENP3k/ZPEh6iH2+m+1NwV33TcEd99yGklvBKpMm4pC/HoK7778Ljz53P55+4RE8RNnePOUGjnUTwgRq3//hnrhlyrWY8eLdeJRjesuUGznuUz6ukB9JkXVitdVXxV/+9hfmvxvTn7sLjzw1HXdPvQOX/uMiGhGAUePacdzJR9GDeQ0efHQaHnz8Hrb/AG6bchMCw8UQDWeNzXGccsaJmPHENEzj2N33IPl4egbunnEXbrzretzKNePuGXfi6FOPRtOolNZrEIw5qRD+8NffU863Y8bTDzD/FEx95B48MnMGHnxqGm6/61a8+e7rOPO803Dy6SchlghrY2uR+tk71IuWjiZccuXFeOLFhzknbtZ9v+/BO7D7D3ZHyS9Rd76Ccy86HQ8/8yCefflp3PfEPVo3/nrkwQTADmKNDo475SjO60dwx4M3sn/3k+7BAb//FQLLXUFaKqgdcrZzvQhIdtiGYQG9/T2YNHk1XHTJBXjosamY8sDNOO6kY3H1DVdSJ+/FYUcfhklrTSJwT2NJ7xIkGqIwue48+yLnxvRp1DuuUU88gRtvvBF77LEHxo4di8mT1+IafSOmPngXZE184rkZuOPem7Wed4xtQ5Frwz+uv4zXpbvwGPsndPNtN2DfX+zDdb4BmdIQjWcFfPd7u9CwcAseeWU6ZlCmU+69BVOn34FpD92Fh7kGPPTYNFx59cX46hab0phZIch0MWmNibj11mtwxz03Uy9uw/RHpuK2u27ETrt/C2UaS+IE90cdfwRuvuN63M5r2lRZux+/F4cfcyg24jXxuBOPZv5b9Fx+6uXHqvN/5nRU5/9dnP/sF+f/XdPuxN777oXV1lkVsh4+8Og0PP36I7jmtmvwxHOP4snnH2PfHsbUhzlu0zhvXrofz77yMC648kKsudGa2HTrTXHORWfjqReexIPPTcdjz87ATdT9H+yzJ0S3oskYZVDEQG4A/Zk+XtMCfGPHrXHuxeeQt+l4eCbn3bP3s41HcA/X1Snsh6yr9z58N+5ke5dfc7m+fifbkjj6pCPxwNN34f5Hp+LGu27AI7z2zXhmOh5+5oGPXP8uGr7+DaKnpxstLU34zQG/xpQpU/D8C0/jmWeewnSO+c233Ux513Rqebhcz4BmzpUrrrmUOnsLrrnxcjzx9gzK/AZs/LX10UzDdM/QEurVRJxw2jGY+ugdeOS1abhjxo244NJz8P0f7o5G5vnj337HOTuNPD6GGU9O5xy7C3dzvbtj6q24/7H78OQLj2P6zHu0ru60286UEbjeuuRtmcIvZ64eq0ugLoH/mASM/1hL9YbqEqhL4GMSMAgWxEMmt2VWvICAGtxYurCjFkJt1c2xbEQX9yzCxDVWQWgUEIqa3FzacOnl+XDee5i3aDacFpYr+0h02oi1EA1y09iX7uJmKosKPRVJemtzBMyVYgHcgdGoEMVAthfFXJEeywDivXccB6Zl8MLsQ9Fb50TZVox1hQHlQG8ql3QtpMdwiGA/g2w2DTsUgpS1QjYK5QLyBEFrrb8mkhMi9FTa9IqwbBIo8i9Lb0RRvBFxYNyqY+HbPjcCZXT1d6G7fwk9WwqJ0TZi9I5YcYVoUwiDxX7kyH+R3rKl3JC7IQ+bbb8hfs0N9F77/gAOZZHO9cOj1xK2C6/iI5PPUoYFAs0SitxMDub7yX8AxX6UCmWeK8OOG3Do0Zm05uoY5OatL90Lz6jQuBGgSK9hKGYg3KjQl+7Dou6F9ECnIV7GUDPgW0CBm2NTwFqU8XQeSACp1hg2+Mq6OO28k3H2hacjQtkNZgcwMNiDPm7gu3sWIxwPIdESYR/DqJh5CKgtkUeD3uBcsYxixaO3FzBsEyFu/gMFBKh+fB0Y/G8Mv1MA9NTEEY2F0TfUh4mTVsGJBPwH/Gk/tK2eQoUyzxHIWI2AoqfODCsccMj+OOu8MyHeTStiUhZF5OmNiREwlIMAOQJXg0BbZOXQS5vO5JArpZGVuzyoCpGYg/lLFmAwM4hoPILsUA5Oit5QeoZ6e9jPTA86Vu9AckwSA+yzaxSx3qbr4rcEsvv/5mdaxunCENstoG1UC35+4M9x6LGHYpsdt4JFcJ/Jp+F02BoYLlm4BNt9Zxv87YhDaKD5NnqHuiifLPVlCcGTB5Pzo5ftiRFDwEhJVeix8xGKWewvEG5QiLQbyJWzmL3gQ3QPdUP6ZsVMrXcudcZIAZQ6wU4W7WNaYUYN9Pb1wqfH2UkaiI138PKbz+OD+e/AZjnEAZfn8pUswokQJq+5KgCPXm8fsVgMSim4XoWeNheB6REc5BGQL4f1humZNMMB58gQ5a+oq4AdBko04qgkyHOAEsdMZL/R1zbECacfh+//eDeMntjKVB8VE0i1x+HaZay18Wr46a9/StBwBNbbeC22VdaexN5MFwx6HTPZCrJeGmn2vTfbh1wlA4/9LbO3geFRb8JINiRQodFP3iQuxjjTAYrD88NkP8MJC5PWmUR5dyOdz7AkQMwLlx5cMTYk6QnFso/BmLFML3mgv+VyETmWtWwDoYgF2vqoSzmuCwH1s4TedDe6BxdjtTUnIDUqRnmwHj/gGlTGW++8joZm8hiU0TOwFGNXGQ00AS45yZQG0J/rQ6QxBFu8yNTV5OgQWkc3Y+7i2Zy33RC9KLDBhlZOzgYgsNk/riV5L4+CytGLm4HN9aMcFNExthXb7fgNPPDordhl951QUSVEWOcQ15ZUewQgW7liCSarMiinpX1dXFsrKFAPWkeRqRgYH0Ipn6PehbhWjyUPSzm3hhBJ2OwvxeGB4x4A5CNdGECO67EBn1VzZqth4jFGUMgx0dW9BD/Z7ye48JIz8bVvbYB8uULDbQCH64sTB5LjHGyz/eb465GH4MA/HIDGlhQyuQxrYYOsVu4gEu9vJBJBUyrFtTuHpUu7aXs2EKWBAlYFrBGZUpZe2QAdEzrQzblWoXfYihhwaFgs+xXqaZk66nH8sugf6oGiHoicoqkoDR1hGRjmyQFhDw499WLIKmXSrDuPxs4GRDlfTK5zBerkG2+/zjWY6xfXTJPzKsS1ODrKQZKGniUDC9FHPd7oq+si1RmF06AAlgPFPH/xHDz/6rOIcM2xOWd6s116nPX8p154lsv5HyKfZKPBZP9Mtl+mDnPtTYW5vpE/B0wrochx70ovpREtA9d2eVxAiSJz2VyU9S9YMheZ4qAGwuFkGNlMlmNW5FgqFMt59PQtRYVyKbsVGo6iSDU1cK77MCwD8WbyzWvYYG6QdZSQpx7mqSueUUEkGUEooeBQv1o6Y5i3eC71u5vXPwMwAVmjZH5VOE8HiwPD178ClurrX4XXv/V5/fsF5PoXioT09dgX/WHZUtnl2Gc5rysIuC6BWgA5xyOs5DNv4YdolPkRAo3pXZBs0aSDXHEIsu67lJFPnuOUnS8vFkxXuAYEnMsGZO/R1b+Y+hGCGQHShQzlm+W4WmhoT1EGMcidi7ky5VsBGtuYloxR9h7iqTisEBleCU/1pLoE6hL4z0iAK85/pqF6K3UJ1CXwcQnIRbClvQWeBvPvI1AulOnpzUhuqIzV156ECL1Yo7kpS7Yl4GcCbjQLvMC7BFElPPnsUxg7cRy4H0Ffup+hj0olwNK53dy4NEM2G2JA8FSHA3rFAAAQAElEQVQFgeXDZ91pgkUzbOgLdyqR5P4gQDbNi3cuRz4CyC6+VMljMFvi9sHnBiNLUNQD27G4pfDQ2dmJjo4OxONxev5NeugyeiPU0JSCww2JAIyBJYN64yqb9Hwuy017kaDOhnjW+vsK3OxYBFBhmAQGcvtxEzdPJbeAzGCZ/SvCM1ydN9mUwECmH5nCIFLc2Ea4ERvoTbPvRfzkZz9GU1szzw9y41YCaLQQMrlpjjcmdN+deJigqsRNuMONiYk8+yXe2TxBrwD/9TZaHzF6+GWDJzLJc1MemC58AoCBwQzbTBKotlNWYRSyQGbA58a/xA1mALlzATFo8F0heA+4icr57CvLr08v1Y9/9hMaRwwkUkmMGTMGycYGNNFDX0EF+SCHbGUI3QMCJMowCM6NkEKBRhTuY9HU0ohkMgkf3JOpKjH6sW8ml6a+cHPV0oDtd/4m1ttyMoif0LWgj5t5cKNp03s4xNBEkeAnmy9ina9Own6/2hdm2EScGzKpo1IpQ24XDZQPg2NS9IqUeZqAzCLf1BHDR75Q5LGBFPsTjUapZxUCzwCmoxChAaGF4MunjvX2LMVgbzdsx6CsysjmBmET/O26+65ajo3NjfDZTjP1fvcffIfGoHEocFwy+SHk3Sz6u3ohejpq0ijkszmsvuka2GOvPbDZVzcl6HF0vS433kOLhjT/JjeSBnkuEGyGQhZkQy7AM58pI92Vh+PYEC9ZOOxo/RXQW+F8gBXQAObCClvUgRg23GwDhOkBduIOfOpf39AAlsxeijkLZ8OOWtSvAJmhLEfPA9hP0aV58+YgnU5TJinYTggZGkxMg/XFkwg4Wk7UgRECAm6iFasIRWzOQwXY4Aa7SH4YpaEn2+fquQDOf5l/P2B/N/nqOihxYmcIKnPFDIaygxC5yNwUw1AkFsIOu26JDch3Xgw3IR+NLQnqpiKPRXSO4/yPOQixfzJ3TVNBHhMRA0Wl4qJSLsPh/BBwF0kQlBCw5AlSim4OpUoJg7khbLDpBtQdB8mmJMQImClWYHJcRfd700vwaR/HcZglgAAVJwGuEx51osR++EgLuGpvJFhehWtVE+SOZGmzd6ifMjPw3AvPcm0ZhMM1xabcQqQg7em5L48QRVMRZAguPAFKNOIN9echoLihuQGjJ4zV5WSse/p60Lckj0pQQpxlZB2UMorjImuArCky5gFBYLYI6truUJyLvulDzpVdF4NDQ/AJeOWxnHIAzf/oCZ1McynrCkoZghyOHWMAdWcMjRWtnS2INyR0XelCmutZGVbE5BpUoL4X0T66A6yJJF+f/4ZJ+ZB56LNfURrZNvnKxthv/5/CSgJL5vZSlgoW51yIwHmIoGvpgh7Nw2qbjMV39tgFk9dZAwPpPpicF/1cw8LhMOsG+voGUCq5iIZjSEQTaEw2ENBmkeGYVwj0XPJvUgcmrDYOIYL+GOd0mvWX/DKKbhG+GSDeFIPDueBTNonGJEJyhxRlKjo0lBnUfIQJ9Et+gYByCWSeFbiu+7wCJGnMiXK9iScTeo6+O2sx9b+CIRk7Ui6dxeR1J0Fk1za6FQb1zKVBVChbyqDUX8aLrz4Pw1IacJeoi/FklP1UMDiWsnaGHIt1l1Cm/ur5P5incc7DqFGjYFkG5yGQ5boQTcV02w51CrwmRmJhRDjv0zScdFNfwpw3Ta1Nep3y4XMNy6BQyOk56nkeSjTaNXI9j4QirD+AZdiQz8DAAMQ4WqlUGGYQY38N8muFDK63FgyuUz5bzlLR5GcY8wWP67dCe3sr4szb3dOPItdC5XAO8xq0/PqXRmqF619ZX/9aef1LU+5l8iPtKMuEzXFPUe/ivD4LT8uJ+qVITDCowwwg8/692e9qo2Uz56JXcBFQHqtNXg0xjmuC19GUjBvHvewXq3pA/ZZyi7oWIBQOafkX6VhwyYPuGy+UvTQQLVyyEAnKuUwjY19fH1zXQ9lzkcvmGfe1PgoPdapLoC6BL0YCxhfTbL3VugTqEhAJyPP2stlzaQB45vlnEG2w6JWy4PMi7NEDI6Aqzc1/x/hR3Ehy80IvTYgb/8DyESUYfuWN15HlxbfETVrnqi3c0HGjy81WowDNgKCNG6EhelVNbowSAtDpYfF49a9wEyLPtiu6hyxuXmSTaNs2fPLh+i5CEQcN7Y5uMxy1EYlHmBbC4OAgegd6McQNcT6fpxfIRMC6KgSQJjfNcV7wbXrV7KiBFm6Aky0xlM0SEAYcesJiDRFE6F0R3vP0BHUt6UaeoFQppb2nygRs8mpyoyRAbiA9gKbmBrR3tOp2lAGY3FAF9FZ3cgO987d3QotsnuhREIDgkX95Tl+AxOLuxZRNnt6VXoKGMhACjLAFR3jkxs9kvLGtCbLpy9MgYEUUTAewogrKCaAIqHrovc8RhFUoU9n4BwSNIv9QnP0mIMh3lTFmjbGwOSaD2SEtowECp0wxjx/TAGDYIRToPS/SszrEDa7BDVq2VIB4eiKNcbS2NyEad+AGFZa1ILcgc8/L9DYs7loMAXr4hI8XeBjMDWKTr22M3b/3bRTooemi5z3SEEayLYIeevIEKBUI6BNNcQ3Eu5b0Y6+f7AEBkHJHRJmezWg0jFgsBsuyUCG/YcdBKpVChRvZHMGNV6G+RcKCTVGmsaPEDWxLqpnGFRcD+SyWEPB39fdqwBPnplFkCxpk4jRk2ATB2WIO7WM78M1vbY9IIs4Nu4Nv7bgTYgSWmXKOoLACk5vJ9vGdMBybsggjl87reM/CXrSMasevfvsbVLgZL1E/x626CmUVR+D7KNBwpQB49H7JhtyAQjIe1ZvyZCoKATw++S9Sz0yeC4VCME1T91V4LHLjmq8U0DluLIrlEo0AMY69BYvAfNYH73JOFWES3Je4eZXxiDY5iKYSGGK/GxINUEwMAgP5XAmloodYvAlOJE7ZeQQbeeQLBXrlcsjSEy5yMEyT8wyIc/4WaGSLJg1QpeF7FWTTQ1hn7TWx8447IjtUQkNjDLZpIEKZmCqAocA+ezQ6ZBDheMAGdtvtOxg/fjT6B/tQoAGpwPWiUMhj8eKlGrSo4XJGAMRCUSTCUTimhZCykaeeynwui2s/BNg0REWTIc4B8sT5IEB7iEamHOsVkGVEDBhRBdMJKKMAn/YpcNzTNJCUSnmIzovxIEYPaIzg0o6Y6KHRcrXJa6DMcfS5jkTjMcQIEG3y8OqbbxFwVKinUXSOHYNQE+cSx6rie/BNRcObgKUiQhynEOUjyhmJRLQel2nc6O3tRWNjI5qammhMizLd0YbTIuefzTXGIlCKcp50DSxhvw3Emi0UKhms+5UJ+MWv90WFXtshGqV8gt0456oYh/IESOEEYEVMGobmIE+5uMoDRNcbU1ovXHCcQrbW84VdS5jX0fEy9dY3OAZcA2GbkPmiqM8YScqnSANA6mT6/EXz8ON99kbLmCjSvQWMGtOCUMKCXtu4rifpvU1wjbVpDCinXYQTDnb//u4YxbVRcdyFokkbiWQUtm2TLCguooVcEUP9aRg0ljqxCOxEFKF4GLD45fodJ4BMU7/lWOayYRswSaCOFOnxlneiiD4P0eDV0NLKsqw7GoJv+FAhg3IsItmcRITtxhri7ImHVGMDFi3tQjfHJZZI4rnnX0SeeueyzZi0R4A9esI4PebNXNNlnKUtRVml2pNcywt49c03YLOdNI1iMu4BZVqggZld5fyvIBJyOEcUktQjyzQh8z9Do10/gbVDvppb45DHUorFIlzXh8gkw/VNDOCGYSBC40hLcyt8P4CA+YBebwMGh8tGnEaTMPXShNJrTpnroOGZqORdesWpAxVwKBXinPupZgdJ6rFPvc7zOumzPllbQ6GQXnc8GhHCoQiicZN8uOjp6YHjOEik4tRFC6LLNnX0Y9c/XidN9ktf/2iIl+tfK2UVTyURDtvk24Vc/9Ls0xJeP0Bd1KR8yEfWAAlr5DL93dnvw2BbdksI4BhX4KGpvQU9XE/6M4P6HGzAZP1xru0Wr+NFgvp5ixegyLXNLVe0HJtaWnQf5PqRTCQwZswY3bcYZdrc2IwI9Upxv6GvJXYErQ3NNTbqYV0CdQl8ARIwvoA2603WJVCXwLAEmukNhal4ya1g5vNPEyxU9K10BYKiEEHlqqtP1Ju6sRNG0/MS4gYzBotAeyA7iA/mfMC8BBbc0PqGqWuMEFwJUHG4IRykN8OJRZFqbgLREDfMA9z0DaFCw0BgGtx0ewR7ZQS0zBvc/ITDYdihEGTjNcQLf39fjvEywSk3N7JzMIAQQZpsYsKREKLRKGSjHefFXjYsGQKcUNjmJrsMn96kXGGQwLtEAN7NtoroS/diMD/IOgw0dkbQ3tmO9pY2bq9MbsoqkHrj0RCPla5XOpRi3QIglixZgqVLl8ItlfXGKmRZyGcLWGu99ZEnYO0fGEJf/xDS+QKUYaGR3pvG1hY0su+hsAPpc5ZgK8uNY5HGijyBHmwT6228PsGOiQINKxUaUeR24HR+AFl6nKKpKOyISa9FGWUaFriP4ebTJCDMsp0hglH2aaAfvYsG0dXTR/CbhEP5t3WMYjyFEgHp6muuhUgkAY8GC4N8jRk3HiHHoVxc5MWrRi/fgkXz6enspyFiEGW3TF5crLbGakilUiKCFai6jVuepGiQaCLIXme9daDiQDhmQ7xn4olfuGQxRo8fRW9VDhmCwrmL50I5gE9jBrjX23aHbdGcbEIimgDtCNzUFlGil1+At6VMDPT2IxGLQ29UnQi8EtCzZAgtqVYEtIZkBrIwQhYSBD7hWBRD2Qzbj6LI8RAdDMUi+PD9D5jHRrIhRXl4+M5uu2HxkqWUQQR7/ei7KBH0ugR0ivXkS0UMDmUwSBBsxizqkaf10QlHAaUwcbVJCBimCTq6urvB/TuTlaaYbLrjDUjT41niOLOTkM1mYaBCQ0KO/SrDsRwaA6KMF5EZTCNgBeGkCZgGxkxYhfWvSkBXQi+9Vf3kwSbon/XeuzBCNkzbYtuAp0A5cewIIJTMGSfOTS5HJTAQdpKIhJNwKwHSQzkYVhiRSFQD0IamRkSpG8qyGSYog17NfzTkoNTvwjYtNMQTEIPCVzbehNPVhCde+oLPsELewxCgUsjm0MKNdoGgQjz45XSAVdcagzXXXJPth6gzCcg8bmhoQCqZhEfvddQJc95UMNDdz76XQMVFKVshcCnrtcGmMcwLyvTM5ZCWxzPosc0TCMumf70N1kWM4FDSBbx6nAdyR07By0HAED7lI7xGWb5M0JhLFzCY7YesE0Wuby7rYkfxlS2+Rll4KBMkybpkUkZLF/TiXdEdyl3GwrKpuAY4/8KIENyFuFaV2TcBUkKWZVFXY7rvMdFnrmltLe3o7e5BkQauYqGCgb40DSdpJCmXKMflzTff5Dws6v51D3Sjn+fjTXHM+WAJefoqBByFOJ98eHBRRsA1UPouBjqT3mmRheHYED33TYXewQGudf0ocA6LffHC3gAAEABJREFUgWiNtdeCSR0C++MZoG6VkSmUQFsUAuqcRyAu4lNUVp6WKJfRgHrmM16lUZ2t+OoWmyE3VGa/Q5AxydOD2tzaCDts6tvHxSjpmx6KNPLJ/N9mu68jTiCZzlLHyXOBHu9spgTLsGCanP8EtTK/RT8qbLvM+ZcmiC7I/BvkXOG82GSzTRGlnIVP1wv03SpDnHf5nEv+QJnF2UYD534Dxk4YT2MXuHbx2sX1N1cuYsHihbBpoJK5XOQcl7Edu8pEpKiXMYL/ZCKFp59+BgEtWibHzhQ5ckzHsC4f1Ok1Voc8ymBTfkUac6AAWc9kjXG4Hgxl0lAOoJSCgoEYr0WpRG3+F9lJQBGci66P7hgLWcNKuQBD3Xle81w4XAtS8RQc6pWckzkDD+incYKXBRR4bUnGkiznIMz2DJhID6RR7OH8IYhNRhKQOlx68E3fgmM4cKwIHAJbFSgU00Bv1wBA3kxlIeJEdbsZrk9ifCkXK7ANG+meIlppcHCpywWCaVmHjcAkkPcxSGN76qPXP163kskYQqaFPA2f6667LvW7SGNFH/oGBvXjNoZhoLE1qdcJfMpHr2e8psp63buQ5akDHG40t7fxOh3R68PY8RO4xoHXqCz1t4AcdWlxdxeNpRU0UoYmZVPkuJdyBWRpeFCBQZnFuMZmUMyXuH75EANsuqcMt+giyfnp0VBaylU+hbv66boE6hL4PCVgfJ6V1+uuS6AugU+WQJGbpYGhfjhRR3vwBjODSKQSvPjaBIJ5iGe4nZvAVlrkc4UsAuVzo1Xits3HzGdnIuREIBsiKBNd3NxwN0SwEkJXT5bnwujp6yeQ8nmxduFzY2IR4KfoFTNtGxJPJFLw6aUYokc/w4t3QKAajYWRIg+pVAxKgeXL5KWoAYhslEzuIj16MAr02GS5yZTNt9RhWCYmrDoelmPBpiHAI5fp7AA+nPs+QKAqnmjuFTDIzebgYBE288nGyqV3vJApoJwtE6CwPW6OJD3GTXpf7wB+/asDcPihR3Aj4aKlrRl55s2mc2ig97ijczRlBNYVQSKZQiSWQGCY7K+Hnv4BynQIZe7YRU5hyjieamDeMAr0Wog8wvRKROIRxJNxgleb3scw4vRO+tw4l+htlL743BnKZp97OVDMkNAMKW6CI7j2hhux594/xOlnna3b7unvx+wF85HlhqihJY621nZUuOHOc+NjhcIYM3Y8ZRNBhUYYF4rjtBSvvvEaEqm41gHRA5/ASGRaIMjESj7+iLQh6ovwuObak9G1qA95gp1COU8eA1jkccddvoWvfv0r+lEDefFWnsaipo5GZLlZ6xwzipvUXsgmtkiQYPomWqgbLY0tBCImZj72DP76p7/hmKOOxWknn4njjzkJl190BSLc6DbEGnU5n8IYIGiPJdjXUZ2Yt3ABfvCjH+OA3/2eG/alEM+t6JoYaBbT+9fQ2IoMZdMxajQQAuXeQCOAD59jFiJguPiyS1n+h7j8smsQjsbQw01wsi1KuRvUJkWQPgmtNLDkuWm1HW6UiaYsbqQLBEWDfYO4+O8X47xzzsdJx5yG008+A+ecdR5efv4VmNyki5GAqouQchC1I0iwfg4BjW4ljOMm13LCNBg1ItXcjFRjAw0yeUyf8RAK9PRVuCv2OH9Ejwps27RD1MUWDA2lUaExJBSKwLbCME0HpSIBE40QTiiq65YxSZO/fL6IIQKApV09+PvFl+PMs/6OU048FccedRxOPeE0PPHw4xBl7uwYjf6eAaQSMQ065A6GWW+9hf1+8jPsv9/+qJCf1qYWbcCQN3lXBj10tLcjbDtwSy7Sg0Mo0lBgwOTomDrtxWdewOWXXI4Lzz4f5552Lk497lScc+rZkLWnRMBqc75GYg7iqRj10+b8KYrW63iKBh6Zq7SxEPA5CEVCTLe4JmTx8Y+hkzh9oAJggOMna4VNVBWNRriuJDn/LBQrJZRITiSGyWutQ4ANFCnXIuelYSq8Ru+/Mi0000Bocd60to+CmwOG0hlkKMsFi5fg5VdfBZnkukD94Rx3Sx4EXCWiCRQzeeqwgRitdolwHAl6LRsI/LUOUCovvfgyfn/QH/A1Gh/SuUGEYyE0tSU55mltmJQ5VaoUORwV8lpErphHKGGikcY2Ftf5xDBS4FgUSxWYVghWyIZDHVYmZUBwv+ba6zDNIb85uJ6PppYGxJMO1wPoNUkRkAMUUo1EYGp4djMMeDx27GhE6SWONYSoWwYWL14MGD6uve4fWHu9tfHWrDc5NwAB+4alMJTJUiQ+DY4eFAchkUjo9d3jei0DQyyOSqXCLigYgQExUhLPQnHtTjU1IBSOgKxinXXX19eOMg989kVAeyLVoMfOtJmHZWVOS3sW9S5N40A8mUIDDa6RaJzG6TkYSKcR4bpgWiGOLcGeYUHG1GfrPX1DmPXOe5B5bIRCGKS+KupIOB5FrCGJUWPGYpAGo8A0UKQxZ2ighBc4ZlKXwfpEJ7hMamBZnf8FDPYNcP5fwvl/Hk46+jQ9/w895Gg88+SzWDhnIU456XScdMKp+Mel/0Dvkt4qOC1TTjQUKN+gsXI2Ljj7PJx47Ck498xz0NfVTyOZCzdfhq0sxMMxhDm/I5aNkBnWehez4kg6KRiuTZ0rwS8Feq3hdEIHdSUo+xBDQYEGhcdmPIqLz78E5591Ps4+7WycdsppuOjCi5nfQCKSQIXXwSLXCIttNdE7LoYJuXX+17/+Na9/h+n29PWPdWV5ra5e/zqooy4cx6ZhK45YLAalFOe8BymLT/hQPZCj0WEh55IyTeqViUQqyjEOoaOzEz4UMjQyNDa3MA6IbsSTEZ2vl9c5JxLlGhTw0m5B1lRKBVEripaGFvQt7WEfz8I5p59FuZ/Kvp6OcynbV194FREzQgMy4HGdRP1Tl0BdAl+YBIwvrOV6w3UJ1CWgvejg5dXkBXjRokV47Y1XYZhAhBfyEj2pivGNNtoI4hEWT6nLzbrHDWMyGces92ZBNmcD3BSbISDZGEU3N1aJlIkSPW4hXqAT9CLbNBIU6fU26E3zKXO56PcNDKDCTaF4HRQbicfj+pl+aVvSxBiQ5UZbygkYlc27UgqWZXDTWNSbSsdx9IbDsg1uJPIw2YcWGiqkfJng2WR6Ez3xc+fPwfyF81CmJ0c21p7sQlnXKqtNhGyMYrEE2umtk8057Q/kUMGEgksPurQx6+238fLLL+PN197E7PfmcPtoQj/72J9DE8FqEDCvH6DsBXpz6wcBnJCJiGzYCDpCkTD+H3v/ASjZUZyL41/3iZPnxk3SSloQIkgkiaQMQkRJ5GyTDDiATXB84MB7GMfnQDDYmIwJBoOxMWCyERgwmBwEKGu1+cbJMyf9v6/nzu5daSUBMt7f/3nOTk3n6urq6u6q6nNnC+uhx1sHGdWiI6MBXqlxzE1gx44dKNfK2HfggDPIDccYUBkd0gDQHARUrmLeThE9UiqjRIU0T7C8vowWjd8BFbdrr7sOh3hjHkQhtu3YDj0a5rYdJyDm7U9BmviBoULbG/TJ+xwxaSvz5uq6668h3tTdTuZ0xtTqsZsL9Sk8Ag4RAsU3w+LiIq6//jqccsop2LJljsqb73gQ0Lny2c9/DldfezUWeJtz5ZU/wFXXXA1LI0HGwHpnDXc9466Q8jxHHkakW2PttxPIiEppSF5z9dX4t89cjo9/9GP49Cc+jU994lP42Ec+hv17Dzjluc5587yAsgAMeVvd7nQQRDH27t+Hb3zjG/iPL30FuvnVq7QBDYtTTtvu5LLRmKE83wkkATIcwihyQxpQRr/+9W9AP1DW6rRpzHSdfK0tDWhspmjQMKhVGyhYu0IjjzYfuABQoWWac15ABou+j3/04/iH974f//rhj+BDH/wQ9u/ZD8nwkLdR3bUhrDEEHz0q0q31jEpvHQ94wAMwomEkw0T0+qHv0vv2HSANNSq9xo0lrnjOqNNbDvtoyJdKFZZXedNeUOFexYA3vOVyBSGNVsBCc2iNTx5xvlm32Wwi4nr8+Mc/jre85W34x/d/ED+44of48L/8C77+1W8gCALsOmkXalyPCW//6zRaNR8H9u3H9ddeh927d0Nj7dLQK5HXUdlzfZ+66w7wuP50K1iv1ElTBbLkSmHk1tG3uXb+8R8+gPe953344Af+CR/50Ifxb5/+LEqlkqOR1iCN3D4NtR7nUus7pQyWUWtWsfOUndAaOrg0pIyvI6flFZcizkkPx37s4ewwDF0fknvNb8qbTq1/YwyqtTLLKti6dTtK1QA+ZTDnIqNPB1//2jfdmpAsZMw78aSd8EvcF0sVGuFNiO7V1jpv9VcwotNr3KFFmXJ259NO45jKlOMeAi+E9qNBm+zIQIMlczyucG8ULSWO4/LPX8514WGFN7yVSskZ/AtbF9CYbTga6s06tF/IeTOgU462L7SHgI6KUrXG+rzZ5H4i+iX/HRpxXdY75Q6ncp1nNMgL0AeI9c4Aq+uJRBZxperCMd03/dYuzTw6AbZt2wb9yQ4MuHaGnNcSytUSPvyvH4V+N+XD//ph0pYCHnnD/Iz7UplOhhN37iB/a1hvcZ+nXIeU59APYC1Q5XqRnMnpW65WuGZDJ7cJiRzQATOi0X/nu90VYRwh8CPON+nnpHR6Payt9d06CIII1gtQ5nxo/mwQgkneAHe5DpZx3e4bYYxHR2iXtFmeTTUaqHXSXofHilrfEdfJ93/wQ9KfO36G3GN9ztdJO0/BaXe+M8TLHp2FtVqJshHh+z/8AeulWOftf7lcpRMXAFlV4R6ak3YS6vanI+v/X/G5f/scrrnyGmhf/acP/KNLv/ud7+E41miYh1yhHkY6Z3NLx1qCz13+73jn370b//SP/8zygOdzhbwZIaOjoBJXAB8Y9FLoBt/jum6vd2DoQQn9EHEQO9Atfq8DdDsZl5VBpRwAPJ++9+3v4SMf+YiDj3GP+vCHPsI96l95e79OR0aGUlim3Mbokc9DypChoEVRhCu++z2ef9/g+fct3Oz8m53ltldAe7rkWc6dgvugH3lujeAYj92U16jP4OpreP5wfqu1GrIUkINN52rCterZAHPz8zBsUwjI7w6dAgcPLMF6Hh32I2gfCulAU9/aq7wwgBz6Oi8+8pF/defHJz/2SXzkXz6KK75zBXQugjyTo44op58pB6YcOE4c2LwXHCcSpt1OOfA/lwProxFsWEVYNBD0mzj03TaCNQ923UNsYmQ2RX1HGdvvsogk6sOEBkEeIOyWccWnr8TsUhkn+1uA0RCDvIXyQob1XguLlQaiNaC2XkalE6GUh/Dp8s8wRBT7aEZVVLIYg5JB2yYYmZRKaopsOEBQFKjSgAlNgAoV6hENcQQ+b60LSBmP/RL81MBLLGLP0pBbRaNe5pme0nERI7egUhSxTgVerwosBcgPeij1SggHBnUq3eloDQtbY5TCGvq9BPqxqZHtI/X6KMIecq+LNFmH5S1hk1po7OUAABAASURBVAa06WYY8la1UZ+DKYdYGfYwqhhEXYuqiWCDAZJwDaj0YIIh+wXK3RAxx960NSTDFkw8gFdJqYsNMWOqCFc8LPf34eyLzsCh1Tbq1RPQiE9EsmYQJj5KSYxKWuO8RDCDIW95ElizThjBK2rUBbdi0VtEZVBC7/oOFrxZlIYlpGsjROTXkMq4raVYMwcwLHdhGhkC0hyHAfzMwh9YVLozOHDFMpJWjgaNCRunWB0cwvZTG+jmhwDbhkWCiEp5eeSTJh/lUYggHUPerqBeXkR5WxVLdhXtcJkyksFfi2CvLWHn+umIrlrA4OoSFvxdiJIqyjYmrVtRT5oIwxn0hkCLCmdltoqRT/5HI3SHbeQJeVg0UU23AqsNlPpbEGazKMfER+dRFntOWZyfr6O/fggN3SKmdTSGW1AbbUd3f4piOERcTsn7LuABW09YpHwuo94YIYjXUOmvYtYmCOwIJRuifV0X24qtWPnmbiyGBnm0H+34epjqAMYSRdtyThmmBxH6+5GmLXhmiGatzr4MYsxguBKhmp2IOe8uiAcncD7qiPJZlMIZlCh7a50l2BKN3LgL1Fpo53txn7PvhlF/DbUgwNZ4Dt3r+tj7tb2I12I0kxqCjo+qiTEapJTzPpKgg3AmQyscYI1z1Pc7iOopbNRFkhK/7SFLO7wFbcOnYu8HVeK38LIILELcL3BCqYnFYhE4aIH1KrY27op00KAsAigHWEp6WMnWMYx6OON+p2N+2wKtjwj9/SHCtQaC5YhrEuijQO7PoDF/KroD5nE9DHOOz/aJqI+yFyMY1lDPTsJ8dipmhjuxNT8RjW4NhjfbFc9D0S0QmwpK/iyKJEIQxOj1O7xZ3o/7nX0X9Ps3olLNUC35KEZA2glRKrbAGLMBBcMChc0c5F7BNQwYH0hoVVhrkQ1zFLlFHNYoWwbIfNz3rHuwfh8d8qqXryGggwU94JovXY+53lY0exwXaqjUA3SyLtKogyGt+WYaw9+To7O7i4qtsV2I1aKFTpQgnK0jzQLyuoycfA58izTuo+uvMkzRWu+hWWxHtLSA2oEdiJfmYIY+jC2Q2QEC0l4vyqj1a2im88jWgJj7YBHm3D+AjI6qec5nte2h1A4xR94n2QC9oo0e14/lnkqRxH3ufAZm/ZD8H8Evr8BUlpCGhxB6GeKuh0arTppKGHgBMrLDo2MlyIAo9eGnJSAvYe7EE1DeUcNKdgCjeBVeqUDR85DvaaC+chcUKzFiza0JgF4Hs+RfwX0yMiUY8qgUNd0c5N4698f9GNpD6GAvRv4ApuoDmhM6RiPKACcIvpciClMsbq3CC4awHE9hevC8IcqRQSmw3HsK+COgxHMIpRXU5zKko2WYAqghxAya2P2tG1ApKiibigQA/UEHJ+/ahrXlGzkvXVRsxr2oh+9+8rvYEteZV6A7WEXbHMS20xuY31XCsFhGzLkL2VdlAFz9pavhc+wz5Vm4t+FCwJD2MPfQrDaR8jyyXgWddYvIbMWMfyri3snAgQU0O7uwFXdCbTiLYBig4oWcyCHWzDqiRoyEeEqjGryDZZzinYZZ7l+2XWZ+jrAWohW00S510LZdGDrYE9IPY+HXyUJvgHbWwaAYISMfC+tDzlqP8Yr2m/0d7j8+ZoI5eK0yKr0tqPdPQmn1BGSUOxQRksKil40QN0KElQitbts5D+zARzNYgOH+M2wBjTrj5XDj/CuQD0LEto7ARjCg7HB+fNJWJCnyNGWOBxQBQFlSPzlPE/0Aa24T5HaIkOPt7x4gz7hu4wStfI3jLTBTrWCe81LKPMw36siDEVAdYY1EaK89eMUSyit1+L6PVqeLbFTAhjGqM3MSQ9KzwD2iwfEuYja7A3CozrloYq60BTbPYOMRebaf9E0/Uw5MOXC8OGCPV8fTfqccmHJgzAFrLbr0qvvWw5VXXuky0zSDRwWiHMU444wzUNq4qcvzHLp90qugA94yucrH8Uv0GGMcrYrPzVHJsVQ4ANCPAN0KdLt9dDodqBxSU6jsaMzlchm39BhjYIxxbaRkxHGMRqPh+JBQuRFe5ZNFEC7xxBhzmA7qMwiCgDQUKIoCx3qMMYiiCPofDYRDNyebQXnHaveT5AlXvV53NCkuHOLHcJjwFnONY/CgWxxQQfNpNIj2SqXCapYw/vDSxEWkXLrITb9MfiRnIz4aUXOmfAm3HxgYHxgMCuQ0NsTP4bAPsK7ni9cpFTqLaq2MOI7g+RZrayvo09mS5UOMCPo7aGtzFFQy2+1VhKGPXm9A+i3qnJ/BoM82a/CpGJ544onQHEu29XbB1Vdd68rCMMTOnSezbYxSuYpRkqHXJZ0cexiU4CGgsZyivd5H6MXwESEdFlQygXKpikqlBuP5GHKN1GoVjmeAdruFKA5oqLbZZwTrA6trh9CYqyGIDNI0IZ0tJFQ+y+USRF+/33c81/zHlC/lRZSHXq+PZrOEL3/5y9CT64tQEIy+GG7+mMMJi5uWz8zMcA2MoPnsDboQH4LQQ498Ujync6fdXYexBfo0bId0wH3zm18H2e9kfcvCDOciRhQE+I3f+HXKa4Dzzj8HT3jyM/GgBz8VF57zIDz+UY/HX/zJX+DKK36IwAtpNAE5eaM1wUWEHBnIVJjQsLcEPToW2qN1LNERItKNMQqOAmMMmxpHg26hPY+GBGsUWtQM9ZnkKX5LILnLuWcZY5yMGGOg9AROP/10l7YWnBPr5rLT7+LAgQMQ/cazrlx8VBtjjEunac66I85pDzlludhEV7kcu33ACil++s/mvtWbMWPeGWOwsLCgLExoF02Kq43irvBWvowxt1IKZIkgg6ERnI0yjGjQk93wbUS5y9jWAtxvwbXlwG0ezINxZZof0WKMgTHG8U3roMy9+YQTTnD754Re3ORRO+0hGofWNFLAgLJNGV5ZWXFtVUegOsJbrVaPkoPrrrsOFEquwwIR9wXVvec97wnNt9aM+s5T2vD71rnG224dDelUFC5NuVv/3J/a7gdYPa6hLuJqBM8vsEKnZLNZRRha5EWCXr9NZ9SIMs3ywKP8DHD7nxxkPgCGAqMNgnHDLH6yrECJ9Gg/TekgGCYD0jCE9k94OWkpORC/Je/rdE6NWEf8FGj8Pvdh7U+NZs3VTXT+pUOuF9/Nl3irtsYYl1Ybzav4h9t4VLfX67m5SukwEC5jxsTrvNJ86Ec0VU84hc5aA70lZYzhvjri/hTC4x6rvX+91eIe10fBPadaixnvMp7Aj6yrN+Bc6TzxPA9VyoLwTWHKgSkHjg8HdBIcn56nvU45MOWA44AxBoNuzx3o3/rWt2jswB3I1nowxsM97n4vyDCR0pPQWFLed779PR6uI9f+eH5laQFrfBgqflLKd2w/EcYYRz/4pFQq1tfX3WuhUiaMGZdZa6HXDEGlScpCUWSH2xhjqCT6DpaWVhCFJacsaPzCJwVQ7aXgrK/zRob1lW+M2lmHJ88Lpyyqz4KaokJsPMaMFRwlxVe9Pq9Q6VzaMyMKPSopjP6XfIwxzhgQTmPMYR71Oz0c2HsAgQ1Q8BrQ0Mr3PB9hEDuHx007ZzEE0uMLk7N4MzCpj8sfK6JyIqS8WfrMv30Kb3vb2/C61/01Xv3aV+GNb3kj/vGfPsC5A0IPlD0gSftIswH5l2CUdKi4DTE7X8MsjehSNYDh7aDxE6RmSCU7QFTxUamWqFxn8DzOKzV1zbVeTZbxIKVWaRlB8wtbIEVyMBgRv8GNu/fA2IAGOWefg/G8CAYhDX/SnYVYaJyA+tYFDFo5IlNBJeatcUppSS2dBSPSlyMIY0iZ7NOghc96vBkbMF7wZiuuWtIHHFi6Hmudg7BBCjlAZAjkNkVOB4bRuI3F6Xe5K6Rgi3UBDQPJl4mBr3zlKyBpyj4KDFO012FIqqFxZTkhlhWVZhGsy1cMkANmrbVOWkPXR8zbvWqjBv39eBD5iMjXhPwsVQLycYhaNcYPv/9dDLtsnyTYe8M+hNZDmo7w+Mc/Fi/+tV9GEBe4Ye/V6PSXkLQyrO1dx7A1wlxlHoszW9kX4HNNyoDwQh+DfIDEjpBHKYbBEKZWoLatSqjAGI0GnJPCAXt1edZaeJ4H4Tj5ZDlrQleudaG1JGPAmHFb3Mozqa8qwqlQ7QVK3+++ZyHj2Dw6oAIKYpIMcf3117v9wpChqiOnzfbt28mDFNb6KMjvhMZua71NQ2QZm/sQfhmPot3a26ZP9W8PaByT9saYw7wT3YI73vGOLm/CL5+OsUkbY8yk6W2Gxty8rvDUyjMITICgVEEY1eAhQq6bcOZlQ0CyaQqfE+wRyDsofgSEA3yMMYf5KFq1H5522mmH88RjVnNjMcYoCrVd4LoG10AclaBfg9eY2+029IOtKhcABpbyGPgh94B5GOO5NH1xzmnVXhuSbgOP+4H6Oete90Zdf+qTgfVEF6AfbJQT2Sf/ZOxqfoVbv2nSH9GJ6eU0jkMMRty3TMK1bxFXLA4cGq9/rZkwAjI6MbN8BCCHF1iGt/NjUiIgGBLrgOuMt+tw8QTt3goK0jMq+jSJh9D+CT+DT1pMkGFEee90WpCR73EPNaaA53kOkmSEpeWDiKKI51+FdbQPpDz3hxCfg9CH9ldjjFsbxhiXL77kPMcCOg1xG4/qCod4mnC/8RwNxs27/rxMsrBjxw4o1B4k2qwF9OeKQm0oVnqjIBmlHN8IUdmiUo/QGayi1VtGtekjRR/DUYtjT5FyLzI2h86kFp02wjGFKQemHDg+HOBSPj4dT3udcmDKAbgDW4erDlbxY9+Ne7F3zwGEfgDQiNUtf4M3q4EfuYNfhm6pFOM///M/oUNebY4nSIGQMqJQCsSWLVuoGBoU4NZC7cBQtVtba+HQoWVwtBwvlU8Y/vOcQczMm3+oUBrDOoQ73elOeMlLXoJXvOIV7v+5r8+WIF4ZY7C2tgb9rbn4MKFhwktjSAMNf5WJtkknxphJlHQWDmRciMcqMMaQRns7eVtg8oguxUXDwk1uA5Xf74ywvLQGk/sE0cxcN34PzeYsEyAvQXUVKExOmIQ5MrLYVTj8lTMmYOBa5FS4EiqQAb78n/+Bd7zz7XjTW9+Ed73rHXjPe96Fv3vnWxEEBnkh5ZU0mwwF1bVR0gcY33nyCZhdaKI5V8fitnnsPGU75rY20R6uop+2kfsj9HodSDEkVVRmB9i6bREvetGL8Gu/9hKceeaZVFyrnKcWdt9wA0pxBV/64pdpBMxRmQ3Zh4c0I73Wh0f5zukAKUaGboAyDf8Mq1e0Ga8isnVkJKm1MkIYVBASj/VjmCBCEIUolUoIAg8jOjDOuPtpOGXXDpy4c5H0bsV9738GmjMl4s/ghTmMlwPkjdaRR2XX8zzc9a53dXMu+ZWDzfoelva0nPINcoS2PWhzsp0+R+RHKau52gDLikoDlkUCwPd9xKWQhkfi5mKtvY5DVOpPOOkEbDthOxZ2zOCkO56Au55xJ4jnA1po12fEAAAQAElEQVT+115zFb71jSvQnItRIl8Cz0elVOZt7xAPe9iD8Xv/52W4yz3ugMS2sWPuBFT9Gm0K9tErsHZgDWv7c87LwCntCW8KR8UQNTpyTrrTidiyax4zOxuobCsjLSe4pccYA2OMw6E3AGq1mlsrBdeU2oh/k7jStwaqJ9hcR8aJnFM7d+50fRgz7k9j/eKX/p19F/DDALn4zz63bN+GjKExquc5WtbpAJjcNAu3MUYB9BaSMcbVcRk/5a/NYzNmTIMxhmMwuNvd7uZC7UMiQ/uB4sYYJ3O4jceYMZ7N1ciGw2OjPYt9e9aR0lGG0Ke8lTDoZvARo1yuwT16BXziBGBJQZwF92UUnqPNmHEfWZZBtMkBpjFp71U4AeEyZlxXceXLSBzpTzz8AEPeTBuGrVYHKytrlHfWorU4mUOmuPZnXR/ig9rrv7+74YYbUYrKdIBmMFxLchSqTHR4XJ8Fb9G/+tWvOlpp17r9X7iMMRvrP4ZP59GQm8Tp9+D6v8M2nHDSIk48ZRFn3vd0NGciWK59LiUUNqVMZRhyXQTkl/DcPsigdQtihXMGTNIp+xohpoNPfRd0Cmw9cQFnnHlX7DrtRGw7aQFbT5zHaaed6vgh3lvyKqKxz2FB+LIsgebgJb/6Irzi9/83z78LUZ+NOH7NAbC2tnab5x8R3epHfeoNgPZ6y61DpXM6cvM8g96MkjwsLMyTxtTx3+d+JoR799CBS0ILa7guM+69Q1ieJUFsuT8XKFc83Pd+Z+DEk7dg+8457Dp1J+502inkRwhDZ5/mKwxDoZrClANTDhwnDtjj1O+02ykHphwgB3wpZGkGKcNSAqT4fPMb33ZGW8bb9YzKTzJMENHYGQ0SmhYW1vBG5FvfhW98YjjOH0tlnKDbf0OlstpoOkUCfIwxVEh99+rm0qEVKrw+wTrl1RhDB8AWWBphlruQMRwU22z+GGOgm4nzzjsPD3jAOaAdg93X7neOkJmZKhWSAp/97GeRpin5FTm8MuJkXAin4gA2o3Rx8XgCwl+tVp2yY4whTkMFy3O4pPzgx37yo1pMFCbN7cLinOON6FUlw3F3W10kwxTD/hCgkp7Tqi+oQ+Z0/jTpAMjBSqxcGBZvAO1kCOQQAJ0CLGGNSb8KC7h8U2C9tYrzzjsHF130QBdeeOG5uOghF+G8C87D6Xe/GzyiHwx6pGuIgEZ0GHJ+eDtea5Rx9nn3w/s/+Pd41/vegbe97/V489/9NV78m7+ME+gISHiro9fIpSiCyq+xBRLeWFWqJTz0oQ9l29NRboA4A+YnkBFpjMEnP/kp9HtDzM8vot/uwo9LMNanAgnoxrIcNVH26/jaF7+F3/61/42nPObpeMzDnoBLHvoEvOAXX4zPf+7LaHcG7pfBV1ptGh0ZBsMhkmxEpTPCn7/6T/HGt74eb3zbX+GNb30NXvlHv4u73/s01m+j3V+DTyU1jANktCRSri2tr+3bT3DzboxxtMZx7F7/F94jhj+OPJoMcDI4N4ZxGS0y/BVOgOwACgs58ELia3U6iMoRZudnsPXkRbz2da/Bu97zDrzxHW/A297/NvzFa/4vHnDOfYk1xf7du/GOt7wV+69awszMLNYOrTrbosPxJrT4HnbpRXj4ZQ9G3PTQWW5B/3tGycaYqc6gQaOvXrOoV2uIOM40TzC/OItHPfEy/MFfvhJvetff4h3/+Ca8+b1vxJ++/o9xS89kfUhWZfzLSWa5qDwaZBOZvqW2m/ONEZ/IClqtwpmT78YYiMcNOTY9i4B4DQ2OhLehURxyTX8GEZ0mBReCjCCfxl292YDxfOTiNxeO5wVYo2NRDgBjDCxxWI/9IOO+sgA96kvhUeDWy2SNFEcV/SQJjUntFE5A6QnoFt0YA2PMJMvtLaJX9Q9n/gQRtf/W176HV/7eH+Ixl3GNnHspHn7RI/CLz/sl/NunL+cW4BOImHII7s2ATwYZAkPGc2MdXcLDWhC/RJfm3BhD4/Q0eJ53uM6knjHEwQZKz7r/wi6D3spIkxxq32pRJrWn8dwyxrgyTju43GiMz3Kt5sQrGixynnH6gcpKHNPBldOHEXEvHEF/zmCMB5/zrLeG9Mabzsgh13pEIzmjs4JTzvWf8NZ/iBGN5VIlxl++iuv/LX+DN7/tdXjTW/4Kv8/1fw8a3YOkhXZvvP4lW1mRI5XzkeO4PR/DvY+j4E6QEk2BMcNzLv2M8Yy0ddHpt+CVDB552UPxh3/y+3jt37wKb3r76/GeD/wNnvSkJ9BhNUNaRjzrBpDM60wC8Wr9jkZDt2/rR0qLEXj+7eX51+e+wPVgCq6VWzr/rNvLcBtPYH2kSebe2DDGuNoZeavIFjpztfbkYNVca91LHoac2+WlFTdUsdD4HoKImkwAnjdLWGkdwLYTZ/Crv/l8/O1bXou/e/eb8fb3vRGv/OP/gzPucTrlIEV/OACkyKijKUw5MOXAceGAPS69TjudcmDKgcMcKGhlhPSGGyrJZRpEX/riF+EMCGpNcRhRMRg5Q2qsEIXYv2fJHdhFYQ7jOF4RY8Y0SHmUIS3ljMOBofImpcFSwVjnjdDS0jLAutb4oK6P3FgqPnOQwmjMGAf4qI0DItH4RqMUUkD099qrq+suvmVLg4pGBx/84AehP5lQfSkmbI6J8loUoFFLJQzKBYwxDrDxiF4pOgJl6c8AFAqMMQqojBGJi/3kXxqflLq8SLG4uOhw5rxhMVTeChK5urxOAyjijVkLHnlGxlARh6s3Pz/vOi4MVUySlAuYI8Nfr13KjGFy04f0Ei+Q8x+/aezs3HkiXsLb+D/60z+g8vl/8PJXvJy3SS/H77/y5Xj5//4d+H6InA4oj2M2xrh+B8O+4+PWHVupwI7gXrHlScGLZkSlCMtrB9EddZHzNr1MpdvjjY7GA/ba6/YwHPWxcijF6sEhlpaW3Lg77R5e9arX4JprrqNDqIu11Zbre0he5J5B4EfsGygSxhGhs9LDt7/6XRq4XXTX+1g+uIoDew7CkkdBFCOiwRC6v+UPEZXKsEGI9XYLsyfMI6iGAD8oAdVTqrCkc6Q/bTA5KSwcf9O8QMh2khff9+FbCxmlkoeAjpBrrr+Ot+g98lZcJl/ZkombfWT4C2T4T0I3BeBksXbIdV2m4Z/SEB+ORjh46BCWDiyjXCPNpM+EHhCyIh0TnX6HEaDO2/YvXv7v+OB7P4C1fWuYrS+g3x3BcOyNZhMVOmcufdzD8Qf/9/+gTudVTseL1kdGXmo8yQDotTuO96PRgMp2zzkf5hebiGs+6GfCIO9h/9o+8iIn3wsYYxyIAMml+JAkiSuTDN/hDneAQoEcbOKZ4qp/a3DTOsIt0HrVupaxI3w597oRjR1OA2688QZYD07uMhr02ldURyC6CtLqBSHXzIoDcG7kgDLGOHrn52ehtPq5Ndr+q8vUn0BjmcBJJ50E8UD8mpQp9GhYK7wtGow5Mi+qO2kzCbV//OCKq3gm7HeG87CfuLetBv2U1blo9V3wS04AAaOHP0wLj0B5xhiIx4qLZs250oobM+atyowZ02SM4R4+DxCPxmuMYdxgZXUNxrPQf0Nn4Lk5oZQ5+Zqd1W0yHE/Ur28DfO3LXwWnkFBwT/B53qWuPOIcg7Trzwl04xxyLWn+jTGYPL4fIOSZqbDVWsOWE7Y5R6DP9WTLQO3UGPBSjJI+cpMhJ0L1m6UGfsiyCaL/slD7xRi0R8cVLnLuP71hjw7REractBXVZgleyA59YNeuXaRtyP02gWQiiiKOHaQyY17KsgG0Tvr9LlbXVlHiXrJl6xzk2P3gBz9wK+dfcdT5x96O+THGIPA8XHvttdBcax4z9m4D3znS9Oc07twxcHOj/WVtbQ3ab4TQ8wIUHK7yDedcikvCvTbNerjDqacgjNSQNWtAdbFEGWDceLB+CMO2TE0/Uw5MOXCcOGCPU7/TbqccmHKAHMjpbfc9j7fAI1jwMA4C6HXH4ZCaDxWrKKKyAM/diIR+hMAG7r8LK3SdopOZOP4/8bEGM3Oz8Hmoy0iz1joFRMqW/iZUN3WKG2Oc0SGa640ZeJ5xCo/qY+NRvQlY47PccyX1eh3NZh0HD67hQx/6EP7kT//Y/bigFKeJYmjMGH+SjJVIw7QxVEIcBipWNLql5EzAp/En5UV/56y8CR7RY8yRdhvNbx7QqCRW5lMLouLEyKZPjrFhDI7B8tZ7nkoUZ3kDr8a4dHCZt14hjcIl1h2P01ASLMe9uLAVhcHhhxLBdA5Nu/IL9m05Ho6YLXLCRlXmu+sZJvcf2o9KzbB/gHY+Fcohjfq+ewV2xFvzgsg8L0Tgl+gIKKA3ObIU0A83DvojBFEIjzxCDlCHZVu1H9GgLKFar2BEAzPj7ZvG6dEREIY+6swvlXzMzEbOqJbC+OEPfxhvfevbsb7WpmK5hTIABPUAo3ToboS8wDoadcMnh8RMrYkTt56AFRrLBW8WQxO42/QRb4m7vQ4G2RAhb7i7vSGSUY6AayOOyhisdekwaHGwCfS0b1h2r9z7YQAZ+ClxDXnjlWrcbBNw7APiEB9kYEgWjDF0WswjpfEpPrOqUAGmwOQxXJtHwLBIwDGowZGZcDSvr3cQUbEPy+QzaY7LMQzlPk0KjCinusHvb/ygp5T9RrWBpDfC37/jffjsJz/HLi3q5Rli9VHwe/+BA0h5HXjOhQ/A0579FNzx9DuioJGTMc8PLYIYdBJUoN9iCLifyMhOeHM6HOZcL0POMVAqlVEpVVFQfrDxGMMxECbrQLzwPI/1U8iQneSrjTHmqLYbKI4ZGGM4t+QN9wTw0RoTLuGh0MHn3Gd0Xri0LbCwZYHjyyD5BveVxkxd4sdxRbw9Tl2/vh9gmQ7BtfWVw/sMUbuPjBafMjvuLmce501rwmFh8qfwcbQTr0LBZIxy4mkv0TxozMpnNYg+pRX/UcCY8dyorvBPwjiM3PxYsJxOrXQ4wqDXZyp3+arnQON3QF44PpAvTBtzZB6FdzLfkhm9ii+6RatwqFyguDHsjzCpo3y1VbhGA1FtZLgrXXBNWOvD51pTfWMMwHRKEuQ0u+K736eDawiP/9Jhwv0wAqWF82zc7fRVV13tDM6MDinh1Vs1oos+I3R7KddQAT8oQQ699fUW1lqr0N5GBOjd0MXB5YMwvnFrMCWPkswg5/q1nq+h3C4wxCMAhMsQlz0KZCjnKLhv9tHmvjWkc7Xd66IzGEK/e9pqr7nfsbBspnUgksRHyYzqKt9a4c1Rd+dfk+ff8sb590dczx2ovuTKGANjODYyJiGvhIPE3OqnyADNy3XX3YAoCJDKO88WURRgZn4GW7Zv4fpK3PoF6Rhxn1o5tALDTdFw7DnHXRAG3IM116VSCeVyGSuUgUMrh2DJ9w7nY3iw797gG6UpnNM5s1hb77Gn6WfKgSkHjhcH7PHqeNrvlANTDgBSAgOe+jJCPCO1B9hzw24M+wMYMYgKizGeMyR0LXxVkwAAEABJREFUcCrriit+gDAoo8iVOr6gQ18USNmQgkJ7AVJIqB9AP94lhaI76KNDpUeKENV6qp8FpIbKIDPGQG2pUUDPGJ+2JcvxGSoLPst98gmQUqNflA9DH5deegle//rXI6DS4lPZl7FijHF9SxlSWvnGGBgzBmx61I/jPdsrnJ8vYZKnUDQZYza1+BGjhiMznBiFbCJcxhiOwToFzvetixszVtTWaRB7NoB+iAl8PFhHr0/FSfxkFnSTRKyKMg7IMBqDy9r0xX43pYCcSm8A3YTrdfaEBn9UClHiLRK7IT+HVKxHKHIPoqHILQI/RqXcgO9F5LmFbhKLwmOfxEb0hrJqaXxJee72BtAj47ZgX5obGfBBxLokuNPOodtbvWL6qEc9Cn/+53/u0sPBCOLvaD1FVAowSHroDtuAD4QRv3IZqi0sLx1ErVJCica75CMvUpSrTFdC8qhw7WrVGYxSYDjIUa5VMWCiUqsD5QA5jaHa4hz53kTE276cSmcOD3FUg0GAbidBOYox4lrL6YgraKikaQLx+y53uzPCkLQg5xAJmlPG9LH6ItBWhaESDDJTcWYd/mj6DVO1RpU38H1ITkejETSGuFKG/jZf85EXATw/RLURs07EMa/iEJ1C27eeiF5niD//01fj79/yfnh0gJTiBg4dWkKTjrbGTBMydB779Mtwx7vvQhYmGKIHmn/sL4d+m0H9eZ7naPRNhMiz8NmfT355qYecPCuKAgJjDIwx0KO01pDAWgvhac7MUF4SF9fa0poRqP6PAsIjMMZA7YRDYIzh2CyKjDNDWlXnjqfuAsj3UPPuAaVqxTmJAjkKOE96fdswX/ImED7RzEbuUyp5Tr6Ey2X8N32JBsGEHoVBKXJ81TxMykSOaFNa8dsFNif+DD55k3N9ZPkIHp1LZa4R3ydmTamT3YIJTjz5CqV5Gw66uESXMapEjnPdiWbNtwxXYwxxjXlpzLgObvLUajXIuVZYA+t7nCfJXs+1W+GNdYYCOgs03iCAW/+KG2OcHBR0ZB86sIR+p69VBJ2DJTo1DBulXL/pMMWe3TeS5AJ9OupClvX7Q66VgIZphlq1SSeB4fpXfAYj1ldeWC4jozOhvKXi1n9Ir1iSFjBc96Uy1z/XU2t9hNv9cG+EAwvo1RoBR1JsgDGWNDZQprMNMBgl5Aj3mTCOwK0H2hfCMIQM59FoiFarzToDl+9zAgXil+ZlfP513L506aWX/kjnH27jEV7hXz54yM1Zwf0AmsvIoEwe6vc0dIYrT6gGdAC0Wi0YYwgeBv2EtJa4v5bdPtyn0xiwCOg4VlvPCyibESI6BkwZKHjWFDpnwgr5MoPpM+XAlAPHjwP2+HU97XnKgSkHCiq+cRCiysN2SIUno5KiX1b+2Mc+QUOsgoLKQs68KIipJPUQ1wJ8/rOfZ7yPMm883YEN8DA2R4HyBfgpP1mew3oeb5QTbD9hBxKOJ+WNsBQLGfhSGGTcHjx4EHEcOiPCGAMpNt1+Bzt2bIOMRtXP2K5UqribK2MMKbe8HVnDb/3Wb+Hv//7vUWqErqzdbkOK51ln3Rt3v/vd3avOSmu8UpKkVEW8cQVAHHCKpjFUvmiASdkxxlCJCvGNb3wDejNBlTqdgoqM7xSxlLcU4COaGNzqxxgDGSGHjXXyQ2MWDr2GLDpEl5TqE088AYPhAFmeIAg9jmXEG6w2Uhrmel025O1tnzfqMAXA4Td58ykFXbwSjow30nIgKK5x6hfe9aaD6shYkxI5+aXskoxhKmvKB5+YRr9eQ5XjQKHxQIXdwrMlQkhlGnQqVRgvkZ+raM4uorXeJU8i6IbdhBBJ6HVTzDQX0W71EfhliJ8ab0glVnxX/Hde9kq84Q1vpLJvaYj2eBM9CxkU97///aFfRZ/Qb4xBp99CrV5GGHmUCSAuWSRpl9DDrjuciBN3boXl7XZMo27nSdtoTgzR7qyhXCFdSd8p/5xN9lXFsFuQxpA0DkEdlO1C9+No1UqT/ScAFXVNbcKb9zQxaNSpgNLQuOJ7P+A6K6C5Ah/Repe73BnNWd6606gZUDEfUnY0Rk4v8VhU4goGGw4QNrnFj2Sj0WhQsW+5OsKh8UuJ1rwa0sTLb6wtZZib3UIaSoQY3U6P81HCcFDg9a97I/7pgx/jPHBYJka5XKIjYJmyWkHf7+GXfuN5CGYNumghjzOkfoJ6swLJYJbkqFDZ9jMPhmyp0QFVKjiEjkWclmHM2BAzxkAyJSIl91q73//+951jSvLV7/Wg+ZWMSaY07wJjjJo4/ilijHE4Fdc4Faq+cE5APFCefkl8ZWkVshAjWkPlOOZ6X8V5551HJ0aP0p4hoFzMzjfhBRbr7XWUqiXX1/LyGtT/gQMHUKlU1A3TcLCy0oHeWFAfruCorxwwG4Dc8cjj/gU+Gr94JmDSyZRoNsYQr3X7yE3TahNFoSsHH41NfPr0pz/N+SkhpbNL9EmmlC+a1Z/kQvPPJrf60RhUX/2KLjnUOp2O60/5adHH3GINM3M1hFw7C1tnINAvzw+Tzhi3fpzOQQYoJGdB4x90AmiORJPGoVD96H+/mJ2ddfKgcgH4iF7RIzo0ToXzi4sIQ597xhIiOu9KZR979+6F9gH9uJzwGVNwf0k4pwlOPPkk7jsejcUhQwORonPsC5//Ijz+U1zryjIe+iEqzQif+MSn2Lsh/oi5hudeDJ0ZojdNLAwCzlWN6z5hPES3S0G3gOeFyNaAamUGQzq7PBtxTDkG/RzJCJidCYn3dn4K4nBGvwdwLY8hYHwMlfIMDh1cczRor22t91EulUEbGxQrd4MvWd23bx+0T2hOxTNRJf7qv9s7cv7FTl6PnH9n/Ujnn3DdEugNDP220O7du926Ut9B4GHQHWDnyTu5j9RJZ0F541TR+SZZ/u53v4s4LCEZJKiUm+Rnhpz7S5H75Okiz4YBZptbscp1OBoWzpkMzkdOH6/qxVEdXTo3QWfkLdE1zZ9yYMqBnz4HuCx/+p1Me5hyYMqBY3Mg8gNI+ZKBKEeAhUFCR8B1V1/DQ7VAkebwrccD2Ic1PpZvXOfh2UPBm5OCN5rHxvrfl0vVznVmLWiUV2jEWRiPYAqnMK+vr1JxC6hc5Dh0aBkZb6niSgwOCRqzlJ6ACqQxhnWIjUoGYABYWCL1eQtyOR0ef/+e92Fp7yqazSZkbCfJ0ClD+u/mpJRIWZJyqjZsTIUzQ5qmit4q3HDDDaQvcvWLAg6nGhhjYIxR9FZB/YWhjx6dGTnH5tGYaDRqVEjLbl6HwyHHlSOgUiU6hcwY4/qRQaBb4KzIqEAfxJA3Vhwy+xXvCmzdvh0qz1HA8lZPbaWgKVRaceHQD9nJMC3oLFJar5MX7hVQEJfBm173Tnzxi//OcQbOKIloaEnmdGsHtrE2pKwBPRq0OQ3imeYChr0En/7U5bjkkY/Bk5/0dDzp0l/Cz/7ML+G1f/l6rC61UY7rlEEfE0Mg5c2WjEYZJ5/5zGfY9jNYWxtB/OkPei5U+datW+GTF6IzKHk0/qvst0NZ6OHAwf1Yay/DLxk86rEPw+v+9tV449v/Gv/yr/+ET3/2I/jrv3kNHvzQi2gAxyhoOTSaNRS5h3qljqVDbVx7zfV44QtejGc9/bm45PzH4lGXPBHPftbP41OfvNzRGgQlBPRkNOoxSnGNbdadjF5/3XWOvolR5vs++Z7iTne5ExI6a3wazR7nVfJVFBSSnL0nKVRPDhXQkCTbsPkhW0kj4HHNGiY0Xt2oobC49qqr8dsv+1087jGPx7Of8UI86fHPw6/88ovxucu/QEdBm7ISuP51oxrSMD5wcAWvfe0b8A/v+yDiqITu+hBSwCk2MPUC5S0x7nrmnRHSOYgwQ04jLzcFQo8KeWMO60stvPPN78YznvjzeMQDn4LHPOLZ+KVnvQB/+Dt/5MatORIYY1zaGAONU6D/km8yx8YYxy9jjJMrleN2Pjdevxcj3uh22z34XgDJyJ3vchcY3yMPRjSQWqjP1FFpePBD3xmOg0EfbToD+v0+NGdrvGkeDvtuvYnPzZkq94kG5ap3m9T5nGtV0hjl3FDaGOPGL/wquzWQXDiRyHPHE+1D4oscnorfWtsfpUw4BOpH+6VAPFJa6/+SRz8Ur3/Da/Chj/0TPvLJf8EHP/KPeN0bXo3HPfExKFVCwFA6aehDBj9yMMWsFM4JwrRk2hjjZE4yoH1BThXtW8YYJw/Y9BhjYIxx+6VoqFTL4PYB3faur3foNOzR0O+jUuf6WlqC/ibceEBhDVS/VqtwnoZu7YBP4IUYcN+56gdXIc+A0I9ImqGcAR7/Hdy9SmO05+ZDtGrMxhhHA5szH9xrq1zLLa7/3fhlrqNnPuO5eMj5l+Iyrv/nPOuXuBdx/dM4DWwEa0I0602u/wr3XK5lIbldYNna5wAJmMQtDJ0BhntTj86IKKpgeXkdb3vr3+E5z3oeHvuYp+HRlz0VD7noSXj1q1+NK6+80vFmMBg6x0lAHkRR5PJ8yufll1/uHOBLe5cp1zM8/5rkYeLOkNt7/hnjkX4L7f2a8wl/wfnSfrW4bSsUl0yL/6wM/RYPxR3SS1qtHp0Ada5bsiCBc8jm1Eu++fXv4uef98t44hN+Bpc+8rF46uN/Dr/4i7+O//jSV7G60kIUlDh3RuimMOXAlAPHiQP2OPU77XbKgSkHyIGAB3zGa0kZ/VJeCxoLMuj043Y6kDMZGsaHpTLk2wDf+c730Gl1qVdx6UqfI47j+cloiOW8UZPhOjc3A496kOKCnFebumGX4iAFvd/v0giNsN5aw+rqMubmZ7C4Zd4pg8YYKgQFFb/xoKRwGGNhOG7djuuGQvxQvpTgAW+3oyjAzp07qXzENJ6HTiHyaKhZdq56wG0/4rMUainZqq3QGANjjJK3CWk6cmMSPaosx4SUKNGhcetVb2OMo7FKZVl1VKZ+ZHTcuPdGcjDD8tohwOYo84YziHx0aTTPzjXJj9SBMQZ6o0C4jTEQjpxyI5lQHjVsKtAFFdsy+ZCzTQE/jGA8i7e9/e349ne/Ay/wqZwPkYN85pxldFgEQYRkRKORbC8oZQUt2TCMMRpm+MH3r0J7vYv2WhdXX3ktrvrhNbj+2t2IvBJCy36GoCFQAGyX0AEgGqz1odss/aiU6PI8zym1CoMA2HHCNvK2cAALGBrTmtf5mXksbJlDpV5Ca7CC9f4yMGcR1Tz4FQO/BjQXKjA2c0bh8vIhrCwtk07eJBJPqVThDdocriKdN1y/HwcPrKK7PsC1V94An7fmVd7EJaOcBnYP+pG8OAwQhSEy0n31VddAP1IouRKd4pP+fOXcc89FRhk2HuAHlnyl4QQ4OR2NUsRBjIJ8LEzBUJAjZxzIWWv8kVGpmMY4pDFQpAUqpPWqH16F3dftpjNgD374/WvwnW9+H+Khfijykkddiqc982fxc7/wXPzss5+JF/36r+HOdzsd7/uHf8QXPvclpGBU4HYAABAASURBVKMCs40ZlPwYg6ILvwTc+373ROaNaDQPSeeIDpURTGExkGGNAEPeuB268RDWDqxjec8yrvvB9dhzzT4YY0SeA2OMSxtjXFry+81vfhNaH5pLYwxxp7BcX8YYxwdX8XZ8ffXLX4U1IdLkCM/0exwLC3MIYh+1ZpVyMU8ZymikdODTGVOtVwALaJ0EdCZpLekNIGOMcwgM6UgTH/UGDZlA6oS7ADhXcHPDuAtz8jwhXsoEHWbaM4TLGIOIa1DjxG08khfxSfxRXAa08MixONkTbgPFrRbLEBS+yRwIf0jZVZ+SqZXOEua2NWHCHIO0C041orKHUTbAgaX9cLJpKbeSS47fQGMfd2nJA9GtVBAEmNAv2nXLbIxxeeoffBROeJKmKXkUYYZ71MrKOqxv0ORciU7dWg+4f+3bt2eTPOXwWGeWZ0TC6/cg9KH5kANg1B/hG1/7JlLuQx7POkO5BfcFYwyuuOIKrtmWk7kiy7nfZA6nhWHzAiMazZ4BynEZMzTsr/7htVxXe7G0fx3t1gBXX3UDAlNGrdyg7AId7mcJb67jKKIRyoa4fU+BCUctILp5foN5KMBHe0aOUlRGxEWqffT6a3Zj97U3Yu1gC4NOSqfF9XRg1LF163aU4goi3qwbYyjvA8jINsaj82AFu3fvcWec5kD7lGRLdW/v+ec5fpMvrTZ6vPWXXOnMyCkr5VoZp552Rw6roKQQSJCBh7037uG+mUJnT+j5CP0AA4pen07jNAEW5rfjpBN2YQ/34W5riGU6IHffsB/f/dYVnKcKtFfr7Bv2B5g+Uw5MOXD8OGCPX9fTnqccmHJACpgxY0XEwriDVYfq9ddex1vYAfSKnjEWOQ0VDwa6KZGh4PshFYT8uDNQr3cWNGGpHmBhcZ40MUajSQp6TrVhvbOOOm9qUxqb1+2+DhGV+kUaenE5opEywOzsLA2JjJDDGCpTRQGPRqMUHQ0uoWKu/zJON8cRlTYppuwBE0W0svH6r5QitVFbY4wrl1KL23i+/e1vU3m1rhabHVYwlSF8Cm8NVEe0CGTsSYHSLbjolpJjjHHj0WvbUeRxnOPxSYE2xmCtu4q5rbO8n0uw2lpFT7+uT+XLkqTt27e6trmuxshLYygfWUbWEqehTKQZldoUgfVZLyDvAY3Z931Y48MY1iMv9bq5ZRp89FquDIe4XAIrQXX7wx6xA5VK6OhTHWMMZhoNGssJZLRaKn7zjQVIYUfOvoc5KmEZo2GKSpnWOSyNrz5v56vYtnUHNC/iDfgoDEKPCuyI+SXyOEFOecgHKSwdDjIAWt2WG0svoSYZFOgk64CfwaPx3xqtYoW3vAkVUJ+GimRmpj5DQ7qKMLTodfooMczJD4/jHOm167iJ4SCHZ2PoNeFuu4sooCFQqWJImge9Hh0DIC0yLHtcVz/krXrkJLnQN+Xw3mfdy/GnYBzGKJejLKC51vxK1qQoCwqTYxI6G2BsAUDyKtksxxUq9yHpsdCP/OkV22qphpDOiR0LJ6JWqnKNp+TBEA9+6AV4+s89DU991mPw+Kc8Hs/++SfgZ57+NHz729/EW9/6Vlev3+og4c2pnGpJNsKdqKhrXmUkkeU0jsAZ85DS2KnF5JOhfCQFqlEFVc6XnBe6CdX+MwE3TjY2xvB7/HHrw7MuYSmUqmOMcXKidq7gdnx95StfR6laRoX80d92y7FCkcAZ97g7PM51l7f8MjItjcdqo4ooDqAf/rvmmqsw5FrRGwA/+MEP3J8qRNwf5AgIw4DOoAbneXiblEn+NSatR4HmVY0oRlCZ4rcGxlAuuCaFw+NaE0/EpwMHDkCOy1tr+6OUaQ8RTcYYaG0Lt7GgOBpHX2fQAgKgl/RQ+DlQCWC51iSPde67kklsfiic7kwpACODFYBoFv2Mus8Sb+71BoMxBnZjzsFHdTRGY4xbN+L1Ivd8IIccnZq35dUlRFHAW+oqtPcD7IhQFBlpBmZmGpAj050bzENWwLcBrruG511/SNnOWM9zsqvia668BoPeEIENSYF1cmeM5HMcD7mn9ulYiyLf0eQbn/Oeosy1Nern8G0JKR1/nXYfoVdCvVpj+RBaN/QlEeft/BiNTzjIewWH04BlUbNWh8aY08GltdeoNNzY5OywbCL+5uTB+nqLjs0OPMqQLgCGXLfaQxM6RfRDknIQRGEJbTr/C7UzPnuz3E/pDGNMe8zm+RHegOuHRbf6sTCkx5IfQ7eG1A58dI55gY9du3Y5mjRfKjPGYO/e/W5MxhjApBgM+9y3chr+dZSiAP3uiNMecl8eYW2V+65XRsA5BgUkIE0BGZ/TCRQTP6bPlANTDhw3Dtjj1vO04ykHphyAfugoogddoENXSqiUvh6V+wFvud2hS0VCBzxgsbS0Ap+Hachb2oIH6vFmoXEKT4E0T6BfDU6yBBnj1iNlNIrOPOve+PBHPoQvfunfceEDz8ehQwewdOgQFbkMcgrMzDSpPKRMFzDGOPA4PilFGh9tPiICxIs0zV15s9lEQCW3z2uHnBWk+IhPHpUnVVZenudQntK3BtddN1Y81ZbduzbGGKdM3lq7SZmMDtGmNHVl6LVJY4xTqsNQShqcAlWv1zlG1dI4x2FOR8nr3vAavOvv345f+pVfwI5dW2G8HAMq86Osj5wmZ61eVWWHzzeWEgAq7gU8xsV68SQMYodbiqPSnheQp2zN2+YReVZvNmADKsg5UK3XyPec/QSAZV6RQP9NHi9yiBhu7pCl8HmtFpCf6WgIQwdEYCxIGixv5gSGSqslftnGMW/frPHp0EmgR7yULOsVaoW+70N5Y8cCMDEAknQEDxGqpaZzNMAajNIhqjNVlOY47qqHoSUfAhoFMfuPrPvNhvX1Nm+cRkDqwePtZp4PkPFG0qdimY0S4mQ+LPLUoBzXUOJaSWn0SyEPQ4Nk1Ce/hghDcGwGVTqRvvKVr6BcKUP0ag1Krnfs2IGFxUWXp3xjDIwx8K2FM7S5/gpOQkE5l6GlcAIsEnJo3BZA6PvgdCIhHTn5ptCS0rSbIbIhQoLhjPdHbVRmIpSbHDudJNUZoE1HRnfUQVSKeGNIw7dH+unsCGhYBTaADLqtc1tgUiAO2DaoEF8Az3hO8fb90MmDjOXecODW0iAZwPocBydQY9OYtW5IqhujMcaFepNjwJs6rSVjDCbhpC5u53PNldeD3i/ORQl93iDGvC0d8gb//g84B91+D17gYX7rAvS7FfrNkPVOC7VaCQ+59CJ8/vOfw+c+9zlc+JAH0eCs04BZpROqgyRJIaNJcndb5GmvLZVK7D+E6kdR5MZInwrleXRbzV25+GeMce2MMfC4biTr2ltwOx/tbcPh0BmtolX8l1EoWgUjyp6NPdiSj9wrQKFHZoGV9jqG5ENhLKWKGTT84f5W3SdFPmVmDKJVczmZf6V11mjejRnLgMrVr2gxxrA9uH4K99q/3sSJ45Cywmkk02r1Cv7gD38f//D+97r/pYULzO0pBanQfh+XQ+hmWW8fZczLaBjLOaY5lyNQb8J5pFn9qd+JE0WGozo2xrAvA5Up7VHoc+2V3EsC3+PcJ/D4zyJApvUfVlDieki47jy2DQIfWv85aaWfCLf3KdS/9iCGbgFyTOQOjBCb3Dn0M85Dzn1JIQmHpqmgU2LU4/7HvTrk/qSzLqGT31ofmtfCzRfnjvstYN2a1RwZ46HZnEXAdS6HmfigeRG/NHfqVnkC5Sl9a1DkxG4tMjqxDvFc9jzDeEIyMxe6/1KTfDPGsE8PckZpTowxUNtKmbsQ+V/kQxAN10yBXruHhA6MIrVunxatBfe8iHrOiM4CcF8b0HGl/ffWaJuWTTkw5cBPlwP2p4t+in3KgSkHbo0Dk4N6cli7BclDP+Rh6W4JqMyANzVFbmAMFYIMUF2BDv5bw/3fUWaMYTc5RIuUbhm1UuyMKZiXkVagVIpZp8Dq6goC3uDNLcyiWqtQqek7JVJtxzdEhm0KtuE4Nwx7NoQMyR6NnjiOISVHCmqPN7gBbxOkkIgXiqtMuKTMZFlGoydV81sF3XbplXXhKKg/S/lSA+FQnuK3BupznTf3vm9pgKw7Q0J0ZnSEDKm4i3YpwXolmTqWo19zrnbqI6fyOL9lFpVmBe1OGz06NVIqs9VqhYqgR0NmFp6lgkYl0rceVUHym/KhmAfDf4xZH/qzEOGVUljkIG8H5Lt4PKDSljE9IgxQq9RgjIFupsW7IW9Ry5UIfgB3A5VRMS6VI+R0DKyvraBRq6Jajt1t+drqMkAltUSDshxG0C10QUV1wBt3YyxKcQX0FXCeVzlnQ1QqFSqRGaRUal4KWcBUiq01kJwENO6GvYz4GyiX6qwfIyqXsNpdRz/tYWnf9egkHaQmgQksyzQTFpVSjW1mUPKrSOksKVd8jBjONKtujHU6Wyg+vO1roNflmGsN9xp7SmfGiAawsRmi2MDYkRAi4s3aN77xTdKek67c5ekrpLPgrne7M+BZJ0ue51E+DZMBjFG8QM7xHDH6x2lAOATgmCrEC2RUgLWeOVvQzaZuvFMaunqNv7PWRr/XQRBaR1d/tI7+qIVh0UZ7SCM4zLHeXsbMbI0ytord112Lun59nbyv+mV4+iE0GjuGCndoIlj9N2eJQc4+ZVRkND48Kva6aQ+5/lLyc5gNeGvchcZkrYUeyU9RcBEwYYzhN9wttv47N9WRvKq+6kzirtLt+OpxXV995Y3uTRJQuut0eGkNnnHGGeR5Ahn++u8MDemv1Svkj4cWjdvW0hrnKoXoWDu0RNltQQayfiRPa7HeqDqj+bZIa7fbMMY4PMIlB57G2ul0oX3mttpPytVGfJmE4pP+fGJS/pOGwima1F57XJIkbu0qLodOyLXJqUduDda6baxwjy1z3RnrI4zLlEQDGf45fIYewXI7Uhgw7sFy7o0xbvzqS3QLvvOd76hLyntBPueunsvY+FK7LVu2QHuF5xvyuu/mq0saKpUSao0a24C8LYg7gdZIxj2R3WHLlgXojQGdEYbnWugFdFzF5HeKgmnf+OyzgOHZJ6PZY7lnLddNTpw+jKFsc4GLhjTp0nEXIKFTb7ZRx5DOKq1/rbFGtcHb6AGdQ02UeXYkXPvpiI4vkzFtYWSJ43Y+MvyRAsQ5BsUFGQzXUpeyWgpD7lcl5Np/un2UafDPkdZKFJNvCUp0QM3MzCCi80lzEAQh5LTTXg4++t8PtI/J0Spe6C0ZrRvJQEJ5EB8U17ypveRYkNIpyua3+lF9Y4yrs2fPHgiH2k3CkLSrWHuD+tHbZFozKldb30tgyQPP5mivd5DQwG80uJ+Xq6hW65hpzCL0I/LCckw+PPLJYgQUIxQYYPpMOTDlwPHjgD1+XU97nnJgygEd3Dpcqc/wgNTB77u/SY1jKgzKJIuMMfCtBwuDkEYvePua8+ZEyhOLj+uH6iFgchga/LotkDJojKGiZqnE5VQoDG/l2sjyhIpa7JR0vR5t9BXqAAAQAElEQVQrJWJ2romFhQWO22d7AykU4gX4KC6FwxiOmUpIROVIirCUkx6N/xEVuRJvRKXoGGPYj+f6U3u1s1QYFcdtPFKidVOn/lLdqpK/iqut53m30RpO6VV/+nV7GfxSyIwxh2lZWjrIOim2bt3qcMm4SamYad6VIQMno7bqhx4yKkXlWhlSlg2V6vX2muMPh4KUhrnoEYg2spvKlEfehU6JlJEWeCEyGn3W+uSlwUknnYxGYwYh+ae/q9YbAl0qoRENA721IDwZhvBCw/o5cvYfuHiCPE/RbNbd3C0tHUKepQg8i7mZWYCejIAGWRRw3uBhSAdAQWM0pGJbFJSIHAjZZxxHTg40Ts2X5lByonibN7nWA0zmY9BJ0Gp1sbzahW7ch7ydPvnUU9BcmIFfClCQplGaYDgCev0hrAlB/wRaqz0Efg6LBCkdGe31FXi2oBI6QrfdwfrKOlo0rouMY+PcWq9AtRbTgeC7Nu3WEgzpl5NGv1yuGzBLZmuOxJuU47jPfe6DiDeckjPP4xxx7MYYqE7BMWuucvaZc0KYhB7aMJxDxUiv3uShkRtTfis0zKp0XmSjFHUaJyPektU4Fz4bVmjI+T4wTLvYf2gPUjtAY6HCkfVRm/Nx8q4dSDk/WTpEa30Zaa9Lo7kPPyMvBuxndQAv5bgSD2k/R8EbRkNCQj+iM2GIlJ4ZL7BIafynJoUtewhrAeI4dnOlcRtjcNNHa03rQ/yQbIsH4znOHQ9uWv/HTYdeiK986Sucv4zzUqERmDm8+g0AyawMIxmMvX6HstiBR7mrNWuI6Mio1iuo1WvQWlI9jUH7Sr/fh5yR+jFO0ATW/uQAxc3IizgvMliMMVA7YwxSrk/h0Thv1uAYGepXIBkxxnB5ZM6Y+8Y3vnGM2j9elm5bS9zn1Er0qA/Jnt5OUZ8z3D9XKevWD9DgzXCl3oBXCegw6oJ+QjUjaF4pXBB4gN4EcEDZKQq3Ro0x3AMKaJ41x/rTD/WntELlKSQy91Hf2ruLIscaHYXGFs4ZMDc3iw4dmXrFXnuI5qvg/qb6OW9+c8Z37NhOHifQWeHbANo3NYcy9rVvqAM5XzROgWvLs1BjN0ZjwQadBmFA+rlKUjoK11vL8GiIJtwoeuTJmtZ/q4Oca19gOfRKNUJc8igJI7RZX33dLjAJ4GA0DunktARSyHSKOPK5x6SwHLtnAZ/ym/Ls6nL/67bWUeL61xtNKytr5EOChA5WyZ/neZShmG09iCcRnQXlcoV8S6E1Kf6o7YQnqq+5EljuYQLFcRuPnBSqYozBjTfeCGMMaUjoPIqgvS3huQM6lxI6GoRPDnPNl/qzbNhaX0Iy6qDBtViKfehMsCiwQqdcRsdjj460pQMHofVX8Eyp8DJgOOohogNWjgNMnykHphw4bhzQGj5unU87nnLgfzoHnOJDo0KHfuj5TvnVAa84ePOfU/ExxjA/dIqaz9sQ1dWB/P8F3hVUIEWHFI6abiVpxVD/cIqEFECaIpByyAwqOENkdASEVIqk1AwGAzQaDY6NSpI5ooAKn0A4hV/KhsYsBV0Kj9qUy2WIB0qrjvikuNqJpwJjxsqi8m4JpEjJITFprz5VVzgncaVvCVRvbm4O97rXvaCbHNEkWqW4Kr22tuYMAhkoImcyFoXGGLaJkVE5THnrL34YKoj65fmIhonq1HmTaYxxCq8xBp4pqEsVTlkXfR5lpk8jU4aCeKo2Grvan3LKKTjppJOw88STcfbZZyOmsScFrlqpQuUCzVXKm7mMylmJyllMY7fDWzzDfu52+l3w/Bf8Ip76lCfh2c9+Np73nOfgUZc+EtVq1RnZ6iek0R8EEafX0HgbUUHN3K23+mpTCVcd8Uh8jukQMGZsaK2uLpMvCY2+OhX0gopymbJQwQPOORvzWxZxyq5d8CknMvwNlWE/CkGfF9bWWjTUhnRGxKhV6gBvlDrdNYhPlWoJT37yk/GEJzwBL/qVF+I5pPdXXvACXHj+A0lTycnfaNBHt9dGTmNabz6Aj261JFvizYR/Mpg1j3LsiK8agzGGNGdsYaB62HiKjRA0NmnLH04pIjm11neyqhsy9VMl3Zddcime+9zn4rJLL8VTSPNTn/oU3Oe+Z6LOG/B2Z5U33x0MBl2UaxFWV9ex85SdaM40cJ/7nIm73OUu6Pc6KM/PwmYWhjf/w84AoQngGR+g4e+zzzgcz0uV6/Ludz8dlz2afT3tKXjyz5BHT3o8LnnMpU4ONEeSV2OMm0fRPQHxQH8PrvWhuGROvFC52ii8PeD7IX74wx8ShYV4NfnRUN+3OP30091cNZtNuL0lsBgmIzePPY4/p9zm3DvlxJN8CURTncZIo9Ggw6BLvLf+OfXUU6G/c67WS9AYBVqHwqn4rbcelxpj3N6ckRbwEZ/EUzlOmLxdH72KrxtfGV3CL/7X56tOBuRUPP/CC+EHAXp0emQUvnang9VDHVy/+wbOpUdTDATLL0NQSIBAaXN4HxFeEaoxG2OgHwLUPE/AGNZXBYLyVF/7gGjSvOktDa2fwbDHPSBFlY5M8cF6bMCP9hm1E37thQo9rmvxSbf2BqSV9GvfAJ/xXHpunRljHE61MeYIHWzOmjk63ZZbN9VKGU/mXvWkxz8OL3zhC/Hcn3sOnv/85+OCCy6AaBUPh+STZKfIRyhXQra/vZ8c3JABchmYxBkqztwg8NBxb5kUuM+9z8QTSduTn/gkPO3JT8Ev/sLP44lPfCJOPvlkN07JeKkUotvhHtXtcv7G8+NtnPn9Hs9PylijUUe5VHV7ivg/4avi7BLiqcCYI7xS/i0CPUXGGPe2j3AJTxj6rn+dZ2qn80nzub6+jjxJobkzxpCvZa6blFUS7lc9aH8zxmD79gU87nGPw/Oe9zw87WlPw/N/4RfxyEc+HA84+/4ocS8PIw+DYYftpp8pB6YcOF4csMer42m/Uw5MOQAYpEizge4wMPJytHnT6tfr2Le2CmNDMAm/CJDzljWkJ17ecwQAqkDbdtGrr6BjlxHkPsJ2hHKvgmgYI+XNbj/qoM3yFZ8eeNb3o5AKn6FqUmAUJ/jZF/0sfvtdL8DvvudX8NJ3/Ape8fe/iT949+8h2JmjX2qjKBMLbxy90OPN5AAxbyJf894/x8vf/pv4rXe9EL/13ufjLz7+pzj/2Wej3ViBN5NSGUiQ80a3WLeoZvP41/dcjr/5s/fg7X/zAXziw/+OCA3YNIBnqBnytqNyWgP78oMoGgES31CR9nkbWNCYiaimerxVCtAbtZAYKpboo1qPkA0HsKMCppeju6WL/cUBDJjeWtuCaFCHHcRY668jrSUYVNfRskuAn8FLDUpZgIhGU06eF/4Ac+Ze+PpndyOkEVWvWHR6h5CaAUrNKlb6axj4PXSKdRxqtRDzxjT0ZtFrJbyVGSIIVvCzf/JUvPULb8UlP3cZfN4ux7aKaFSF36/AT0Ncc+1uZDFQ3V7FoDRCzx9igIQ3QiH2XHsAb/2z9+ONf/gevPblb4JdKcFfDbE12obB6ogKXo6ZbTuwxBvxURTg0KiPLIyR+SFvf4HIr2AUrQNhguXrVpEd8FHpzyBIKsgrBbBjhFe+66V4/Yf/CEGzx7lvY4FK8tL1e6HXT+Vk0k1zP+0gpGwME2C9lSKuziENA9z1vHvgkT//CDzrlT+Lx7304XjC71yCJ/6vR+OUc7djxV/GqDKENauELkDjM/ciFLGP1WQF7WQJQcliNPDgJ3Us1LYDvJkOkIG2Ha666iAMedXpHETg9TFTzZlewYVPPQP/8PW34K6X3RW9EqctWUCjvwOzeRW9pSUs965AbXsfuw/9EDZgm6JM2utEPcKoNMDPveypePrvPgqPfMk5ePzvPgiP/e0L8fAXnovlyj604hb6vkVQXsCQfPLyE2C4tubqW9A+NMDV37oeNVMD+gZeDj4Z7nyfXRiQx6NmF3v616K0NUA7X0dSDLmOMtR3GfzZO/83/vdbXoL/857fxO+//6X47bf9Kh77okvQZX/r3RXUyhX4eQgp1nEzQNrs4qkvfRye+NuX4uLfuwOe8Mdn4/G/eSGe8atPQi/p48rvXo95ykDRtghzA99P4JW6eNP7Xo0/e/MfoXZygzgirPZaSBChNFPBp77wMdRFW3oAUcNiPR1gYH3S7qNt+7jXw++C5/zO4/DM334EnvHSS/GzL3sCnv6yp+GeF94Ny4P90A/IGa6LKC/B9kKEoxq8YQlxVMMXvvQljGyBcqOKVr8Nay30A5G9Vhf6u+6MTsDCADm/cuIQFIyDu1thAmTGoqAR006HyGnE56HBwMtgaxGyaIT/+NoXEBYe0tYIksv6YoRDwV7suGAW+c4+BvUOcjpCg0EZlfYstkYn4IPv/jj+7I9fj1e/5s34wr99A+VhA9v8bYi6xNMjnq0W3eoqbiiuRTvuwkYxLCrIUpZbrqvT6njHZ9+Ev/3Ea2EXM+bnqPoNDFczlMMmrt2/Gx2fPIxTDDn2wJbdvuJz7+r0O0hqXRwMd6Pt9TAwIxR9i3JSQ9j2UbdVeBzj+qiFK66/Chk37DIW4fcaCIcV+HSSjsrrWK/ciKAgbdyrwSc1PvceD5kxTLFVlmPl2v2oDn3M5NuQdioo/BIOpct45G9dgNd8+fdw1v0WYbkWyxxfhCb80RziooqlPYdQiQv4hmuzOIT+iOm6z2VqkPgF1gcrSMIBmn6Z+2iKpDMCuDfGnO92J8XKchf796y4t0kWZhYw4E1uQpkyUYpe0MJB7EflThWsp6zDdbjO9rXKVhzaB7zqT9+NV/3Bu/DW170f+65ZQSViH7pJNgnpLzC3YyvWBgmykPNBJ47lmlzrLaMIM9iKwSAfIaSzMuWeXgx8VPkvawFz5Vlo7x8lXRjuPR3TQjfKkdY9tGwXw3IPz/2tZ+LZL30yHv0rF+Ipv30xnvC/HojLfvVcXFV8B+n8AAnxJ0mAsj0RfqeOsBvBZx96SyEvZcS3jna5hX64TvqGPFf6CMsh65cQeiF6WRutYBmPfcmleNnbfx0v/btX4Hff+Ur8zttejt9+4++hcVoN/coASTxCQr5Idnw6pPqM3/1B98Lzfu/ZeMbvPgE/+/JL8bjfuhDP/L0nYOHuZbT8gxjYNp1bA1RKZTRKXOPDDKVSCb1hBwllJEUf1WqMbDDk+Ze5ecvmhjiU70MnX0dzvg6No0gz9NstxKFFYYfIvD5GQR+pNwSPOWTwYXOu87wClAIkKRCNYhy8YgmVpILt81twqHMD+bmKpLqOTrIfsQ1Rz+vY++39aHpzdFob8sdiediFrZYw9IGi5CMLUtKyhrwxwpNf9Cg88dcejqf8zqPwsBecj1/58+fiqb/6eOwZ7OX8ryOolDB9phyYcuD4ccAev66nPU85MOWAbpt0yAdBgB5vci2V5ma9gWq17rzpcRiDpzrGt0AJTG5grUWRAVZvCDA08BBGFiXe3gqsYdqPIKXZNwGQi9AtiAAAEABJREFUGfTaXQyJXz+6ZNjOso1vA9zvrPvh/ve5P+5193vhzqfeGbtO2gX9wrqUHb1CrTAOYtQrdWxd2IpTd52Ke55xT95m3Me11d/4Ke8ud7oL1QqfN8MJItaPaFCCtH3sIx/DP/z9+/DmN74F//zBD5GGIZr1GfjWg/5uvUgLh3vYG0KKi6HhFQcRqWP5egvLB5dR5W3HtsWtvHnIeLtFpaSfQDQZ8kI/HFWmghn5EceYo9uiMet5qMQVDLo9+MZHwHGGXsC8MgITwOc/jcvxL01xw3XXw7c+Eiqlyhd/RHulVKESVcL83CLmmnNIesCwn6LE/iqkCVScLCkthSU0ak1oDPv37IdnfDdPX/z3r2L/3gMY9UdoNpukP3cQkT/ZKMONN+zBu9/1Hrz//e/H5z/7eVxz1bVUABOkaQ5rDBa2NNCoNzHbaGKR4/eNpYz0oPlPSbduY3TzX+ON/Cc/8QlUmhbJMEVUtsR1jZsH8WbQHbhf0hatkVfCNjoVkBrSth8+eSM+9PtDiCbxVOPXvEhWQB4rr08cnfWOqxN4IQK2G5FfLd7Ixxy/xtRzN1c98rkC8ahPeQs9H0mSYX1pzfGnID7P+NAr1v/2qS+j0Vhg/To6qx3Scwg7t52IbEgH1SBjfTJYdO4+gGG3wP4b9+HQgWUc2r/CeidxPhLyM9uAnOHNQWNKRyPKRZfrAChHEWn3UfAmrbPeRhT6yCiDGtP3r7iCczXEaJg4+svliO16eNAFF8GDxWxjBuKD6rofLuO8ik93OHkXznnAubj/fR/AdXEW7n73e2L7lu3so2Ary3UIjPkINz9DtksGI/Y1wpbFHRhSnkdDwKeS3e+O8O+f/w8aGyUMKGsDGlbdzhC1ahONagOzMwtYW23BGh91ypxkq7c+wre/8S0c2Lvf4dct3tziLNbX2pyvlJAgpbxtBvFFoB+Uy7lOVVbkOVKOPc8KaI6MMfC4Vvbu3ocS9yGVSV4kF5p78QF6TK7vo4F7jDLSIQ1LFvu+j1q5DLXX3qX2LY4jpbwqrt/hkAylNHrWKQvVcs3tL7ONWfeGiNoE5I9ks0fn2Bc+/0V8+hOfxjvf/k585EMfwcF9K1zvI9bNEXMfrLF9TCPyDiffARH3hg73hRF57hmfdQqOy8NJJ5yE5b1L5HWIPmVXe4VorFUDvP0tb3fy5LEmspw85LonD2Ku3RLl3YPlvlVze1PAtaA1VKuVKcsVh+vgvoMuPMD1byjzCdeK6FBdyYz2F8XFo1uD1aUVfP7y/+SaBynx0O/2UacchByT5j6n7Grf0dr0iKhZt7jiO9dC5fu4F6U0Bmvcu7WvrS6voUWZiIIAlUoNPunurHU4hgq052tMgYUbQzkq4fvf/T7Lqlg/tOr6LgUluDXDvrUfahxbaCyC58uQ89yn4+XKH1yFz37ms/iH974P7/q7d2P//oOO35o3N37uHbPNWXie5/ir809749zMPI+5AuurbUhWXF1rEIYh12eOwOc65Zo1BZcS5VSyJ/pz7i0FHQWSyTzJUTA9iedMq9/l5VU063XurUNoHurcU1eWlqFnpjGHiHuCcHkapfGBlB/uwdqjtI8N10ZYOrjEfWEI8VKyuY3r+z5n3hd3u/NdceY9743zzzmb4ZmQDOncSShroRdQbuhc4trTWjsatC5TtLgGJB8648B1mFBOBCnXhfh75Pzb5vi1urTqxiA5VLsh9xLRGPkRenTSdOiU870Q2p963H/FL1BWNVbnk1OEkBP0GY0GSOmckUwvHTyEjGt/bWWNnAipX3jcc5ool+rQuhF9q6ur3M9yJMMh1tbWoHmTY7Pb4rnEDiqlMvc9lnMcTqbIT9Ei3nbaPWi/WZxfhGRY8isapjDlwJQDx4cD9vh0O+11yoEpB8SBgspl6AfwrYdMrngewFLofPiIgoiGJJzBUonLVFQDBFQqpNRIuVH5RFHIB8CANzdpHxjSaOCVAZUhKks0pkp+GUFBpSCqIPJD+MZDOShjvjGPhIaWAJmlsld3MKLh4ZsQjeoM+jQ+Ous9Kn49DGic5AmoGPgO1KZZmUElrGKGdUe9BD48+EUA9S/ldPf1u0lziGZtBtmAagcV1tZyC2k/w3Yatc1qhK3zWzHsDlEmnpj0hVT8AvZfIo132nUnLB9YxXVX3QApoNt27qDxHyEl3eWwgnyUHzbqI88i5lh9D6wbkJaA9ai8kwe91gAJDS05CEY0dm3uQTCi0nodDe8Bx0Y9iPMQkc4CfdbPSG+bClqfiosh3dSVqEoRuRTeXoaEeIsR0KbBkpJnjXIV27duR9ywVMb6+PA/f9gZeeL/SdtPhqGC5OU+GjROIi9Ga7mNAXm2urxOR8cqeTxWxm3hUzHsIONcSuGUQtamM2RIpcsYA/3XUvVqGTONOu54yh2xdOAQvvPN7+Brn/+u60+8v9tdT+M4MtRKDfIInO8aZmqz2L97P7qrXfTbQ5y881RIjspBBbEXUSmroRrVEPCfT1A8sjECzkVIaJSbKNEwUBvLeZZRsWPxBIhX4sGOLQvYMrt1nF5pYXFmFhHltRZXITzVqEpcPrVrg/WVNo2E9yOhct1bGSA2Zew66TT4aYTeSg+L9UXmlVALajj55B04tHsJ737Le5F1DfMrqIVNBFmMmDJwFGgsgrCMmPITejENmjpUJ/JL0BwPugmUX6/WwEtpx3eN6Rv/+S2mCwQIIR521gbkYY5z73celmlg+iYgf4fkWQaP8mPonGhW5rAws8W1WT3IOVzpouTH5HudRliJ/KoiYLuY/K0EVfIhQkD8kVcizytYOdRDKWiyvwCDdkH+z2H1QBuf+cTnMU+nkzURFue2ob0+4PpL6SRZxpaFEzi2CukeoDZfwtf+8+t0+FyLgIp/nYZdQplK1nPS6KPklVHiuAUxDbiIPBHEXCcCGRsh2/mGdWlsRX5AWamQP9atjw5l5crvXUWZofI+SN3+UdA4krz7lNMCt/LQCeBrPXs+Cq5TzjwKrhm1q5IXFb8COVTUx7e/9h34FpCcDLj2xP8Ttu7EGXe5B/MiWF5dSgZD4rOUvRuvvxEycOUY0H8Tt3XHLMozIUqUB+sBZRrr2pP203k0oKxLxus0hJv1Kjzuf2tL62hRBudm5zFbn0e1SVraA8om8NlP/geu+eF1xFF2e4bH/YyX0nDOGO6FPmdwSBka9VJ01rpIuRcJRLNHnjQqTWitLcws4ltf+zZCGyGnkao6A+6nimvvGXLP4ZZwCww0zLdo06B7zzvfQwfZCI25MrTfil/d5R52zJ2ArXPbUY0b3IMrCCywd3cXf/26v4bk+WQ6OEITIYgq5EuNMlOG5t43IY00os8AzaXhfiY50F7IS37uxQn3zhBXfPv7CC3rJkBgQujsKHOPLphW/V07dyEZFOiSB5q3ZjXEkONrc+13SXdBw/fgnoMwPFsyjl+gMTcrDYQmcE6pJEmQ0pmpUE4yya54KLkY9nOA5+FgMEBI2ZTTK5LzhfMnh0tGY7/i11Dxqw5KlKky1/4YKPeMh9bnOosQ0kD24HH/Noxzh6MThH509OgY6q73YUmj9t3QxgjYZqY2w/W3iCr3wygKUeOcgus9GeboUU4ko9oDSlEZIxq7I9LqEX9Cw71Cg7nMdoElz9yaK5F35TFsrD/Ng6DGuhqvZEoyUYmq5H3geFaNS7jTrjvy/FvBdVddjxLbbjtxETHXs2RJ55/OH82x2mtPKXHvsX6EgPLvGR/giMF1eBiY4z4mJ7tzRIFH55KFz0WzQkePLbh4Uo/jbsLkEdYoZ9nAcC8IUFBO5ICNwwi1Wg3zs02ecz1IHjT/AXWM0ITkpefWiuVZl/Kczwh5YqD9UmlDh5iM/5Tygekz5cCUA8eNA/a49TzteMqBKQccB4a8ddOtb8zbJSnMLd7S+FRy5EHvUtkoUiDgQW2oDxUZIKVtwBtz3/ho0vCeby7wgGYdpn2e3x4P3oDKSC2u07CwVOjplU/gDPO0k6O73MewPULJVFyZn7E224Seh5wKeme5S6WuR0MrgpToBhVMKVUlW0ZJhoMpOePCjCwVhZBKcoqyV+EBb1GqVREGIUDDuBoHrp5wyoBa3s/bfCpMdd7GBHmA4XoCY0CjcQukPPtUnnXL3l5JaAwNqbiFuO6HN7ryO+y8A5Vg0rWvS9pTKpARjQlLenOorRRPrwDbROivgnVHThGphnXM0vANEKBEBSpECQ6oGEemTGO8jshGOHDjQZSoWEUcW4iYeCpsESAyEXIqMJEMuBgoNQw8GgSjboZKUCPuOuuWoP/OTUbCiIbBtd/Yi3e//d34yD9/1ClzMfvVXBRUpBI6ClLeZrdXOlg/2OItYoMKXZW3ZAZyBHieQVizCL3YKVb3vvu9EFGhG/FGSQZezNuqwaCHlZUVd6O1d/eNYxyk7y1veDN5UaCzNEBveYTeWh/XfP8aLM4vcD67uPyTn8cv/+KLOf4yQhPTwVAgp2Iu+sRDn6wc0XjsrfahcUTkgxTyoRxKQwOKJ7zcujLNlcf5ai21IbkIyafWoQTLvJ1fnN2C+cYilvaucx4GVEENYjY2vqXjJ+e4DAH4Jo2jV7zsD8jHMQ9WbljGsJVisbENSTunI2CArAe0b0zx0X/8OD7/yS+gbKuo+Q20DnZdmRxfxQDI6awp+gypoLs05VjGps18zl9BWbCUl4J86LFdxrkOEPsAP6iXG6jGNawvt5DQqON0OVlWfIFG+K4TdyHifGhd1cMmuVKGSSwWavNjJw4dBQOuJ0MjVXh8IlXb7loPUtD7rYSGUeJ4rfyEziPLteMgKZGOmOusDluU0VvPuL4j/N5vvxIf/+jnUYnL6LczOkz6aNYWMce1rjka9nIadRX8+0e/gjf99Zsx6mSIbQklr4pqo4weaZrf1kRGfmTkRU7Zy2msQTxy/CKvGIJGjYwQGRQpy0ZdOB4knXFY49rXXO+j48itfa4f7RvVsAaF4FMQcoL7mMMxzjs4JgvfBnRg9LimC/RobCXtFKA8+dx3qlEVIY2W6zb+O8BqPcZsZQ4hIviJj9NOOQ0ZjavEOTczaC+BjAkabM1Kk+kc+27Yh94Sy9bAPoZI1+H4fsoJu1AOa5ijo7NaiaA1t7qvw7n1EXsl1OImBmtDzmELoJxpfF/90nfwjje9E2UKwdK+JYi+cgRUKz7zSFMRISp70PoxNJSEp14pu3q91QSrB9c41yNklEethau5/oLQoFYqsX3o+i2FAeqlBmXSgx45AWgTKXoUWDJ218l3gN52+Nu/fhP+8zPf5p7kYa7aIHdidGic7b/hIOzIc/J5w9WHcPknPov//OJXuB8lkJE6opOhc7DtaCpzL6wEFTe//VbfGa5yftjMc3ys0LiPLDjxQGzLOLR3ibzpQGNMuQdq7mLyUXGN8253uhvXgYeSX0WzXob1uVZp/Hs8S6qc15nqLEbcDyOeDTGhzL597p1bFrbTOYTNGPMAABAASURBVLiISljGzMwMEp5/MghV3qzPolYuOxpCz1J+PIKF74XOUWBozFqebW4NcF8yfQv0vQ2w7k8xtP4FuWSfMj1Tn0NrqQV3dmbgWlrDTJ1rYwTuZz7nMkSk85XrN2ObdTpmO3Tqjsg7yQCGQH22htDGiGgU16MGmnR8l2wJlbKB5V6QDQDL9iF3hwrPyB4dduvc37XuCq67nDgKykTOekdCIKZcSZ4lLwM6qgIYKD3k2ArSd92VN2ILnap32HlH7qVddPeP3Fxqv1W58BnWG3J9aG+OvTJGpL1Hxx24RuRUMBQwiyNPYY6sUeWaIndv4/U6fawf6pAnMfcqHwmdrV7GMUYzqHAdJf0Ce667kWu5Q6CcDylDnN9aXEelGZE/ESRLZcqDSTy2TxCZEvH5KEchqjMlRDZya2NAx/tscx7TZ8qBKQeOHwc27wvHj4ppz1MO/A/lgKVCkwx5gmc5FWYPURAj5q2BjxA/+O6VqJdieAV1glaOtQMdHrAGc1SSoo2bsNV9a1R6gCUaxp7O9Rgo+T5GVGhrVPhkaHtUyLpUFn0DzNBzP8sbGJ/Kt4zWrFfwJjWkEuOhaAOGhsk973wvNEszNNBTqDyjwZrS4C2oTEmxsiPj6pmhpcEGNOMZnHbKXalEgpY3MKSC328NkZKGjMqPlAGPtwOCLm98MQC8hKoOjYDl64dU+Ocd9KmMBxlQXwxQb0ZQX1KyNIaEBo5oqMxVUI/qjuaoHNG4A7bN7kBAxayzBPECsQEV7hDb57Zgee8yaTUYkSYyGOVSGcI5klHWGmHt4Aq81OAb//F1gEpaTiXHLyI6S0JngM6U5zgHDUjhOnQDx3QAvIXOeFMdoOzVyR+Q9hmn6F7x9Svx6Y9+Bm98/VvwLx/4qFN+pKCV/DJ0S1Krh2jMlRAGhjRZaH4S8qLEG7rZ2izncBkHb1gDukBAg9O3oGNiP41UH+U4plyE8IxFMhohz1Pk9AzVK6SB8lMkOa783g/x4l96Ef7j8v/AkGPbunUBJ23dhWu+fSNuuHoffu1XfgurNMr/8T3/jFpcRutQFwHHamkArB7i5BdAtRZitlZHyHzxf77WxBzTMgIKktZe6lH+FnHStl04eOMSJCeSpbocO7OBm7OMTiaf8xEiprFF5Zx8HdGI7RwYYEBDWW+ebJ/dBktZ++zHvoAX/NyL8OH3fRz1eA61UpW3/SuYrdad0vmZj12OV778D/G2N7yd9X1CgEZ5nnNY5VrxEaHEXkobYcyQfGJORIgRohT60Fw34hksVBcwQ+NidjHmnAN7frjKuQTKtoIWnV4H9yzje9/8PsDlGIUWMzNVJxP1UgMXn/cQN2eGNEsO20sdN9a56jwapSaqnMNG3OT69LG2Z4AeDfAdCyeSdwuITEDFN+C6jCC6QvK27FURmzLm6xUc2pNg1AGprdIZMY+ZyiJ5u4I3//Xb8dq/eAuuufIGLMxs5W1zHx5rJVxTur1+77s/gD95xZ/im1/+FpqVWRpqNPy57rI1uLU43F8gZv2QvarniKmbQm+lj5nSLOkOIHkLOeRKJUBggSb3gD6dSCW/jO9+9Xtu/NoPxAOtk5V9q4ApcKzHcF8DQY7KCp0rxIgKnWeLizXMNSoIs9jNpc99QfhvvPZGXHvFHrT29ikzhvInqmPc6aTTONdlzM7UEdU9hJ6hIdSDl4c0JAos1Leg4tegPcdGcPuGHHFrdBAt1Be5Tj0c3HMI/aXc4ZlpVjE7W2E85nhAnkXoUKY/9oFP46Mf/Ah+44W/ji/+2xe5rjNsnzsBmqPdlJPhMhBEQDUOgHXytwc041mUvQqGawW45aJcC7DQbDra52sLkCNjzzV7sft7B9A+xEVggXIUoLuUoE/5qPhkNrRp4yaPJVst8wyWDi7D0JD72L98HH/z2r/h/nI5Dtyw6vq23EPna1sB7qP/+fmv4g9+9w/x6v/7atIcY642hyH3uAb3+2pUQ2QqyOhI6XKPLQdljm0r6jTS1/atYbA+RMx/UYldjsD8OvMG+MJnvohGvYq4GaMa1pHzrEiXC8yUZ3Hiwk6s7l+Hn0WEAEOKwtLVQxzcfRDNcg2xiTGkAd0n7iEhQATrezQsDWUzR9JPuLft45bswVqfa6OE1UNrWD+4jrwPxF4J9GnSMVrA8wLodfalpRX3p3DzzUVUS3VsmZ1FnFcRF+XDUFIcMSI6GkKuFkuHpYz6WfIjQADfeGjWZ9zbB4aiG/G81V6VdoGEzs/tCzs4h1sQmRLXhIed204iH+mw4pyPuKdmdLwJ7MCjk6VwzqZa4KNWt7A8DwPKZcqzytJ5NbuFMouI1MQb35OwxHSJ+SV09yZQG+0d3ZUe4APV+Qhzs9zXmSzZsitPOin7y1CZC1HnRAU5EJUteVVg2+wJrk6Hjv1sAISkvUyn5tb5bU6OLNch6AQw2PwQAWVvRCO+UiItYYjtW3Zgz/X7OT+cJzpVqv4MBD5v/uUYbK104ZsAc3TaREEA0KOydWYb1ukEbvNsXNm7SqO/QCkI0eT8zDTqqIQxYtJTcCyjg8DaoXWWc0wI4XGONlM0jU85MOXAfy8H7H9vd9PephyYcmAzB0IevCEPyYA3HL1ezykmJRpT66stvOGv3oCLL7wEF579EDzo/IvwjJ99Jt777vfypnhNZ69Tjk7YeiKWD6zgxc9/Mc6738W4/64Lcc59H4QnPfbJ+NvXvRk13uB95fP/iWf+zM/hvnc7F3e7w71x33udiweefREe8sCH4QH3PhsXM3zYAx+O88++GE957FPx3ve8H//rJS/FQy96BB50zkV44HkPxkXnPtiFDz7vYtLyUCi86IKH4GEXPgIv/dWX4fV/+dd47CWPx4UPeBAe/uCH49KHXUb8j4BujepUBhZ4c7n7mhvxjKc8G/e/+7k4/74X4NEPfxwed9nj8MXLqXAPMvzZH/0Z7n3G/XGP7Q/Afe98AR547kPxc09/LjpUjBI6IJ7zjOfhzJPui3PvdwEuvvBhuOcpZ+Ij//QRfP/b38ffveXv8OTHPRkPeeDD8ODzL8W5Z12M0087EydtP8W1/4OX/xEeev9H4F53Ogv345if8Ogn4/de+r/h/uZ8kOKPf/9PcMlDH4173Y34z7oAj3ro4/CzT34GDdYB23fwhc/8O37+WT+Ph110GS57+GMYXoL73OMBOO3kM8iDR+Kxj3wcnv7UZ+D//sFf4DP/+ikc3HMQ840FKpOLOLj7AJ7/3F/G+fd+GO6y7V44Y9dZePwlT8CfvPLPqBBTC+XNUZc3Ru96x3vxjKc+Cxed83DO5Xmk80F47ateh5VDK3RIeBgNh0gGQxpBFlu3LKBaLZO/bWxZ2ErnQOxeab7qiqvxmj//K5x7n/PwM5c9G09/4jPw5Ec/BT//9F9EM57DGo3+N73+rTj/Pg/Dc57+C2iUm/jK57/MeXkWzrrL+bjHrvvh/vc6nzQ8mGN8JM64031x9r0eiHPOOhf3O/N8/AzxffLDH6ez4Uq8/tV/jbPOuB8edO7FuMed74O7br0vfuV5L0Q1qKG/3sMTLns8HkEZeuA5D3Ey8YynPhNve+PbqPgfREJF2tDxIPm87uob8Od//Jd48AUPxfU/3IftJy/g61/5AfunbP3Gb+OLl38JXu5hcX47ynGdN74H8AvPeT7OvfdDcd59L6S8XzgOKRfnUa7OIZx3nwtc/umnnIXfonyu0Vi5/NOfpxxfijtvPYv8uRgv/uVfxQXnPBiXf/pz2Ll1J2ars3j5y16OM089B3c++V64+AGX4aLzH45nPuVZ+JcPftSFD+N4HvmQS3HpQx6FB533UNz37vfHfcgDyfS5Z53P9fJgPOlxT8Fb3vBWrNGgecwlj3HjOv8BD2bZw3D+/R9I2b8QF9yfdJOn97zbg/Hwix6Jc+/7SDcf/fUR1/M6ti2ehGuvvhHvfPt78EvPez6e+bRnQHtEOizwiX/9BH7hub+Av/izv+T897Bz204UI8oRbyIv/9Tn8NhLn0zZfTrpezDOvf+DcP79LsR57O/8+z0Q5xEuYPqC+z0IAhldP/zelfht8vnse12EM+9wDs6667m4+ILL8IKffyFO3HoSZPD84Sv+hGO+DPe8271x7v3O59p9LJ7+lGeOtzLDvg0NCgJj4zx+GxoezVoT+yn/v/fSl+OBZ16G009+ANfgOdD+8UvPfD7X1wht3s5e/qnP41d/5TfwqIc9mnN0MefnArdHvexXfxcXn/9Q3Pu0++OuW+6J+5x+Pp779Odgz7V7UI3qyHmr+v1vfZ/r5hl44L0eiXPucTEedO5D8As/94v46D99HCPuG3/5x6/CJQ+5jHy4AA8444FujPe885l44P0vwoPOfjie8Ogn4VX/9zX4K+5hbTqCtsxuQWe1RyM0xgr31t948W9QDh6C8+7+UJzLfeURFz8G/0Dni94A+MRHPoknc77PvvsDca9d98fZZz6Qe9+jIIPdcF3vvX4fXkbePuJi0nYGeX7fh+CRD7kEb3/TO6BysmnTx4B22uG0If+SwQgn7TgFw84Q3/jyt6F97NEPewye/Jin4sU//xJcevGjObZH4zdf8lKuky/SAEuwdWaLCwMavGfe+QG4/z3Pw0WU1QsogzoX/uHd78fua27At772DTz1CU/DYy55HC7geXDWqefjwrMvwWc/+Tm2jDBLo/l+dzsX9955H2hffwz3d+3t73rbu7H3+r2cr1/HA3iWXEg+XnTOxXjm056J97zjPZTJPsdWUCaBV/3pq8jfJ+P+9z4Hd+e+d8HZF+KPXvHHdLit4w4n7XL/w0U6THFg70G84vdeSVoeD62riy98CM6++4OdrLfXW2g2m9D/aFKv1PCDK37g9uKz7nEuLrjPhRvwIIYPxHlMC86lfJ97vwdz3h7q1sL68irH5DtYW17DU5/6M3jQBZdwD7nAycXDeM6Kh1d8+wcA5y3wYidf//T+f8aTH/s08uUiPOLiy3DJQx/leHHhAx6IB/O8vPABD8NdTj0L9zzlXPws94ndV+3Gt776XTzjyU/HztqdiPtCrpcLcT73KdF0PtfeuVyD5xMU6pz893/7guPV6171etz/zhfgjG1ncS8+Bw990CN4/j2HstjlfpniOc94Ls486WziuwgXk957nnI/fPSD/4rvf+tK/N2b30U6n4qHPfChuJj76PncW06/8xmwhe+cAIaydESwuFZp/IOg3wkyxrjfC7n2qhvwwue/BI+/7Mkc70Pw4PMuwX3vcT7O5Jp58PmPwC8+9wX4wuf+A4P+iE4bC+kuB+gE/pNX/F888TFPxmMufTweynP5Pmeci7vuuifOvNPZuC/jF1F3uJj0aqx/+Io/wj7uB3kCykDrMEnTyJQDUw7893Ng6gD47+f5tMcpBw5zwOdNfpZl8H2f3nUfUoboWOftVoavfOmrGPJWIumN0Gt1qYyuouBt9QJvthvlOgIb0OjrwPKGf99SZnxgAAAQAElEQVQN+92NRSWsoRxUeePUQYPGUmepi1E7gW4vZkqzOIE3N/O1RejWqM2ysq3A8AYJekWYRtmQBshpJ54GhR3ecgZZiJC3GlER89Y9YF3LW/YCqq92BW/MGxGVMxoKCW8+dMNb8CZEr5an/ZyGa4BhN3EKzkxljjfyNGaJs+xVMOKtvJTgEctzGjZ7qSzLaD79tDPQLM+ivdxGSppKfgX5kF3yRmuOtJe8qkvPVObdK91b57ZRsQuhV24zGgShiVAi/kXeFLU0Bt636I2ErA/eMs8g5ph7NLiVXl9apXHpYwvr+mkA3WjoNnXlwBr2XLePtxUVOlHqiGwMvRK7doBKy4DKT14iP2JsaWzlXFkIV4iY9SLWb7h27ZU26etCY9Lrx3KELDa3QnTHXg2z5TmnnBW8YWnW5zj/IdprXeh1zpJfRiWs4Iff+wGavOWX8VdkgAHQ6XSgv5ltra8543//7n3ks8dbsSpmarNY4y3LiVt34pofXMfbQt7I0fCvRzOwvDGMUSb+jPypISwiiEa9bjpoD9HgrdEJizsxz1vVfOhhnWMVjSFvD0OUAN5+t5ZbCE2MefLr0N5DxOm5G8CdW07GyTt2UUbXaOAfgpcFlEP2QZ7oxlz8P7RvycnBAp1Bhga9x1lrtTq4gcaEMR6K3OAd73gnWgdS3Ou+p+G5z/15lEplLCxsobIZ44dXXkUHSIItizsAKrYzM3O86YuOAOckEnBckQPNzyKGrT620airh3XKb4GtpD3ljdqV376S/JqjEwbQ+umu9cjHEJr/XdvvAFAmU8q0DOB7nHYPNKKmk9m0myPgmhhRfkumjKrfQC1souTXKAcF+bbOee9z/qqYq89TJkqUlYCciMnzEqWxzHiF8Yi8LGFxZivluXDztuvkO6LMefd4c+lTaQ94iznqD/Dtb34L3/r6N7jmDS5+8INx5plnotteR5/jaPM2ee1QB83KPCRf+64/gLWDLfYbsZ+YoD43Q0waxnADnXKRV+JMhKiXGpDDbK6+gIxj9GgI6VbPcN4X64vQ+tg2uwOz7Kd1qE3H1hKO+dARYDcKhjQWarwR1voOTYRts1sxw7WNvoXPfWC+Me94JJ6vHlil8TjgegJvNg1iU3LyNWpnNEYXID41SKPmSWt+SKM4S4A7nHInjHopfISQQ8vSsbS0b4Xr2sNMaQYre1egP2upBnXUwgaa3Ad14xpRpiWnNvVhEg+H9izTmXIS2/mU3QqNWOtCOS7Tfubyfc57d7WP2HIOCQuNLVjZv+bS2rNmq9yTWF6Pm6jQESbYc+0+tx7Uh/YlOTPVp27VgQmncNRjOffKqJSq3BNaWKOTpFlpOrkryLvdP9iD733tCmQ9oHWQe3wrxUJ9C05YPAEr5GOXsjxPORfPYq+M0JZoRGZYPbCOiMbtVq4hw/Wmfa693CPnYjS5Pxc8C07ZcQq03/V5c98ozyCmfIB8NqmH/TcconMhw/aFE3H1Fdeiyb1Fsp/S0TLgnhqbEPO1WXis63MeGuR/j3hKXBt1xiPOaY/OQZ/rt7veRa1Ww+zsLE7YfhLXTBc90u3eVuP69bhHtFptxHEZrVYLayvrGA0SaO5lpFeJM8wrGEOJIYHnVFgojJiOEPCWedQZYYFypz1UsDDHPaE3hGd8lL0KKmEVOqu0D26d3UYZapBXKc/iAju2nMgb7nXSNeTeYSiXBcDb/xrXfMS+akENJ205CbPlJvbRKWXIv9V9vAnnmXvGqacjpozF/L4l0Btikoce17DkSHJz6kmnYa62ADm+3fnnVaB6g9bI5Zc20jOcr97qwK2psAihN3JSnscB5yDyS5jnnqd9Fk7GLCCZMjn06M8ABOWYfPIDLM4v4qQTT3YOs97aiGe8j7znoRbMcu8qQ2/zrfMsnW3OoRSVOA9DXlYMcfLWU0hnx/HIDMF5D7jG6tjCc05nqZcH1EsCOvoGWOWeJF1g+8J2bKMzt15tiJQpTDkw5cBx4gB3hePU87TbKQemHIB+AGl9fR1FUaDRaCCkQ8BQMZufXcCOrTtokHho1JpOgamUKmODMS0woALT7/bdYTxLhWvYH7q2JR78kY2gX+WNaUQ2qJhUqXiBt4N9KhDrNA6lZMVUXrfzEK7FTaQ01EEFWLexCiMqiyMqdCfSqC+o/Evx86j4ejzMFfpFiNCUIMUyonLTpdLWo/KX0FlRpTIVeyE8mhSlsIxSWKLRlkEGQI0OiVF3hGpUd8aGbu98KiVS9LbzFrscxFT+MxqQByAlcee2k9BvDdAozUJtk15GpdzQiCyQUdHROItRRmU1ApKcPXqoxTUqbwk6qx2UOP6IhrvaWyqjGkc5KLv6UqjUb2RD6PX5alTDjdfuRUJeRKZCYyLi7f024uWHRozHETVoiM825mCpVKbsP6By16CCrL6Ee7Y2h4xGY6/dd31E7Es/ZlWls0Z1VFaMQF6ARviQkKBK40g/hlTQ2PI4ggDkLecvtFTAiKtZa6JZn8GQNISej5mZGbdqjAE8z8P66jqkvOnHp/xCVAY0hhIaKx47KTCigQjOfdpNORCDOo38AY19w/4sHR41jqlWaVBJs2yX8lamTd4PHCUyHgwVec1FZEtOaQtM5GTLZhYBDYm52iI0L3K0DInXz3ynNDd5m37gxgOcL4uQbWbqs9B8xORJOag4+XU4whAnn3wy9PZLkg7x4Q9/GN1eGyC5j3rUpbj44gfjxn03Igdw4o4TEUQR2u322AHS6ZHu4AjQYLCU0SNAHlCuVw+uA4nvfpiqQ1mdpVG+MLOAWTpdesQhOWjUGqhValxvvlNmA8pFQqNPcrHGW+FBe0R5r8Cns82Sd5WghgrHEeQRx+g5eTSJQYXOqgplKWR7K3po6GTDHMKlP4fBCLA0OLWGLPlfDiLsuX4PlfU5GkE7cPX3r4JvLNIkQWBJf5FzzQOLCwt4xf95OXrdLmZmy3jZb/0m7na3u6DOuROtC7OLaFEWcva1bcsOJ4ceabOcD0OeyNB1QJpcSAeNwnq1TsOaczhMsMpbUmdUDzI6GgHNYbMyQ3pKmKnOYc91+ylPI3hcSwUNnTrXM6fl8CdXzLhv6Nsy7VFG9UZTv9PnmuwC3E8s+8agQIl7UEKDrt8eOHnV2mhWZiGnk3isNe6TRzLgRKvVWMj7Ftd2s9JENirQWW9jnnOpsNcm/gQ0d3yuaaDOvc/jWg1pMDU5Dku+y4ElHskQVZgPAf2Q3v7dB3HartMo/y1nrNTiCrRXRTag/PqOR5ITQwes1sJ43fcQcX/JuU4l0ynlRTCiQ7MSVtk+gc/+Na65+jz3WfKV8x97JcpSye1tZBE/4hTAbf+ouOXeqPPBo6E6T2eXpewd3HOIDpMFLNQWYMjLzsoA83RC1Lmn9le75KOFx3az3DPk3Au4R7VXe9B8NapziCifBeU0TzKuhx4Waajp7RHRWObaTOhIMeSx9iuNF6zbJB8Vlkj3TJV7EQ1qrd0ddDakPCc0Nx5pUx54NqWc0wHnu+THiLkH91pDykyAyEScGw/ZIEUcRk6+R2mCgwcPck/p0OBOoXkSz0IZsTwPOBq351lrIYNVYaPWhM4a8d2nLN0cfPYXYkyT586O9dWW20O1j66vrqFSKpPhBYY8szTuOCjBUq51/mY8UxLRyP4HlM2Ce93izCJqpTqN4oIGcYDYVuhYTNBaaVHWChi21Ro/+YRdTu50Hg7oBLBcb5br7zCQXrsJIhtzrw2hfabM/URjWtq3zLNhRLnc5mSkUW5ifP6l0NxorjI6utU25xpQWKTgOiUe0jjiHHbohIr8EvcOC0MacNSj1ckMU2AwGGD//v3o0als6HQMbIljK6MezwLcM4uRRydKCRXud9nIQGd6xr1JchnHMeetx3oGWrclv4ohzwDwMkEytXZoDbpg0H4RIEKFa0rrp7XWxgod7/rfGkjF9DPlwJQDx4kD9jj1O+12yoEpB8iBDBlk+OtVPBlBzII1Ho3mBFJWDA2IQW9Ej/vIKUilsIRuuwefjoKYCkpOwzelwlKOyjRRx+3SYYo6vesJlfqMip7heW9pHIZe5BSNAGPlSIqqfnwp8iOENNrVzlALVai8bqtLpcKnwcttIgMVCePilgomyYb6lnJUjquMA+W4BkN6UyolUtz0vwDokC/xxsAUxo2nSgM0Y3mn1UPgxVTCDCKOQ0qBId6QtCiU0SDjLKKBNOjxVpBtyhH7oQKuPtRWt38B6VYfahMFMSbxsWGdwvLfaDBCYCOAipxoE82eCeEzzxqDmEZoh2PVzZBHRaXHm8WAymqeFG5clajCMEU6SqBbeFBRslTqDEEOCilvIXGN6Nyw5HPMG1xjPBjyssF5WKeRMkcFUkqlFFvV9agwyyAWrx3vRyPkaQaNw/WRGRfPOb9ODkinMQZra2uIqXjpDQB24eSg3+/DWg/6L5yKUY5KSEWMSnpMhTLySkhp0FXJu7SfwlBRlTIp3vmGhhIV9tGI+Zy3yI8RcRyGfIqomI5oyEjhFD6P5d21LuffQ4VKZprmY3mjAq26GpfqRlQ6h+TDiH1JUQdlT/2MaBQgA+cATg58Eq+5S/IE/aSPYTZCanIM6Zn5wdVXgKyDCQ1e8KJf4rSlKNVj9JIuoc98CxsF8AILQ+XWAZVq48BzYzQcpwPO1QydDwllIKYs1Wnky1Ae0WFm2IlPHoCh4uK15mOOt1w9GjCBF3DOU6gNOB855UHGScD1k1DJliJu6CCx7EtgaDipnmGfAnC8kkePnCpHJUhJ9zjvMedE7QNESEYDNOtVOkQ66PBGf3amjmw45LoDDAo6CEfwbYHAK7Dnxt1IkwHlpKCTpIXf+s1fd7x08sIx+JYYtZZo7PgmIG8sQLqLTQDSuxky7h2am4Jy0Kw1ofF7pFe4tO5Syobmap2GjpwMEeVCtMtYES+0b8l5CT7GUGY3gElw6rm+c0hWta5L3LsKynMug5lrJKGMGq55a33yxiDg/pTTgSEHWonyamkapVz3MgozyrAzSMnbBo1Q/dduJe55krG9N+6D4uW4AucIMz4C8iLV/kf6jdt7EhiuzTLXhuF8gXNlORfqo80b6dnmAhQa0hOTToeHOLSHecQnR551fImg/SPnPhRS1rXHxmHMeRhyH4m5/2Tce+ukI4FHGQeZoLC11oIcTDnXjYV19XzrA4zz65gfTinlwHfrWnRlXNvzjXnIYTLk2ix7VZRpdCW9nPOWE3+dZ0MHMeUWKeCRf+JlnU6VgvM+ogNVYwER+9aDHIoal/gmWhTXGwf6ryjrdJjkHGORgWPJyc+IMjpERPnyTMB9IKDR2Gcf5AfrlcgLk4I8iFh/RFqqkEyJ5irPhTEuy/EElAmDwLMo8hQy6svlMnzfp9wXdI7mpJ98pIGbUyaNMegNusiRIQgCrocUPTp6KpxHS4fQBAzjm4EN2A8cFFmBiOdl6AUcc+DiyjOcG8nJkHuV9kPJveX8fL3a3AAAEABJREFUD+hcr1WqGHEdBjxf1C7RGUyeR5T/0EZ07oxQDqooce7zjTO2QWfa8sGljT5iGMoqKGdHgw/QEcVNDYKc8qAzTvSA9EhWldbe06NzUvGBzj/2UY7LXPs5VEflOttFn/Ylw/054txkXC+Gcl4tV6G4ZdxyTEZAdpgCbA+Mv3J4gY9arYaA567m3+HjfGZch3LYBHRgecTt+MN1kHNOQFwhz8xhMiIaC5/OzoTngPa32Cs5R4pH52NkK9BasVxvPnGEJoT+u1n9F5Rqn+eYPlMOTDlwHDlgj2Pf066nHPgfzwEpQILNjDAuYalkCbARjpeqoTKrYrsR6mBXWqGAtZk80k5p5R8Bj4e2wPyXhFIuLA/3cWhc3zhKqR3TDSoNoEkzrmdhpXxvKCe2YAuWHy5z8WPlqZ3HtgSO39L4G7eZ1GW5a6vwWHnMVxvB4fY5+QA+1oFhe8NykDYXJ20sgGg0jLv+SLuh8W8JhngM6yufPRKX8DBGPGrHGNuO84RvklYbB6xkiJfBpnpweJS/uY3aQg81V3arGBQWZoLfMM8Qj4FwW47BsoJHRdRwjgxpEoCPdX0axVh/0l4heaR6HJNwGLZXaJkHzuuR9qoLKH00mI08A7DNuJ3Z6MNQAuAetXERn3g8YHHrApVRCyn6q601rLY74DUe5neUcfa5Z2P/of0Y0vjNqGWGcQDZVmmewWymk+M1oveo0EJ9HRvgysBnUg6OUSD+jGm/aXuPbQRmI2S5aDjcL9PiLccOgsPBcILfuHpsyzYeQSM24Dh4028FoDzSejMbEHgGSTrkLd0+eF6BFnnT77ZRp9PgLne5M2rlGkb9kXsrQo4c55gxPg0xKuI0z8B5t5RXSxqOFYou8FEowI85fjYFOCYXbnxp+KCMKpnzyxL0MaQBhMO0kC715/JZQfmTtOUcjsHAMG7YDqTNuhDMG2NV2roOlR6D6hrmKZy0GdezlENvA8xGqLxbArZmf0fa3qQe6b/Fsltrt6kMhx9zOLaZnTmzJ+M7ejzjcRgaaNaB73iiuhr7JAT7MgRs4iHIR0P+gHNkWXZzMOTNZKyb45M8YnDtWKY9kHKsPoRTIDlWOAZL+RB4DD2oHg4/GXLSoDESI/s0sOIpwZBeu4kROiMFcI8lHo91x/gMabkpTMYkvIJJuWvOL6vxM1Q+2I/qg7uTIS5MHuYrqnEIh+oY5in0SKNA9W8dRKPAOJrV3oF4RhCu2wuicYzDMGrJ5zGILnCuHWhcAta4+Yf1VY/lwiP6xB/FJzDOYz3WEb5C9YloUq489Wc4bwLr+ORB4ThtVZs8YMAPi/k9/Uw5MOXA8eSAVuXx7H/a95QD/6M5UJgChckdbGYEs3lYWoIhYAMsjjzSYNSO5705AkfKVdfyAL51gDvIx3V/krihQiAYtz3Su6jTIe/GdiSbhKovcDzWAW7xsSy5FWC/N+0TbHHkcyttNeZJezEaojbfoG1TO1dHGFkGgeKCjToyrlhHShAYOlAxYazY5piEzBp/NuqpjcDxh/PvChlakuKws54lA1VH4Mr5xWLkpF94XduNvIJ5AkcD24o3hqFAcVajLIxjwg/2xQFDeAQqd8A2wqE+N4PyHLhKONxuXMcQ9yY5A/spBOpJwIyND7PBYY2BeX7kY8++vWh11rHWXsNJu3bilDvsRL1ZgR9atNYHuMc97oYcCeYWZ9gux2DUxygbQfYtOO7bA4dpMSBuEnT4I7o3jYl8GY/1pnlm09ix8ajtRvRwoLyj2xriNDL6CQYFzY/UgZsbU7BljoJXsPVqBXEc4r73Ows7TtiGykzdOUuG5MMdTj0V5WrV3eBFvLmGcJIxng0wHOjW28Io7xbg9o7fEAFZR1qP/oh6SMYITr4YKn1TWpwMq2yj+YTHm+thY45VtlENk3YyHgWT/COhZdTC3MK4J/lg+WFgiyOfnNHNwOTkM2nD2ZrQ9pOGRvwjTFBPQse/jcTm8U3onoSWhujhOBsZtXH8FO1KWH4RRPMGHwHKlS2QGzZg6fgzqeMwjLNu9s06h8c8Lpz0DYdb3+xX/QtYZdyD2o1Bac1dznKFDlhv/NH68LieBJZZFmKN6k5AaRawjuqynP0WBPUsULlA8aNBrXBYHo5VBj4TeoRjM7DIfSSDhrwcg2HemE5souG/Mz7mi2ZUcISWwog3BiCtJPIwdYqDvNe+Y0A5YInmJGdVlRkmKBrkLwj5EUABlanOBMZ8H6fEl81g2O8EiImVRBvJMQL2SxrEaxZMP1MOTDlwnDgwXpXHqfNpt1MO/E/nwPgAlzKWQ/Fj8+OWl6na6PBWqLZHQqVAnOPw5t8TnLczlJa0gTx3YY7NB7tok+YwyRvTN+lT9G20okKg5uNy5St1a+EYx5H6OdTiSFqpH6V9isKm48ruW4qTcAvAsTCTtOWWdDJkavyhggP4rGDH6Y3vgqED1j1WyOKbfIgXAtGg8CbFVNBczmE+kz6nRAEZQ/H3WODauK8xfVLqXNL1pX4IhmO/CZ3jOpu+3TiPpN2YmNR8Ks7oxkf9kKCN1CQQbYqPQ8k5xhSwX+VFUYRHP/rR+PjHP45PfvKT+LM/+zPc/R6nQz+MqXbWWviBRakUo1KpQLKkvz8FH2PUn/qdADMn/DocKu9YwPEzW/IiOhQyiSOhUqRVXYyjN/lWnyA51plE4CM8YL+b+TLBN8kb18HhNkTARM5WAmw8jNMpoMSLX/RCfOADH8CHPvQh/P7v/z7Er0P79yPPMszNz6M520AQhQQfEXnE1Ydc79Za416XnohNwR6Ej8Lugkko+kSTQhUcCZUC+TEOb/5tj87aLCecWxAK1pCcMIDiCpXvwo2vI/3lLmdMi4tufB3dj8pVMGkn/MK9OVS58o4VKm8MY7y5kyFzeJy5UWm+KT2hayNUMWFc7wh/ftI0Ud3iR2MQqMIkVPxo4Dg28x6ik/Rzvzp67rlvbMiA8gu39lMcoVvtjjGejc4O17tJGg4nadjIJwbGhItAGWAC6m9zqDqF9lzSkLOOwMkjx2E2YJJWO+1zE1BaMKnn5t0A45B9qpAgegWM/kgfRwO4P7G24sKUG6aJm1kbfBonZOhCK5i0AqoJPpOQ0WN+JjxSeAQmNP6kocat7g6HTDh+O9qYcB/25zJd4qgv9ZvTWeAyORcaj0HG0RVHg9uPOEbWOdLGQnHX9mZf7NPljUPVOwKUT+LJJAOuzvRryoEpB44HB8ar83j0PO1zyoEpB6CD+2goUNwaX6iUADpA+U19ZHPbnIeq0scKlXcsUP3bA0dIlXJA2knD5n6EmyXQ4X9kXMoZt3TlbPNfELKPHD8+HinB43aF+OnIshCtSmsswjkBpd1YqDTlVJGcQUP6x/m5o+FHiU/awWQYQw6oV+Ji5GYf9Zmzv3EI5KyhuGi8KbBo08fVxI9C0+Y6R+hje9K0uezo+IQWjb0Y98PeRZvqiW85ZXYc5lA4hsLFlw4sub8lrpQ8bFucwyknnATrAaPBEPrNhepMiGuvvs514n44apRBf+9dCcugngo3T+zvcEhax/g39/WjxfONtscKlXcsgBRtAWnQR31vrrc5rbjqOFAbghwzRsS7zMmXjuUxXHf9DTTsy9h+4g4a/ItYWV1HGJRho8D9Pe31N16PpdUl9EfjtyL0ZoT+TML4BmEcuPlQv6JJ4U1lZZw35s+kzrFC5R0LZAw5IOmWQGnBYSA/1UZ9TELFbwqTsknoJvsIlsNYJ+WbQ8VvCsKvvGOFyjsaCuScAOWJbk2FZNelSX/BstyFpEr7A2FcrnSBgmXj8px48h877Xjn5MDyttVCNDjYwHtT3KJvM+Q0wAtj2S/pcUa/a72JZxiXsU6+QbtwCmSEj+mf1BH9BVRPcuLqHB5/zvycuFSuMGe6QOH6Z3f6bNDs9jPkGOPOVYJC9RgTTkHBfS+3GQriLybtWI4NXhiGSub8UvkElGaW+4h3+Ubbm4aT+pPQNdj0ZQpAMC7nODbwjNNj2ifxnBVZHQrFG0eDo098P7rupM0thiCvN8OmfnPG1e7HCXPRRsg3tRV9jk7ON8h3dnf4I545YI72noLlGtsEQDwCixFLjoDyBJN6CnPWmNCr/jcD0W98coZjUN2bAgunnykHphw4ThzQmX2cup52O+XAlANHDs3iJ2LG+KDPqZwAOlyVVgjkTI9RSpkTjFP/9d+i3PVL1C6kEiEaCiomxaZ4vpEe12HljY/qKHp0eDT943J946hxKWfcTvlSNCbhj9ieiuhEYQV5NsYH10dO2sE84T8KWOmmY2DW+MM2ri5TNw2lQDlg2ZhSRjC5+ZcjQLkbQDwqdXCTyVPSAQt1M6YWk1BxV2ZYeLOPSsUXKd4bwDoTOh1tG/2qJotu/mH5pL7Cm1dgjqsjpZrxDf6N+chvyoD4OoGFmUUszizQ2GfZEM4Z0DrYQU5Dv1KO8KkPXY4v/fsXUA5KdApQISXjrRusQWhjdfBjgEY1ATXLQXSEcajxKK2Q1DgZUK1b5qdK4eqN2wHCPq6fM1+AjTA/XDapO259k28ZFgI6e8Dw9NPvCc8G6HaGGPRTRGEFjcU6Du1bxYf++SPuzydGKRnHG/8kG7GPDMKvtwCM7znkSiuiUKD4BJQezwUcnUr/uOOf4DoqpAw4eWKm8Csu3ggUd+DKjt2veMjiwx+lBUB+FJ0Fa4jezeHm/ljMFvpWyzGMU0e+x3jh8Iou4WOKaWFlzCgc9wtiG5eD5WMcR9r/BGnOMQTjpsf8djxjiUI3NsaPfDYvdFeDdI1pVV3R6uaUDUTnJK/gvpcbjUvjmLRjJX4Kl08cjOujdrcWgvQXmm/yRntpznhhJYcb+NlYeY4OlZkCShcmJa0s3PhoJDJOQXwbWS4oaKkeBrbfyHRBRqdHxrxxCCic0OsqbHwdK2+j6HCgOrkRbRPIx3SqBvvQaFRHScmJC92X+KeIQoHiPzpMcP4kofieizYyLyftR3od0yGeH8m7eSw3lpkCBu6jdjyTjM6jTXD4nHKV+CXnBwN+CvYtYPQWPyrPSecYCmSc0/woem+x6bRgyoEpB35KHNi88n9KXUzRTjkw5cAtcaDYdAjmPCABHsAuTyHhJg0nSkjBugXrbYZ8I61wDDly1nM4kVPZEoDhEVD57QH1P1aGSOvhvoifilnBtHArBPsf19OAWJdp5eek+ZYhR76B43DI5uPWDiPLN5S1Y+L5Udrn5EdOPAIwzg42PlJaRCNzmbPRj2KkSfMg5WpCi+qNocBhZZVKzlFxtSVM+ODaEtfhsTEOuFzVOiao3zFdUsAEcDSP845uMs7LWT4B0mYKbO7vNukjSlE0HpvwFDiqDWkuDPNYz/WnkKA2434KjOOA0oWrLzyCAu2VFq741hX4wN//C6754XWoVUqolKq48ns/xNvf8A687tWvw/7d+1CJyohsiNiL3K9M65fofeM7nMJ7GI7qO79JecH00VCI9o4aprMAABAASURBVA3IN4WK56RVQMod1oJpN8YNhXccd6Nj+caHdVR/wqPc4dxcthFH7uYFG4Y+ZPQIeKsGwUb8/f/wj3j/P3wQBw4sww8irK138KXPfhOvf/3f4rWvewP6wx7K1RJiOkuyIod+1dvy9l/OAL0JMKZZfWHjyZGTxgkUpiAdY8g34grHMK4LjMdYsN14zGCbMRjSKdhADifbrt4YZ7GBU+GkLGf5BJSfb9Rx68mAj/ob45/0lx9uUyA/XL/AhM9HhYb5DnIUbDcB1/8GdvVwFLBf17/KJ3G2zR2AfRI2lykucOU5y38yMBP+MYSAOPWZ0Lw5dPTfpD/xx42D+S7OPQemIAqBShjlZzI2RiGcGtckVC1XThzKv1l6kn/M0Aqlg4L9FqwjTimcgHCLtgmojyNlOTR3cO0cmqO+VE8ZaiNwcX0JyK/CaK6JY1OoeptB9AgK14cbnVo72FxPcdUZ0ymcguLw3I5pVJ5ryq+cZSq/KSj/JuBqkwrSoH7+q2BMb+7mdEw3GB8Du3QfjdhFVMFFALLLQcG9RvMDPaQNyOEKXChHAMHFN+TJ1WEtrRHXNsdkLGNasNF/zvAIqA74FOy4II4JMGv6mXJgyoHjxIEju/dxImDa7ZQD/9M5oMPwv4IHk/N9EvIodmgPH/Au9dP5mvQ5DqkQsZvJoc+oUwYUTvJ+NJqkdKjVbcOxa/zo7UW3QHhuSts4TcVIhVReFNwSTHAcq9wpuiy4GVWbcVJBYpVb/BwL/+Y8xTcovQmOca8T/kN9CjbVukX6Nteh4rcp+SNHJeNjCjY3yVEr13DowEG84fVvwLOe/izc98xzcM79z8YLfukF+KvXvA57du/G/OwCb/8T9No96L+pqlWryLKceaPNyG4jfvPeb9pAvFPeJLw960dzIBA+cE6P4HQ5x/gSYzcfx+P4DTfsxp//+V/iyU95Gi644EG45JLL8OIX/yr+8YP/jHa7i8FgAM/zoP+KbzQawBgDL/Bd2hjhxOHntmiYlE/C2zP+w51uihTkw6YksCF/k/4m5eP1hmM+qitQ4SRUfDMczr9Jf7cuARuztUETsJE+jHjSeiP/cL3DFX7qkQkFE77dvMMxbYfXOCuozWF+KH2USIzrHxvfRhnb3NZnjF/1BTi816udKyOvxnOaQ6HLg+KiTrWOBjOucFRmQRzKmOxRigtUVXmTcJx3NF71qfxbA7UQjsN1NvpTepI/Hp1yjsSUujkI281zf1o5h3nj5vYIbUeocAW33D0dKUfziDjc+BlynsbyofgEBR3PjE74wqj7HI3DZd3sS7RO2k3Cm1WaZkw5MOXAfwsHxlrGf0tX006mHJhy4KYc8LIyvKwEW3j0p7PU0ONuRihs6hSpwuiwpYKPCAUCVhi/1ouNel7u4Vjg8AknD3dLgMNu2f7oj8puD2TeCOMf8yHuInBj0ZjCtIQwjRBmFj5vJgUWqaNiPKYAGcdkHY3eePzHjFuWbQIcGYlVfNyGdbxbgE1tyQerNpug71UwsCXSElJzZd3cws/YB/mq/+ovy2MkWYxRUUZWlGhgxfB48+xrNvIMGZsN2ToKG8Aohu2UUEnmgDbnqhcgG1gExE8WoEgNxx8hNjWEozIqaQMehvCKjADyLoDJqgTmpxWmS6QlgE+aQtIkKCVAaeQTPELA2/DwMJg8hCl8AD7VtjFkCEkdwQTICAV5Lsg5FkGUBNgMYeZzznwEOY6CkPMoiDiGzTA0FYxsBCcDtgtjW/DsGqxtA2aInDwvVeZ5U81xx4sYtguUiwizno/yoEdDPiFfCnh9D9VRE43eImrrW1DrEkaLqObzKIY+BmmKsB6hbwdY6h+CISPycMA5Dx2AYxY42TKWs+PfBAKmA4B9C2zONUcweQQBKLuboeBaG8MYT04+ClCExBG6Nmo30vhNCakJyV/1awHOskf58bKIc1iGSeswWQ1FXnMypLojz2LkgfklgDRlpHnk5Rj6Y1BZQRoG6xbldAHl1iLilQXUeicgWJtDrX8CasMdKNeqGA4T4glQ82dguh7yNYOIMhtobMaADEJntIbcjOCHBulwBDsEypTtoleiRDTRa7E3r44oaiBLQhRsHxYNymkT0XDWQTBqsp8K5zTCyFoMPaCSA3FmKIMe572EjDhzr4w09ZEmBZLeAI0wQtpaR9HuouKH8HIfflGBKaoI+g1UsYiAayEbhqQ1RO5bdL0EwyjD0E8w8jLktgAoS9pT4mGZslNFpV9nv8Exwbj/ni5gH/5RwA6wGcI8hSDIc8p7Dq8oHNiNWjA54PbalM3INJMw3R8D5T3gerk9YGrrSIJl9IcrKAWktW9h+iEa/lYk3QA5N5iCss3lBy8kw5EhMAWaUQifzh9DesEnY52RiTE0ZUIVI4YZSjCUaz/zuKZBsNxPiJ/7RIGImLgGsgb5V4NlniV/bQFKL8fMbxBnwX2iyCucc0EJOdvlzM8NIEdDmHrE6QGFj8x4SCkXgsRY5MRhiNPj/hVkFgrVR8EyNkPigX2XAMppjhAJ20r+B0EGlaVMF8xXucf90GYbdbn/qlx1DdfYZlBdQcF1uhky4hGkXKdj8JESj2XfljzyRCc3aQ8p9+QRPMULwNM6pixN6oFjgslR2CEKrw97i+ePZdkmgGup1kcD+7W3A3zSyS0DPnnsc549jscjvQ6El+OxZsjON8CkpAQoEBAiN1ZrRqQpH+dzblSWcZ4zys8YItZlfZa5SsQx4dNNaXflR31Zpo7wwc8CyssRYOH0M+XAlAPHiQNancep62m3Uw5MOTDlwH8FB24PjhwGOWByhoBCB1R5LEH2k8DlsQ6ocBfIqEFlrJ8zlsKYAqO0D2NzFDRWvBCYnW2iXq+gWi/Bp9HlBx70SvZw2EWSjKiQ0XmQ0fg1cE8xCV0qR860YHxjkqMwxQawa9Kh+gVD0WWRQ6EDxTeBxibApjzFlSeQEq9+jg5zjPNYk32M48ojgHmbgNGND48SKpzjhAXJddGMY1xePkQjdYhSKUJ9po5hMsChpYMAjWD8mI9hfQGZwT4U49hxBAwVYoGovHnIxqxrWUflm0F1BZvzJvHxWHIq9OP24/yCCUEO8VF5k3rjNDbyC4YpXDn7Bvk5Lme7gtnKU3BUmDNHALZVeAREuwDszKKA+1t/Iz6AolnA930ElDVj2AuNW70ZINkrl8vwPKMWiEshIoL0+XI1gucD+i8Xk2yAdnsdxmbIixRpRjk1GUDaJB9gazAOhpahIQwTGuqcz9FoBGOYQ2dWEAQIiT+KAhiftHlaD7Oo0FlhjIGlYZeQtpzQG3QoG31iSkifdWWe59EwIa5EfAMgnpFXFnpy6MZXeU7+2VK5+InDcevD31pYSkxkWeFmYJmMHgZQKL4cWR+kgrT+OOnhcEQnWIFSqcLxewxLDrSnlMsx59PCizzyhfwgv0ReQp53ez1ACfYnXhwGkFGbwHC/EoD8IQaRjcOhqjJfZbcEri774CyyHQg5AVB/ysMxH3s416gP8k+hORyy2MWFQfhyZuTEm//4oaON7X7SkD1OP1MOTDkw5cD/RA4c2an/J45+OuYpB6Yc+P9/DtyOEUjBNTQIBTKsDgNvTgzBowHk07Af2zEF9V4aRHkG1RcM0y50G5SaPrywQGEStPsr6I3aOLB0I1rdFax1DrFOAj82NIws/KhAXPGR8eZFxoL0eKqwbAvIoCiozI6hgH4sSaD83KZMT4AOBFvw5ial4py60JJeGWbHAjdO5Kx7NIz7ydn3LYHGpDKFNwep8CSD/ADBOKOIgwVIkeV3wJvK+mwdtUYZ+w7uQ6uzzlvrMuJaCXE5gsa/GdjEfYwzECxxjkHG1mZQudKGYxbcdMwar/KODsd8AvkL3mLdUju12QxjvqZQG4HKFAoMMo40c3xVPYOCPKCcuPyc+elG+aSewpT5OfNVXri42hkovQk25HKcrzZHwGLEdjIeid+CT46ccunz9jwMQ6YLZ8DrzwLSdEQDMkd/1Een1yZlGUY07tvdlpPVte4hymaOkPJZUCYbzTLCkEgpbwXlGRtQWOJhazdO0mY51jAOKM8hjVcDWu2uj2HSwyDpurjK19trrt+11irWOy1YLibJXc7xlusRvFIBj06IvBhhSIdAniYIrSF48AqizQHDEKzvgDRmNkFOsMy7PaC1J8Dmx2UYgDJojwGG5cpXqHHcHoj8KnwTIvBCrK210O11MCAP2p1ViO+DpE2HWZ/z1ccwHcILfHh+yFEDpSpv7in/mo9bhnxDzhhyzgxbil/au1zI9oYAIyYfAZVNQHUPA9sfjgtfQTKx6SG/lLL8sof5ZGF4U25YNgbDtPIIE3w/aUgaRKdo+klCkjn9TDkw5cCUA/8jOWD/R456OugpB6Yc+H+GA7dnIHrVU4qjQMrx2KjLaVylRDsOrSlgTca8HK6ct5yq7zE/iAv4ZUCGkhfnCMsGXlAgYFiicROULE2mIXKfhjv6SGlE9UbrSIoBRnkPeoiVATEaBvw4Y58K+ZGQbW2OjHmZQluM40wbZGpB2jIq1fnhEMyXUuxCxi1vAo8FOceQE09+VFhgnFaIjbjCzZAzP2ffk4+OkjEYKvokEWDY4o1ykgwRRj6SfAAbMNsvaNQMsNpZmTS+zdDI0CCoovB7jCsE5wXIx+PmOIGC8WLDCL956MppNBhXNye6bAOOtLspnwxxgiB+CiCDaQMsQ0MYhwX7BfvPxyH74awynWJcvhEqn/NhiFN8GvcHtikAl7cRclwanyGtNwVLGVRewTLP83j7n9EBQPzWwpBZWZ4QVw6PDoGCnXiBxw5yRLGHarWEkGGlFiOoAUWQwI9ATEPOUR9JNkBK+YThGiAUNLQFEK+ZBsGQTvEiYygDWMZ/wXw/NDCcXy/0uQZ82MAAnkW5UUWlXoEXWBQsN36OsBIgtX0M0g4yM4QfkGTyJk8zyjLHoT8tyNk8t+QNoD5zyx5JR0HnRO6NoEd0/KShnE9qq1AAztQYlOvxyyMt3uHQ0JBV+SRUm9ytH+AnCYeDFMnIIPBjzmGBUqmEuBTBi0AoEFVCFwaxT76BvDXkqY/BKEVG3gAZ2DNhIzQpND8CA1Zg2lA+PfJVaRcWxK00AeSlA4dHOI7AmK8ZnTD5YbAFyKGc6XGIW3q49g1BtTw6AjzOoZd7nEcfNvfh4gwN+7XIObeZw/vjpi3bi86fNLwl8qf5Uw5MOTDlwP/rHLD/rw9wOr4pB6Yc+H+aA7drcAYFlc8xjBXRwimilvmWiqndCD0Dlw8qzWpjDeDTsCm8xBlNncEqWr1lqqNDZ9h3B+uoNUs0eHLI2B/yRlRvBVg/c28HDGn8h2UP2FCSJ4OgrowjkDN+NOTUwHObg/o0IYclPY7Gm4Rmg3YXskzhsUDGW2GKjX4mYb6RPlZIkjn2wrBXgvpnc9IBB8YZSIbDsQRgZmaGxkqPt8E9lGsRyo0IbfKmoKFYma3iyFjHeF3ve95GAAAQAElEQVSjTV+W/NkM/z/2vgNAsqpK+7v3vlCxc/ckZggSBCMoZhREJJjBnGV1d9V1Db8Zw+qqu+bsmnMWI6hEUUBQwQRm8jCxc+V6VS/837nVNQzjdDPMtDo4t6ZO3fduOOG7576559zqbrXDPWgnIzSO6GGheG91WqLs95dS+vepP65/3y/79bSYPiD+kUHGCikGV5qyFFgv1QBx0PQplqzrBScp72OOjTkkZZnxnu0ZbKmAbSWn1173yox90yVJEXzDIF90SDPyJ7M46dpkgPx1ADBgjpOIPtmmv8QM9A3noo6t01t46k//y8XoKgbhaR31ThXGA2ZmJxlcRsgXAo7pImPSqk9y6m5ttTan/MwALoaYgWS1MY88kwopg05JInSZhKjxRDtOY8i1z8DWL3iotiqkeXTQhg4yNKI6OnEbuZxPysGjU+gkQ9ZJYDjfhiKEYF8pEvp/wqSEkGKbZv3ulplKIYE7RZJL/605T7eQpg6KJOWORPHYI0oM/cUwAZCH74fQGmi0qjYJMz27Bc1oHrXGHL2sbddRrVGF/LWHlAoTIvpKSspI/VKue6TBOq59Kf+aAIqiwaklJX13IE3LpF7KPhkmrrYnDrZvxU+Zg16piZ+iXVJqW/ZxM6nqzSkfYIY2aCszoy4pbchud9nXb3dLuJdDwCHgENhHEdD7qN3ObIeAQ8AhwM2p2kbghldn4Mt+2DLjhlfqecM3N6hs0ty4esogUB5OetTDccqjTsQTn/I4PObUR+FRp52Cux55OBqdOry8wQmPOB6PfOwpeNyTHovHP/nxOO1Jp+JOhx0I7nQRy1ereXQq/CCBM4MMRf6KJba9UlAcqVdKNffQ6FH/8Z1KNemWUpMPkNI2VlOY3Gvy3Z4MN+HS+tckfBcj9u4pBCrFG8pkEMULvjmGMhQJ3M6Dryhq4eBDDsJ97n8Ujjr6nrjbPe+Ke93vSDzgIfdDO2mxx+160x7K4BCRIVjxkm/qwE95i50Crtj51yVrMqF+/34pdXa05S9jtye22noQT6HU2itjUyKbcWDGdha0WQs225dYaL9VSY4L/SDldqSEDalXpgyksB3J/Q6kFCQJIH5qQFnUTX7HAt0KE6tW4AlPPA2PeswpOOWRJ5NOwvEnHIvRlaNI6XuHHHEwjj3xwTjl1BPxaPru4057DJ70lCeiWMwzENWQr5xnDOYTJhFSlXBMArFfSLAX/xHVlTHIMVkQlgKcdMrxOIF08mNOxCmPPpn+/niuh7thtiLJgTzbTsTjnvg4nMb1ctIjj8ejT3s0DjrkAAiAnbgL+V0CSTfh2gpQCPIwPDVWsjagKBsQeSltFJJEgPUG+tvulim5JmQtpfDOOKOs4pschS8JmUf1eG/bdizZ1dbvXlnID8EzOURRlxRB/qxjkPfw0Ic/BA8/+aE44aSH4iHH35/3x+HORxwC7RvIjwEE+QJSGArVJHn3S7kG9ZVSrMnkYjsfAq/1NgK5wL5S+9m/171hlo/M9c5JLYz560IvVGmCqoih9LQk17eiXkfhL1e3t9Tb6Snjb++9jHHkEHAIOAT2RQT6z+l90XZns0PAIbCPI2A3p9s2pHaLSkQUegE2EPMELYHsMhfauE9W7G+UB0/7eNnLX4qXvOKleM2bXoOXv+rleMkrX8REwGMwsXIch9z5ULyCda953Wvwylf/P7zoJS/Cc5/3PNz58MN54hnxpK8BnXrcjPcCjO2DTpHx1wQoKrZ9v1RpCMEGIfI4vzX1eCjcUsr19qTZJvc7llK3A0kwJkT7e/w4BinHkwCWvGcbGDBBSoAnugGe/qyn4T3vezPe9f7/xv+++7/x7g/+D171htegMFzm6H7Iwc58ZwoQwjZ7WLntDcroERZevb5ysz0Oiv1uTbABZK9PSswytaMcDbCPYsPOSNpAnQi/1S9TkpBJcctLkSF5WNu9hWvek2evz877ZlYXTZ494gXHCi8S5W0/1zu9JoLyLYOMfqq1hiQDkqSLMPSxdt0qvOjlz8P/e+VL8XLSq177cvzrC/8V977vPbHuwNV45GNOwktf/RK8hnPx0le+BP/5n/+JF73ohRgcHEaapqjVakipRj/YloCb8NAcDc2gXKjZbiPqRvACg+GxIfzr80/HS1/+H3jNGS/Bq894MV5xxgsZ8J+K8sgADr/7EXjBi5/PuudT5ovw4le8kL7xdBx218OR6Ywn3BHlylrTkPVlEEClAfEQPIUMr7Wl1OIGew3iRAa86bXdnvv+PGYK2H6GhJ8WHxYCG6XcjqSvkGLdnlASpUhiQP6co+d5kF+Uecid74RXvfb/4b/f/ka86W1n4FWvewVe/qoX44STH2Z/kWJik5JAsxVxHtROCNteioYpgdTWEJ8+VtQbQnK/KCmIbRD7Scrykro+kR/XAbBNAHZ8qe2a5NoSnUpRthBENvnuUUnd7PjdKnfU2N07BBwCDoF9AwE+wfcNQ52VDgGHgENgRwSUBOAkcEOa2c2o7gUC3JTK3jXlZpux1UKdRr+Pgg+tAgTFkHtPBdl7NqIG5CUnivbEs1iA8vmI9XzwUBPytd1c2QeMh4QBzODwcG+DzaBRUf4tBG7qbyFFRW5p09CJgZJNNIlNIhK8vIWojNyDZaYUAOoAs1DymvIgBI9yFIk9su1LzbrtiPhoIeooQZHm2D5lPB2mMrjlRf6Up9gXlB91WkjSCJ2UMnwmVOQkmV2GJ0rEgJVY+tWzQ/qkAAsJ2IB+8J3yCsgoz+JAG1LKBGVnrLM2UteMdkpdatsU+4PjNAn2GouMu2U8FSZPGZ+Rb0o9ZI6FeMm3IiP2YVt/DESm3LP1lreM7Pf1OMajDqJHj6RfRr/o0za9RG9Lml12JLKhj7IB2gCGzWkaI2ACYGxiFFkCKNZ7RSA34qM4kMPk3Fas37weOlQkA53zbKKLMMAbAmrVJnwvj6HhUaQKSDVxFpJrAJnoQjxk7QRBAEmQNdoNzFWmMbwypAxNvweiOEWrmUJ7Cs2oDS8MUBjQTH4BHeHjpRhZnYMEvp04YdIixNDQEArFMuI0Q6XaWJBl2FtbShXnTy1cE9+U15RAPTV2p0x0hox2iV9Jmco1Jf31W0HaepRyTI9660Hfer0Qm12t76YJfN+H4BgWQjS7LcwSR7+soLledNGgUM5hcLwMw2fJ9OwUqvUatPHtGNC/b02CDY2QOSKJTZaIVQYgk1JpZAsEJnJ4wwZD4riF+5RjQTsy4s1h9p1J8zYSHlItXKVM5YMkZUqspD4l617JBl4viNAZr6WNJHJEp90sIeOo5+6XcC+HgEPAIbBPIiD/W+yThjujHQIOAYdAN84QhAVkDNiqDHwiBiL5YglePkTMwEp5HlTgodZockMeIE01jOFGvREh4Lh21OVYIIoS+GEecQyeeheQcresjcdTTaBQ4vg6A2HWcd9t2yo1BllhEZ7ySIYk5S1k2FEo8EK0G20Uc0UEhvK7KYz8Y0Ae6hyoDPmBp4FtaMpLM9lka4S5PFrUDdpDnGQ2qOp0M0QSiXPDHYqurNfcQPfIsLZPitdCBj5lcjePhHJFFyFDnVPipmTjbRjkSeKDm3rZzndEJu0EOaQ8RTbGoFjMAyoGh5EytHnk2ezEkJ8bl35CvbAB2169gCyl+opxSGZ/hhyUlTHhIL9MMLX8OEobpEYhUQoebRYbvaCAJFEIeE8TkVGfsFCE8XJoRB0YBq3QClFXdPKQEgNe8j5DvjgIRRwTzjOUT9WMrU+1gQlz6LJ3hwG2lakBExgmdxK0yaA0MIJGqwPjFzgXeeqegxdwDIO8BBk7a8TEJIXH+jzl5JgcAfKFEuqNFtrEZGBohPwyO3cxJ7NDf+zE1ND0dJF7MofvB4jZRsOBVIFGQvBOkoQ8u+TRYXsXahio1CtoUy9RAWQjXzMfGh2grjzh97TFJINGYcCgtQW88pHPlazPp0ozeZOgRZtVQIM9j6IUeYOoBQB753I5aM5Bi0kA5MG5SmlLhFxREx+NqNNBp9tlXQsIQQxiYgN4vG5VyIKcfN5EzJK12h2aoyHXQS5kP4MOsxgd+lvMOfU5t0FYIK8ERuco12cfnzaDgXHD3ntBSHmJrdfETRkPwldK+cV5mdIW8y5vDIPqjnxjIheg02nTrg48a2MGLwygPIMEKX0QPUxVF37Bo88l9N8uIuKaC/IQUpmGz/UiawSpgqwRDUOEFqdcIYfNk1ugiG036QCGfqLBxAl1oaxKZRblwRKidpd6JJBkQbFYtN8YMMYg43NAqxBxF5yzMjFoQxnaT59pE3f5tkCj1eKcJDCBTzsUpA5il8VhALV6G1A+PJ8+y7GtdoxCcRDi05ky0IKh9pCksJTRogzEgw87Q/yCnM+kTkS8NTKVWpw0kz7yex8CYhWntIvrthXV4YeG8x9RFzJgUkkZjuW8U10M0vdrXAfCv8uF63PtBLmCXRser+VZW603IfXiHzQUUl9vtSk7QI7P7amZOSaeEoyMTWBmvkK9Uhj6g9hRa7ZsfxgPIsfn84FauLdDwCHgENgnEdD7pNXOaIeAQ8AhQAS6DEaTLEW+VMT4qpUIeWo/U5nnKdw8dGDQSbvQvoe8/A1zljEYGDAwyRXyaDGYlOAnYV3MHWx+QIOxA08u68gU0GhHDMrAzTswMJQnhZA/310oDmB0dBwzs/PocNPfkV/SZssO5bUtxbwXmmcAcNCB+6MTtTA1OYnA91FgMkACi5mpWcrhaRo32zr04OUDyMZ+ngFfqxOhNDQIQ50j2jhfq2J4dBTFchmyca7wPgjziBn89ChCHEvQeGuq1+solvLIsgwtBhJC7XYThUKBAVOHQUKdG2wQIw0JTgIG11pr9F+tVhNp1qUeihv5OjfnLeTlTyAynIFW/W47LeWr5+1um3Z58AKPgUWXgQyDh5xBWPCZSCBWiNHg6bIOfdRaDZ6gRtAMbrqcUwkWtBfQXIPZao39u5C4fr5Zh8yzHJ62owiKGOU474ZBoJyuNloR5STUMINh0O8xcIpVhi7tSBkwZwzWMg+IGcDMzs9AdNHGcN5roHfQXsUAo4l6s8GArAIJihSTF0kW8xqWJJipMZhh7IZW3IZfoJ7Ue1J+AZ9K6Cs88WUAGubzMCzFRyX4Z1wE5hCQQkOCI/CllOIn+aYKSin6oMcESILZ+TnUN0cYmRhErhSgWqsDBhgaH4KX8yAJmAqxEPuKgxrTmzrIr6RdTBTNzs5jmAGZHAh79HftGzQ6LeuvmdHwghyM8a1fNBoNdBngT0zQpzfMIaY/gza0iKOsg5BrZXR8DEEYYnqyDi/U6KYttOM6aB58LwRVB7RCygC40phjwoF+MlxEm5iBmBvOr8dAc75SQZ3Jsyw1UPDJo8t5J0/qODw+AvH1JvUUzLocK74hNsh8+1wfUi9rus2IOVEp7LdXmLxqRk1oBrN5+oFPXl2uv0qFwSTXHY/34eUN5HccwEsxS/1qUQ1pqNnBvQAAEABJREFUkKDM9VStzmPLli2IpC/ANV63AXqBwX3MILm3rmLsrKw3KzjkzgdhvjoDmoN8OU+cicuaHP1EIS/rjOuys/AnAH3Og8hJuW4LDGCNDtFqdhGGBcwSm5ERJqH4kCnyeTXA9R/TxvLIIErDZTTpZ5VWDSD+mvPf6LawZWoag4PD9HUFYzif2gCc3+m5WfjEi6kPpEZB/B2+4rU8b0ihIiYe5qpz1t6ACVPB0vCZmZCbz7nqMl0m31jwmQSADxQGC2gldUSc+yzM2NrmM7RtfT9mkmzLzFZorgHRFfSFNv1oenYGY6vG0ebzrDBY5DNshGu8hcHhIczW5mx9sVxgMqtJqmPt/uuQK4SYof4rV6+w/GT+wnyO68W3a1LzeVkeHOA1sYB7OQQcAg6BfRMBvW+a7ax2CDgEHALAwPAgNk9vtZvJLmLMVqe5yU0xsmKEQUgH4UAB8415VLhR72YREp2izhPviImBmAHGq171KrzjHe/AGa9/HV724tfi9W/4H/zwhz/kZj/FTTfdhLe85S14xSvOwOvOeBte9/r/xevf+BZcevllNkBTio/fkEHIdqSCDNtTabiAm26+DrPzUzjs8IO5oVVYv+EmbvhDjI+PoxE34Jd8JAycNk1vQUQd84N5aG7Ep+am0GIALRvqLnWdmp8mnxnEKoEERaK/HwLbKKfgWzIsSTytyxcDJFmHgV8LITfy5cESmjzp7SZtnkwW4IUK+YE8g/MI1UYV7Q5RZDJEa4/BXZ56+jj//HPx6U9/El/+yufx1a9+GR/84Efw2c9+FrOVee7NtSVAQyjlpyXF0ENltBfcqFcwV5+FV1C0lUFHcxaV9jyyIEVxpGgx6DKcKA4VMTzBIJAnjikDiByDqYjXEU+v5WfMSwyCyiNlJDyNVLQzIlaKgZDg0eo2kJmEXGIMjg0xWCnS7hgRAy9pj9I26gygIkTo6hgtjmX4gtJIgfMFtJMW+WZ2rGawmlD/8vAAcuUcikMF6JxGhzimhnYxeQAb6Ayi3q1hrjFD2zSCwYDBTRMSLEnwU2Ww1uw0Edt/CRQD1BwDQkluzNdrnIcWJHLWPHlWxC9jkgZ8BX7O+tfGjRvxoY98EGe87vV46cv+H97wX6/H29/9dlxy2SXYsHkDLr70J3jHu9+B177uDPruf+E973kv3v7Kj8I3ATztY3Z2ltjX0FVdZPQT8TGT95EywGsx6VJhEsnzAgRBCM/zmBBq473vfRfe+tY34b/f+ma85W1vwavPeA2++MUvQnS56qqr8PGPfxzv/+D7ccYbXov/+u/X4c1vfD9+9atfUd+uxVoFCuFgiKDsY6Y5BV1I0UYT8+1ZmLyGJAoKEtwWS0i7KQbGikCQoNqeQzOu2RK8N3mg0pIxQActTFe3YvPMBiSmY/tLH/EnSTINMDDVGhBqNuuoMPCXOHhwpIRc0adfdBnoTmGefmf/ZGIB8MoahmUzqmBotIjVa8dRoM6Z7sDQL7WfoM259XPgWlqcoqRp/yJCO20iJs5zdSZtmEj46Hs/hY9+6hP4zOc+j3e/7334+Cc/jSuuuIKzC5SKReZxFJr1Kjo8ljfEP2PiJ0kSeIFP+QYtJkHkmeUzcTFTmcKWuc1ImLxQRQ81PjOqnRpUHsjlixhgomeGcz1XrUAZQJIHXJQImQBo0e+FIqIYcSY6KkKkWkzMNLkGGsgXc5C1JUku+TGQFnVvtMnbZFCUJ2u0xYC/1qmgqyPIvS7QDCYA6pyvDpNqYSln103CZ6vcN5mYEP9XgbbrMFYJKs0qEyOUyTU4XZmBJM1Wrl0Feb7Js0ySFV0+4xpM5NT5fKo2a4jppwnX4daZSUwzUVcaKtvnorRFTPDIGGri3g4Bh4BDYJ9EQO+TVjujHQIOAYcAEajzJG9kfAi5gmFgX4WX91BmUDG2ZhRH3eceiLnZVdzEhwM+JHBMTcxNcgqwnKlO4aIfX4jLLrvU0hVX/By//OUV+NOf/sAT0Qjr19+In/70p7btEgZbl132U/zud1dhbm4O8tvOR3kin+Ri9KiLLOwizXVY3kI1CXyKCuXRvNWvUp9HiQFlhwFoqroQ3XzqXhrhJnq8jNHVEgC3uDlvYnjFIBAAuYEAoytHUBrOY/X+q8ingpRBbFAylBX/NQWsEwpjbvkbiE0X4/uNYL41h8TvYNWBKxF7EZop21QbeZ4uS8CgPWVP5sJ8AV2efNZqNUClxOASBv9fZND/GdKn8bnPfwY/+MEPUKs2sLOXBBOZyngCmiLlJn5kxSiGJnhqzbkxOc1goYTRlUNIqdeG6Q0Yop0SWDQZxHeyNhIvwcR+ozwZrsDPGyYLKjZQZ4iJalRFRKvaaGBgogz4GbyigWGg5xd8bJ7ehHq7CklwdBn0JAx4CoM5yhxEaSgHScgUR/LIDwcoMPCrMfCstSsQnDucEwleZJwE/JPzW8mhTWqiyyC0MBRgaGKAyYImZmpy4pth5box+lsBKpdC+THy7FNmUqGV1jE8MYgh+ubg2KBNIGSeYrIlBy/nwWI9OmThk8BfMXLLMoWMEbLv+0xAxfZU+pxzzsF3vvc9/PTyS5l4uhTnnH8O1h20Dg898WG46o9X46KLfoQLLjgPF1/yY/z+6t/hm984E3HUgfAsD5SwZt0qJjDy8PKKNqYIGeR2mMjQDNZGR4ft6XO33UW9UsWmjTfjqqt/g59yPfzoR+fjxz/5EX7729/ihptuxNiKldi4ZSvOveBcfPJTH8fZ3/8err761zjvnB9gZmor/MBAcd40E2CNzjziMEIwbJAWEphSZnEZXTkMzfnqdNvW7pjJpr/c+AcMjJY4vzkERc+Wg2Nl+ryHMpNDuQEPIyuGMLpqEDKPA2MFrukOWkkN8FOe2jcBo1CtV2zgXCgXYHxNr0sgAW2Ngecok4ETa0YtP7/kQeVTJH4X8505eCXFBFQd8+0ZSHAsbWBwqwsZckxkZGEM8c3FyqGJEsC1lqLDYDqkLkCNweuXv/oVrpmv4gtf+Sq+9vUzce655+PnP7sCk5PTyOIE+VxAtTWfM12USgXaEaHE+aowgVBg0mm+PoMGExD1ThWDK8u4272PwN2OPgIjxKHjtdD1I+RGAo5rWduLpTyKkjj0BIs5hKUQzbhJmwuc/5BJGR/5kRDFiRwKY3naDcvD8zyulQ7kWyCDowMY53NmhP6aMpnm5T2sPWg/iA55PntiPjtUEWhkdT5TIoytG8X46lHcuPF61Lkuh+nvg5w7O49MfErZ5WqV56y0tZksyegj+x+8FnKdKwe4/0Pui9wAsaB/drlWZ2pTGBgrYYzPwY1TNyPWHex/yFqUuVbBxIz0levMT5B6sfUj9+EQcAg4BPZFBPS+aLSz2SHgEHAICAIJAzPD4KvKQPseR98F3zjryzjvp2fiPR/+X7zrw/+Dn1z5fZx/8ffx5v99Aw48fD/UojnM1ieRH/CwikHmL3/5C3znu9/EOT88G5dceSG+9OXP4yHHPggDg0VkiPG9s76Fy3/2E1x44bn4wffPwhe/9Hn8y3OfjaEhbpbHx3Du5WdZOu/ys3HOz87GeZf9AOdd3qMLeP2l73wWr37zy7H2sP2wcWY9CtyE+wUgYoD4ic9/HJf/5nx8/XtfwZlnfw0/vPC7eMNbXotc2QBeF49/ymNx0RXfxRe++hl8++zP4zvf/yq+9I1PY7+DViIsegwE1+C8y87ZjiiXMs+7/PuwdNlZuPi351Gvb+ETX/kYBlaXsP9d1uKL3/k8LvjZd/GjX3wHP/v15fji1z6PEx95IkzoQb4FUJXAHwrlcpnBSQn//vx/xfdp+0UXXYif/OQnuPTSS/GWt7wNBxxwEKdAW9I8xebFtnemUqSkzMvwqte9Cudd9D1895xv43vnfhfnX3IOXvXGVyINEiDXxcc+9yFc9NOzcCHpR5d9Gxde+g28/b1vRZlJEwn0Vq4dwwc/9l6c+6Ov4ue/PwdX33AJvv2DM3H2+d/G9877Ji645Eycfe438b/veQvudPj+DBraiLIGAgZ7H//sR/HNs7+M71/4ZXzn3G/hO+d8A9/6wdfwDWJ51vnfwk9/+WN87btfxBvf9locevc7Yf3WG7B5dhMGmVwoMinzk18Kvj/EuT85G+eQPvXFj+K0pz0Waw9ehXUMTD77lU/grPO+gR/+6NvU41s4h3a++JUvYDjYxOTcRnzo4+/Dmd/7PC68+Nu46Gffxte+9QU8/fSnIs/gUgIcZQN/QLEUkiSA1hopAPmxj5ReKPf3f+AD8dnPfw7f+OaZeMvb3oZ3v/ddTAb8EJdc9iO8/k2vxWGHHIw//+UPWL1qFXJhiFIhwGFHHIIvf/0L+OqZX8T5P/k+Lr3yInz1m1/Eo089GQGTTlNzW1DMFRiMFjE8PIy73e1u+MxnPoULzjsXl15yCS4hffvb38a9730fxDytLxaL+NSnPsUkwdX4019+j29860xc+utz8YTHPw4JT5qPecj9cN5Pvokrrr0Il/zyBzjrwm/gu+d/DRdyXfyIvvh/n/wATnv8o1HI+VC0sJAP8cDj74svnvkZXHD5t3HOj7+JH150FufjC/gMcb3g0u9yvs7EY5/8CNS6c0xatfD/zngxLv4F7f7dD9if/nv1j/C+970H69atRZ0n6rXaHFKeSns8fU5YjkwM4T9e/ALa/RX88ILv4HvnfAvfv+C7uOxXP8YVV1+G8y8/Gxf87Cxc/JfzcN5lZ+OxT38MmrqOezzw7jjznK+z7nuk75B2Xr77A/+LM/7rlTj4iANx85b10AEwMj7GuTkPP7n4Ynz/h+figh9djC9/6St48hOfgv1WrwEVRM4POE+knIeo02DCIuJpvka7W0e9NYs1+0/gpEc9jM+GL+Gb9NWPffFDeP8n34Gzf/RlPtMuwItf80JkxRQTq0YxMz+JIGc4rsaT8q1Mlgzj81/9NC765XdxNtfHt394puXx7R9+HeLz36FdX/7u5/Dpr30MTZ62B/kA+x+4Di9+2Yvx5a99mX58Pp8338aPLv0h3viW10PlAEkW3vVed8GZZ30DV173U/yA/vTpr34KZ53zZTz2CY/A817wbHzlzM/jnAu/jbPP/xJ+wLX18c98mIkIDfhdBvw16DDBAx5yNN7zwbfjvIu+j2+e82m8+//ehK9864sc8y285Z1vwj3uc1fM8Pm8eXYDVjC5FvBZ+H+f/hDOu/Rb+Pp3OYc//oZd+496/Cmodea5StzbIeAQcAjsmwjofdNsZ7VDwCHgEAAqrRkoP8ZzX3A63vS21/FEdgS1eguDY0UG0ty4tiNuPFPc50H3xAtf+m/4t/84HcXhEOu33MhT2RSNZsVuwP1AAXyaFooBTzMVw64u4qSNzZtvRrvdQjeOEITA+IocBooFzFdmIX2bpg6hhi1rvCbpGtqqhpaqIxz2cNKTHoY3vO01OOaEB/C0sQq/7CPiadfm6Y1MMWQ8yWrDLygGhajZplEAABAASURBVBoDDHpr0SzqnXkbAFMRGAbKagQ8DQdCxg+V+hTaad3q31RVNCnnVoQ6mvJPtVHjqXor7aK8soAttY1oUq+BNRr1NMYs7erELfg5TT06gAETH4PI5XJIkgTyDYD169dbNwsD355W1hs15Hm6uGLFCmzatMm29T8kCZApDR5kI1VgmSIiboPDA1ADQKxixAyN5brEU7422khMhIn9RtDKOkzO1FFtddDNgC3EZqa6FYmO0OpUeJo+QFsSzM01Ib+nsNGtwCtriwFCwCsAg+NFVBrTDIQqaHRqiGl/g2NNHtAlwGdpeOJrirxn0sgvAyafocBT++NOPAavfv0r8fwX/xvKPMHfOrsRCGK02m1ShfMxC+QT27femcfW2c3kH/FEtoDcoOF1A7VOk3NosGr/UY7toMQEQn7Qh0/ZMUHKUsAwmMp0TLu6KA2XoLUh1hmUUjBGrhOk7KeUYZliamoKb37Lf+M1r3s1Vq5ZhUKphLX7r4Z8Y2N6dgbNVg2nnvpovO/978IZr301wLmentyEKGojQ4yBccrPC/YdRGmD8lM0ebKc0v8GhwogIygmbzrtDk+nJzFYHmAdOL6FDtfO4HAITxt0Oh1Mz8whCAKI76dU0vM14ANDtMN4KeY5X1OVaWzcuAlT9NGO30Tk15AEEXxinitpG7DWGKS3mnUk1HG6shnl0dDySckjxznNDwKZ14FHVRTnoMST7jKx9Aop17Th6X8LnWZKT2oBfCudYb42z3XroVQuUEcPSmVod1oMjmcwQP3yK2DnIeMpcpenyu2sjanqNOIAmI2qqFcjVOIqItNC2zTQ8dpQJWKFLtcMaZHy7g8+DMef+CC8+X/ejHUHr0PMSd6waQPCgqYfduz8FgpF5PNFVKtVzM3MYn5uBg0mK2Ynt1LfPGZmJhEygG9GNQR5jURFOOWxD8dLX/UCTKwZsd+eiFULW+Y34sat62EY+D/x2Y+yiZN73fueEOwloVMaDBEzETNfm0F5KIdWLeYaod3FzK4PQ/xMMYFXSiwP4WPoc91uhM2Tm7F56yaEQx4g/ppFkOfBAYceAI86aU7RyKphmIJCo9pGM6lD7hsce+VVP8N0dQsGxnwEZSDVsPNt8hnXzTxkrSKI8e//+Vz858tfQJxWo7hKYXa2DtAF81w/CDLc9ag744w3vQpPfubj0aW9ss7kObfiQDoCdYqyBkA9Al530ISQdVb34RBwCDgE9kEE9D5oszPZIeAQcAhYBAaGC9j/kDU4/qQHY/SgEpoM/GS7HgxqbJ7ZaAPEJjf2QVHhyGPugic85TFYd+BKNCIGDDmFYinA6Nggygwc5jdOYnpqEzw/gzEZN+8Z24ZQYFIASNBo1DE/3WQyoE3ZCQo8OeuGEeTrzkIS6MQMdpLt6tYcsgrtuIk7HXkQXvOmV+GQu94JN225HqaoURjOMeCdsTrKhnfT5AYGaXUUBgNbNzm/CbV2FbkBT8Rjcm4SnbkOEtWxSY9EtXmKHt1CfgepUNBlHcnvwqPdbTTQTGvQ+QwhedUZeLWyOnJDPhTtDGmHBEtzlQraDHg7SQzlGRQKBYyPjzKYAgPANspjw5Cvp7fqEW0vESOPwaOyBMmeYPtXypsMhkFirVlBc74LTVxVIAFEC9XmPOS09F73uzskUJA5Ko/kUWYw3kki/PTnP0ZxIGTwX4NXgE3alBgoeHnqws2/jKlHcwyYgKgbo8F5Lw/mkCv5NokS0O7URDYA6TCRk3SBGk9Wo7iGiMGLyJPAJFVNJiua8ELgsKNW4ClPPw1r1q3AlqkNrEvh5zLkywpgQJhyXKYjgHx1EGNwpIhGe4a2TAJBBwg7NnBZwaCtSDvmm9MQ6jKZ0mZglnqwQWiiO5hvzKDVqcJTHrKELBltedq3yYCE/Q0DszAM8ZhTH4cTTzwRK1dNQO6Np9FotlBrNDAyOor5+WlEPEEeGi7jESc/HEMDZaxYMYEVK0fJK0Kz2oKcKqdeRDsjeDkgJn4t4lWtz6DT7rJfYnnncgXOc8dSX35lOmJAzUFQGCwPYXRkHLlQ+rWZIKqgdkMVgacwxHUYMDgcX1nGirVDGFqZR8IEgMp3UO/OYb49hyhr4uBD16JQ9Dkmo8ckuNtRhyEsKUxOb0G1NY0mEzupiZFR3xZPp00uQUTfnWLwu2nqRsQyX6ZNIDuQtiQFSkyKSBJAMehvNpuoNiowgebaHUbIE/aUiacG1818rcHESwydA31KcTxQiWZQYIKhtCKEz3nuaPpD0KHuEaqdWa6jzpLUnGtgy8wUDr/3QXjYw49HwskcGR/HXCWGPFuSWCFqJ4jjFD7ndwXbVk2swMjQIAKjIQk4+Vl7E8DOo+enuO/974VHPPoEjB00gXDYR4M6NrMqVu8/gRX7jzHRNI/J+a3Icl0857nPwOF3PQzz1Vm0owaD7w6GRkuQH5dAkKAVNZkwqRHDKprJPOq0qZFWaBPndUChNFjmGsqh0Wrgkkt+gm4rRafSIf70EwXyMUxCrID8HoIDDtmfgb3hs6SFxIuZzKzhd3/6tU26lYZCZHyWRHEH8/U51Ns1+HlwPRqC3cXhdzsYp9CmNYeN83lYAxKgyOfc7OQM10ENAX1gYs0wDjnqABz/8GOw/0Gr0GXCCqaD2ZkZ1GdryJcMuExQod9Km72HezkEHAIOgX0TAb1vmu2sdgg4BBwCQMyT46c948k48JB1mN88B+1lCBmwT09vhXz9t83guziQQ4wuqtPzGB4dxL2OvifW8hR1tjJtvzY8PT2FlHyGRoawes1KBJ5BtVaBYWDT4sZYKMz5KA8UIUFGoZBDMR+i3W4iZjAnJ4oJg/JYddFlcBjzBK+ru0hUjNnaNIO1ecxQxoo1EzjqvkdhcGwI0Ama1E2ZtKczTwBzTEYEoUEzqlOfLsbGh2BChZinuk0mHyZWjCIYCeAFCk1usAulkFZ1SG0SS5HLq66lCF0mCOo8VSwNF7mhTxgINNBmMCyUJyZdOUPjSaw2YCJAwdBeE/i0UUFeSiluwhMbEEpiAEozkIlpdxtBECCKIum2KKVkk2UZisUiwrzPQDO2toShj0K5wIA0xX6cBz/UEIriFiRYDwo+/nTN79HqNhiwagxQ/zTr2v4y3y3iUx4sICOG7W4LGboICx7KPOmNeXLZoM1tBj5Qqa338x5AnFPOh/iHT4ylFOzrTLCM7LcCwnd6Sx37HVjEAx58f0ysHqMuHSYN5imHc+Qrlgk0T5A1r+Mspn5NiK4J5z4sBNA65VzPWr874MC1yNNmmSM/LwAniNMEjHohuvi+QWmgYLFOeZoOvrTW9mf3kyQjL43AD/GsZz0LBeKxecsU2NniH8cxfN9Ht9vF2nVr0KhVORctjKwdxEtf9mJE9Ev5/RW5fMBEToawEEL8KorbxCpGGAYMpnJWdwmeu90ErVYL+SC0PItM/IRhCAmmPc/D2NgY4qhj531ubo7zmEDqBwcHUZ4YYAIjxtzcNHoBaIyZ+UnMVibp/x1kDOZNCAaCAXVWKHPe2lxTaRojzzU0tnKEa7MDHQCjK4YBL0WXcxgUPCgmjKKkBS+nURoqIF8OETJ5kOp42xi6FzFLrP7GGOSKeYjukkSpVisWc1tfCDDA9Wvoa41WHVG3DbkeGC0z8VBBheu9Q7mgzCb9rk25hcE8PauzJMVcmyvXMODfWsNznvMslAYHoI2hThlxojlcqx6fJz5J5q3CJJt8qyPuREwQ5Pmcmcfw8CDnJYH2wbUW4eRTTsDaQw9CdXISjeoMElqrPaDOhFGNyQ3rb6UABSa79r/nOO58+GGcX41yOQ8v8IgBfYNrKcdnlviaPC98+qCh36aGcjygxPU/NjFEeR3Iyw8MbrjhBvh5jZTaFEs5cTcmEGIccND+UHw2HH6XO/M5ArQ7bQQ5w7oMN66/jhhHHNNlEmKG8pWdY0NbZH3NzE1ihAnWJzzpVIyOD2F2yzRy9GdZn3EaYYRz3mFyLEk7kL5RrYkj7n5nPPThx1qfED8wfAb2577ZqsGjPwyOliHPdtHdkUPAIeAQ2BcR0Pui0c5mh4BDwCEgCETc1B/xgAeixtgqKA5z412EahcxVl6Byk1NDJlRqIYCYzTE3Q4aPGF83NMfhZqeQdVMIQoG4JVHUI8jnuxH6EQp0k6IABNI2iPQhsGPlyf/ebTNPEyxyQ1wBehqhOkgSohRjDOsYD8zFWKFWgN/6yhKzTEE7TwMT3OLPFk0hTqqnQ14xnOeAK01kqaPIB5BUAwxO88ArgUUzDiydpn1Yyj4KxiApci0QcfrIvY7SBgcRdUY6BQwpNfCzI8wIMxxo16G9ktMZqQIgyEemhVRTMYw1B7HaHsF/Hkf2U0h9jMHQs0rlIMSZMPdVRSazzEx0CWUKQa46Y9qM8gzaNHoMgCOkTAqaWYewiHiOd+AXxhAIV9CZW4Kgwxwu34dsdeEAMwDQASJRhgHCGIffmLg+RrzPP1Nc0DL70AVgXmePqdIeerYxP0fcBQDm1k0VA0dv4so06hOJbju8q0Ybu2Hwc4EVg+tRZxrY15PohnWUOJp9w2/2YixmHgNljHHwDaVAD9u4qAVa5Dn/A34K5FGZXSTEOGwh6nmRnjFNtWMMOQNY8vFDUxMr0KhsB+2bKmgWzbAeIyKmsS9HrgfClQ0q+Qw5I+j1dBAcTXmMmLFE9oYEUpxgKFmDvPNDoLCMJo8OTW6hJw/BOYkcNjhd0GbAWUcdKnfHLKBDHJdbyXwVQF+UkRa8RHzxDRFAu15SLXi6WoMw8TOZHMK4weNYc2dxtDVLQZRRbTrNYwWhlBKy9jw2znkjI92wyfGRZ5i+6jUN+MeJxyKeLCFKA9EjKozFIC0iEi+teEFCJRB1IyRdYrIuiMMAJswxkCHZVSiGGogQCVropn4DPZyCIj7zNRfUC4UONaD0R2YEGhznlvEtiUBc2hgMIqStxq1Wgy/XEYcZlAMenPtMgrNQSRVbX15xRGrUM+3Oc+K69HH6nVD5NXkqXwOM7UI9QRoMMGRBSn9rynxK/xOgVgNopzdCe35QfhmHB2doI4qmlxX7aAJ7WuYLGA/gwFMAM0AYTCADmK0gghNv4VKWoEE/iWulSKfEWbKIJvyMJGtwGBnEGPxGLINPg4uHoGwVoLfzkMnHoIghw4TULlCHmGYBycEw/lheI0czFATjWQGCDwMMAE1MbE/Ou0EI8M+kngOSbIVvlcDOF4p8go5LhxCM1VoA8gXRtDuGlToFx6fQy0mq+5/8sPR0DHn0IMaKrIv13+cgpOCYqz5jBnAWFLGwJxGk0mgU5/9GEB7fF4plLj+i+VBYMRgi5lENd9AXFC46dpJFBPaGa9BPJ9H1PHJV+GAwdXIU77qwM7XT3/+c3iDASYbU+iEbWR+G6v3H0KxAOy/3zifjU0UON++CZAwcfSr72zBivTO1M2nLQE6AefE1NDmw6DRNhgrH4jOjMF9jrgPfB0XVQTfAAAQAElEQVSiPJBDNa5BjRWwlQjUtmrWcz6Vj8LYMOpxE9VqFU84+VTkIx9JvYlcPkM1mMaUtwn1fBWayZxoSmO4vRbu5RBwCDgE9lUE9L5quLPbIeAQcAiMDg0iyxJoBZ5eRigPGRgfeMZTn42nPuNp+P73f8BT2QY34SFGxicwWBq1pJMQE8Nr9hjAjBv5yclp1LhRHSgPYXZjE+9897vwrne+GzdcfyOUYpCRAYobXM0AgFEQhodHqTP4UiwznkwOoFwuwhiFdruNer3OgLIOrTVSxY0/e1IMsoVroFfHauSCPDfiKbKYfEqDDD66OOuss/CG170Br3/9m/D6174Jb3v1u/HJj3+KgWwbhVyRp7kxA78OfE2ghMnfkIwxlnuSJNZWsUko49FtoVDAunXrkM8XEfLEOeVJeMDJ+/Of/8wxtJ33SikUi0V4xELGKbYknS7m5+dRmWlDxiilLFae5xHHsr1WqoetnGxHLRBbw7ZBSJ+/XPVH/Nd//RdOethTIL/jwBiZo8zyAl9y4i0n7KIjb5d8Cz/RQTr1bVRKYe3atdZeqV+KRLa0Cw+Rp1RPb8FD9AiCwNo6T3tF1uzMPD7ykU/hfe97H878zEUy1Nrb6XRsCY7vjxN+tsPf9UMtSNO2VEpZzAUbqRB7BoeHIKXUrVq1iioryDoSfcVupZStk/59UlxD/evbU8qpu2As8ynfmJDrXC7HREUNH/vYx/DWN78Vr+Maed0r34x3vvX9+MXlv2ByqwLDf7LMBHOLLRNTlbkqPv3Jz+C5z3ke3vm29yH0Qgb4iSXp5wXA+Pi4nYdYAvZdULTDbJFiMsP3NFo83V6zcpX11VaDgS/13LJxC5MJo3jbW96GE044EVf84tfYcPMWpO0Y3U5KbH0rM8/nwNTkDMB1JfMv/qS1sRqI/tPT05ibm6OPZ5a/UorXKQYHB+29YB9FEa655hoojjJcEyyglMKd7nQnrtE858yH73kQLFvNJmTO5PeANBoN20/6C95WNhSUUpA2WQvy4ypJq8XnTmzHT03PWh8+9tjjcc1frkO7FWFqagajo2PIhQXst/9B1j5mIMjWg05pC+cA0FDyS0ZYyjUb3dsh4BBwCOyTCOh90mpntEPAIeAQIAIHrluJ0SGfQXALGU/7mjzpDPIas/NTltZvuIkBZBndboao2kVUy1AOx5A3w2jPkcEevo2fw+jIChtc+qGG8UNu0DfhnHMuwNe//i0oBEh5WqqVD6NzlGawetU6btQ9ZNzIduIO5FRyZn4WzXYLYT6HwZFh+EHADXfA/nzbwD/lRe/dSwYAkhxIGfjzQm4gyYA8Tys33rgJl/zoUlz8o0tw6UU/xUUXXoTLfnIpciZEjvoq6sOtPOJO0mP4N/zUWtuASII9CTJElGYwL9crVqzAujXrYJSGnChK0GSMYhD2M957UGIogJGRESgYKGUABgHSb3LLFCa3TCLNYiilLBljMDo6CuEPvrIsY7JlmG1AFHVsMCJ6KPKSwEQComuvvdYGJFIvgQv4Wrly5TYevF3yLYFff5yUSinb/y53uQvn97ajVtFV9JTASQYqpey4MAyxisFxrpiDXEvQOjw6AinlLzH8+te/xm9+8xsZwiDQo393rR1SIeN834foI/d/U1Lil0I9KYom694lPzUkSPQWdBFbPfq1zHsQ0P91hgMY6In97Mx5MvR5WSOa+Bssx0twEP5K9XCVa0kKyfx/9atfxRWXX4lf/PQXdr1ccN6FmJ2u0O+MXUs+g8yin4eKFXJeASNDo6jN1fG7X/8el198GYKips7qFpwJQz/4lmSDyL4tGzQ6CHwgH2rE3TbGJzjHeQVJcsmaWLff/lCZh8t+eiWatS4u+fHPccChB0OXcgzKBxG1OigzQbZqfAX7aZSYTDuImMrpvPzYhsxHt5vYX9i5detWq6usE8KBlGtndHwEci96xlGMX17xK+qRImRCAbRHfOiII46gL65EwLmTflp56LDv1NZpbNmyhWsrsr6nFPVeSPQppaDSjLx9jAyPAQVFvl2IPgUG+BkTJCKrXCjhK1/8CoZHc1jDdTe9tUasi0AHWD1B29MQSPNA5kOTVOrz2iMRez4LRB9HDgGHgENgX0RA74tGO5sdAg4Bh4AgMD/DU68ESJMuhlYU0WrXMFuZwcmPPhnyJ+gqtXnUGnVo5fOU3IOSr/TyqXn3O90beQwLiz2iBjfguXyBQXyK6akawrzBGAPbeq2JX175Gyj41M2wDBjUBCx9jI2NU6a2wVGOAV6OJ32ylzUSFGUJOnGESnUO9WYdGXfMGYMs5gq2u045XgjcFCu76dcM6mvzVXTqXYLBdzdFt91FlmRIeD0zNWvv69UGfO1jqDxIzbiZJqe/5TthQCCBn1KK9tNmBuUZSSmFQw89lIFPAe1GG9lCIiPuZMTt1/CZSMHCa2JiAhKIgAGF4lgwMTA3PYf52QqEl2bSQL4FIn3kBFZKqScKaLc7SAmVfNtAcDbGswGzYbJA6uRkVAI1CdiUUlbHcrnMk8qO7YddeIk8pVRPFyY3Etp80EEHbQuYbouFUr2x0k/0kvFyPTQ0hHqFvkuect+sNyCJAklciO5yYit9ZYzY6/F0No1jm/SQ/lIn5d+dxJmFKFi+0ZIRf9FRG0AphRWrJpBpxQA2hCRskk5M3A2JQTD1FxuVUtD8p7CTl2KWYSfVO6uSoFWCfTkFl3kWjESngYEBmzSZ4al5s96y34qpzlTtepKkWpYopFxK87N1Bt4t+qj06XLNeBgeHLa+19jatToLzjIP7TYQMnEjviQ+IfJ2ptP2ddokDIojZIx4aT1afFaJzT79tM0T8znq1G1neOKpT4HRBQwPrURtSxcb/jRDvVIm9QJ0GgnGRyaQ93KYm55HkUmAwAQYLA/RJ5UVN8P1Mjs7a/GX9Wgr+TEyNow4S2C4HpRS+PMf/oxGrQFJFIpNYockbO52z3tAecaui5T+LUH8r6/8tfVHsTMMffLOuNZSi4lSyrbl83mIXLQAjzppzWcw22SNyS+3lPk57LDDsOmmOmpM0JZLZVs2a8CK8QMgwb9OA6iUiSFJBjAZojPNedLU3r0dAg4Bh8C+i4B7Cu67c+8sdwjs8whMbdiA2ckpGJ5mtSsN+HkPfk7j5Mc8HHc76q747Jc+j1NPO81+ffaBDzgW97vXcXjEMc/EL37yO7Rne5vjPQExUwaNVpfUhAlCcN+OKjfQnTjB2nXcwCoPKTxk9uTKh9EBSTbLChI4TM9OIaHuhVIepQEfragN+WVxOW6cR3g6Z0/5VQpbakZSDBVASql6xkAojhIGKhnAgEVnBsb4NngOedIvJF/5D70QHvUwysCTDTizCRSJpCP89sT62x4rwZAEHMaIbsZ+XVoCC6m7xz3uAUlOJN0MGRMV+SCP6enpbV/LTxNw46+wamIlJCiTe7HT0z6q8zUGQE0GHezDgEJ4xnG3F1AyQAFfIkMCv4hJAAn8lFIWcwlq6vUmms2WvVdK2WBQdFSq10eCaxlDNku+Ra50UEpJAeEhdRK8j43x5NPWLv4hfUXPfg+5Fv0kCBb50q6UsoGVnFz323yeqottci9+JHKFZJy0Ce5S3+f7tyvpe9szZ3BGt4SypWIw2YRgLTopRTsYbK5atRJJ2sHYxCg0zHbYGwaL8wwcE44H57aHKbZ7KaS9NorVpO2adnopeAiGgpNgK3pIIkgCU6GAa8Peh3nIevG5PgPj2/UiuaaBUgmrV6/A+PioXWcNJvZkLQ2Vh1As+NaflVJ23qW/yFFKWd13CX8uRDn5l1/cGPgeNt+8HjUmHURu3IwRmhwC0pOf8HQccejd8NlPfQmPPPmxeM4znotTTnoMHnD0g/CYUx6Ln13yc5SLZZtQW7NqP4trg8k+cF1JMN+o1+1cCAaio5BSCoMjQ+gmHYivhXxmzM3MY+P6jXxOKCSSlIOCF/i43wPub22Uk3+pLxZL+Okll3GctgG/2Co4SykyhERG3OnabwnUuV5NECDjc7EbxZxDjac86alMaAzis5/5DI554ANx3EMeiqOPfBCOP/ZkPO3Jp+OqX/8JWk7/UwBZCDn913zGgToJaT7H4F4OAYeAQ2AfRUDvo3Y7sx0CDgGHADKe0m244WaUGSxv2bQZ8tXi8lAZB97pALzuDWfg3ve9N2Yr3NRu3IiBwhBWjKxAdbaB4fwYVpbX7DGCnudDewYSsJcGAm6SgShq2aBGKQMlBI+baSDlKb3nBfZU18ipNRLISS5jJQajTVQqLVQbVaxatQJDo0PYuHkTZI+bUcuMSQBygCQC5LpHgDEGEhhmTA6UeXJtyFfuhdo8khSq1WrU0SMXQPpIoFKt1jhYONvqv9UHJCiQYKAvQIICpRTnKcDd7nY3BgSpDVo0QcgzCJMTyHaz940A6SsBxcTEhA3UZcNvbGijUZ2rojbf6NVrIsNASvqPjY2yLqW4FEop+zPOwkPwaPCkV64HeYIrOMjPP0tAKHVKKdufA+3cSamUkmJJinliLXMgnYSPXIsecn/44YdLsSQJPp7n2SBKrpXqyRS+cl9iACoMBEPRV/QWnSX474+TvtvLFT2kTqkeLxn/t6WUs0K8M7AUSQoyV+Cc1mp1TG3ZCsOkTZymSOl8++2/H5NcXaw9gCXxy+jkin1TBoc333gT54+MsPBivdrudqF2lwuZC8FQMJO10Mdt69atkPuUazCKIibeWlwjCq12g7wzKE/BGNjkRaPaxvxcHdV6DWE+sEkm+bl4+OBajxgEexD+Avf8/DzHGVsnfHEbL09p+40cwzLnB2g3I/zxqt/D0wbFXBHFfAHzsxVMjI7gQx/4MO58yGHYsGETnyVAtVJDLsjZ9kKugJzJc03UIKfzsp7kGwB8YEB+lKBaof7VKuQl/iG4iE8N87nZ4RwopazeSIGrfnM10hgMuBUMkxJKKYgve0wEgC9PGSTNBH+6+k+8A+Kka78ZIP5qK/ih2Ef8U9ad5vgNN22QRQqtDZRS9pm1evUEvvCFTzLBMoGxsRHIj95kGZhYGcBf/nwjyqVRQL72zzplA38u9AV/UGClJQpzb4eAQ8AhsA8iwCfiPmi1M9kh4BBwCBCBLvfrP/jOeUAd3CSv4GlZYH/Z1abNm7FqzUr850tehMee+hj71dxmo4aIG2zwxLnbiNCc5yDy2JN3ywb7EQObLqqNJhrcGJfKeaxZswIjPF3TUJATw4QncbLp9o3G9MwkuA9mSwIJ6FOV8KAuxsBwHseecB988jOfxFe+/hX8x3+8gKpxR26D/wyMkyyxku/Mjs2XcgjyPkzgodFpUocqhkcH7bcf7nLPI3CXexyBu97jrrjzEYdhtjaPZqcF+VNnCDLkSwXy+Vu+AaWUDejkRFrsV0rZ4D8MQxx44IEMNDKU8iX7TQAJ9H515S8hLwnUlOqNld8BYBhaesbAaA2CjdnpWciPAaSMVJRS0Kw34I7PiQAAEABJREFUbJdTd7kGXxLoSCAscvMMpnI5YhUEkHv5Gv3WLVP2WgIX0UfqhTjUJmb613K/GMlYCf6kr1z3ZUvwd+SRRy427Fb1Ml4qBCPRWeyQe7kWHCSIEjuEv1yLjEajYZMrHpMHEshKX+kT0D4ZK9TnI9d/O6J/bs+cAZoEn4qlULPRxiYm5kR30U8bYP8D19F3Y6w7YC1Hahs8S3ur1cZNN93M4Nen3xg7N9juJf6x3e0uXSqlLH/pLBgJxjJXUp5wwgm406F3wqF3PgSH3/Vw3O0eTEhRSDNqoslEQKwAP+8xBk2R6gSjE6N49OMejX9/0b/j2c97FlCE9W2ZA7GtXk9x3XXXQa6DwLPzI3KXojTWDOIZvPsFdNopikEZPzz7AmxZP41AB+g0YgxwfVAV+J7Gxz72UZxwwvGoM1E4ODyIrpymcwryQR4EFUMDQ5DfGyA/LiK+I7LF7tlZrpe5Oa4zRvapBM8KWnmYWDmOTNE+ZNQ3Y+IiwK+u+A2STgalRCrARYd8KU/2KYzx4GkfN1y3HtWZOhsplokdufA8z44R+wVjSXbKs0+++v+Ds3+Imc2T8GW8MkwQaXRaGQgg3veed+Jud70zfvfb38AzGoZyJ0bH+GxIoehHYDfhr1kqpLzkBWIoEm/c2yHgEHAI7JMI6H3Same0Q8Ah4BAgAqEp48yvfQ8/OvdS5MMyOlGGqJ0w+OYGkhvTo+9zHzzr2c/A0UcfiRIDXvmt26PDA9x0G4S+wp6+BgZK3J/GSLMOQgbVSscYGi7gIcc+EC98wb9BKWVJvvqaJWCgClTmZmG4m9WQn09PbUBsGLzO8ZSxMtvhCeMwVqwYtcG86CfbXSl7JBtgQBIH/ES1VYX8rgPGCmh3mxgYG8DTnv1UfPCjH8CHP/YhfPjj78EH/+99+I+X/QcGRsuI4hZMqJAw0Km1Kj2Wf6tP8tUMzFnYU3UJ8uTe930GGh6Gh4cZaCQwDAoinsJKUHbNNdcRI41u2oVgopSCfEtCa9W7h4FKFerVBqrzFUigoWiL5v+Enq8hJ+QiA3xJ4CPtci/BScyTTvkWQKcTI/BDyDcLRKb0kQSA6CfXIldkSn+yWfIt/YW3lDJeOiulrL32lFgqboNEnnQReaKz6CuklJJqa7/8JQTRVb7NIdeCofQR2RLoiWwZT2ey+EmbUr3xlsnf4UNnQE8iJwMakghIuylmZ+ZtMCc6iq0TK8agjGJAPWx1DbzQBp9ix/TUDKSPUgpZnFkewlV4YzdeIlOSJuJf+XweIRNPkiTZf//98ZrXvAaf+twn8ekvfhQf+/SH8ca3vAH3eeDRKI+UEKsYCYP+rupAhxox12rEtbP6gNW474Pug7vc9zC05rrWj2UOJAkjSaXrr7/enm4bH9aO21K5zQA/SwPa6jOhVUNoirjw/ItwzR+uZbIyBl2bz6oALSZSMj5ACkWD973/nTjwkHVoRfP04xyfayWbdJicnLTJxtGhYXsir7koDNcLh6HG03/5FoAkIrfXaXBkgIpmxD/hWowR6hxuvPYGxJ0EEuiLX2tPIeq2F9aa4sz6uPGaG6GYvDCGEkiCqWAr94K5kFEagk2n3ca3vvUt3HDDjQBHd7sJZM7TmDL8FCtWDuOd7/pfPOKRJ0GphLq3UKnMMTeQsX8KKPAlpVACCiZJSYJ7OQQcAg6BfRMBvW+a7ax2CDgEHAJAIRjhKZiPD77/E9i0cZ4bV4PhoQluwiMGYQkinnj7DAw/+omP4PAjDuZ9FfP1SeRKCq3uvIVQNquygZUASwIrCURkI6uUspteuZbATPrJtVLKbrg1N9hJ3EaYM/CZTEjSNlrtCt76ljfijW84A+WBInWI0KjVmZwoIPR8NBstzE5vRdxtIAyUDRIkOFFK2Y288IyiLuQlOkm5FOk80FFt1OMGglKABvlmfgY5sdQM9BEAin0S3UFmYui8Rsf+a8Ev+/hbvvq8u90ulFI2OJdgTIKlVatWQYLZUqGM2mwFI0Ojds7+8pc/2WBExnihhyAfoDQ4ABP46JBPzCBexnfbEaYnZ+AHBoKfzJuUExMy9y0bPMhcgS+lFOehp4PgK3PJarTbHc6bb3UTniGDQ5ljpRTEB6Sv9FuKZI5SJpokYVCv1yFjhKROfrlZn6fYI/UB9VVKWf2UUttki07SVyllfU769uVKm9gmPOXHAESOtIl9Uj8wMGDtE116f2qtY/1KsKJqVoZSPb7CS6meXLnenoSnkFJKCjvOXizxIYkooV4Xbkd4YqsWiA5HPDxIUkfaJRhUBpzPMvLFHORHAVIGg4VCCUb7+P3v/mgDRnC8JA6kv4zrkyQBFGNCW7KSFkFwkjmT+ReMBQMpBRuxjd0wNDRkbZG+8s0JaZf5lQSUySnUWm0oHxhZW8LW+UlUoxrgJ5AkQIeJvdQkUEFvnXkFD6nHpMZ0Bflh3+LuhaE9+X/5y18O0UPkzc82eraIAktQuTiBqKXRrCT2t97PTdfgIYf/eevb+ZzgiT0DcZkO5siQ8PliykCltgVf+eqnccDBq9Bo1REysVFlgF8eLCHgeimUjV1rYqfgIPiIvbVKBTmuI0kIJOQbk8ZWUn7csbp6BEHmY36mig03bYJRxvqi8JBvH0XdjrUvi1P89oqrEKQhukkXnAQmFrvUpWlxDomHgbLrOGOyTuTJfL7z7e/AppuFrwf5nR+e8pAggil70MT0/z7xQdzp0P05H3NYtXYFak0mATT5KwAqYdIzQcbEjFyDZcZnGtzLIeAQcAjsowjofdRuZ7ZDwCHgEMDUdBUHHnAYg/9pvPQlr2LglmJy8zSKuQEY49ufqZXfyF6rVfCKV78M933gvRByg7x5ej1KI9zV7yGGaZqgWa8hajdQKuQxOJBHs1VDrT4HlaUIvRAjgyNo8wSvw4Dz61/5KnxPU68aExdNG0DIBls26fPz8zaxkMv5sqe2vytA1JP9r5Q96j3y5XQVPE1rRi1wp84NtEZXghXVhWICIObGuUGdGlEHKQem/ExVijjtIDMKygBtJkfY9Ld6W75im1IKEhhJQCb3QhKQSF3KCFVKCVY0TRseHUGQC+Az+I+TDnLElMMR8F7GFYtFy6vCYEa+1ixBbsYwQk5Hg8BDqVyABHYS7IkMq8S2D80rkkQzxI43e/wWm6IosnzK5TLkWoJQqZekgOgsukgHqaO5NviX+39aYgAPBoCKpaGjXXPNNZCXzLVgkCuEKA4UsWrNBBTbo3aXJ/0KU1unAQaMnudBKcVrRvscaAP+3iXv+u+0f7FkqZSyiSZJNimlkMvluLa0DU7FhwwfARmDzyjtgksZ8lc5CqU8FNdIFDdhmDxsJ200Og100xgpfU2CbD/nYXJ6BpJ8+c0vf2lPuOX0X3wuDEOIT4utSyrHxnYrYSKwRL2KiNoZNINwlRnccP3NePMb34wq/VzR9nwpB21SVChzxX4TiLMmPviRd+MBD7o/qvUqVECbshi5Qg7QsOuH7CH2xAzwb7zhJvzlL38BFCgrh6GBQQyUSgiKPgaGmFUAoJSCSX2kUYpr/nQdQEZBEDDI78Dj+gtDH416C0b7+Mvvyaur2Kf/TvsXtyo9YyxGUjnN+X3tq1+DLZs2c40GqFXq8Mshttx8EwYnBrBh8414xzvfhiPvfTdMz2zEwHABUHxeUUwmAT8JnAH5kQUhgMDAvRwCDgGHwL6JgN43zXZWOwQcAg4BIE4zeH6IOjemcmr1H8//TxRzZZ6eVRGYPMCAQk7HJrhpHl85hte96bWYbU5hcGURc9H0HkNouEk23OTKZj9hEOEHUpNShzwTAmVU5qrwtMIwT7GjehuXXfxTFPw88r6HwDfUMYCvA+TDAgZLgyjzZLQ230Sj2sXg4DBA/mAgBSgmFPi5bc+rIEmAgMkCn5vzhCdx/dNNpRRk417iBr9YChCEsH9asJvEkD5Wz1zIIIHRD/5Wr1vzFYwkyJdaCYglIIt5mi/3SikmPjqQ+oMPOxg8AqVuntV5/wPXwTAIizodzM7NoBv3gm0JtJVSDKYTKKWY+GGgkGX2emh4wJ5c9uWJDAiOvYvtPvV217t3qZTozsCQkb0kANrtNioM2oSboV8IiV1Kia4Z9cqoc4+UUtLtjk2KgZ/KttmgmFwRq3Qq2Gr4XJt/+dM1nEsG2AzY5Ec7xGfXrFuJFasnoJWHFk/gBacbbrjBYuNpn76ubUCOHV7CdYeq27xVSkGCcpkH8Ruh4kgRoxMjqDVakIRDXn6jP81IGeQ3m3XqG0HWkIwT3SSZE/J0vVKdQ7U2j1KpSCrZRMIRRxyBJz/5yTjllFOsH87Pz1tfFnm3pZznBVAwyPicSniyHoZFys3xOTCA3/zmN3j729+OP/zhd4g7EYZWjVLfeaLYRqIilIfzOO1Jp6I0XIRP/VOTMWim73MCCCES+qToki8WIN9K0MQaOWB+Zh7V+RqTkhHXmcLQyAjXXwxNPeypfAf45RW/gid8OEaSGmKLF/hMWkZMXkb4w+/+DJ0a3NZLkj6TW6cwWB6k7wO//vVv8YH3fgB/vIpBf5n4dSOMjo9gy+YNmFg1ZufkDW8+AzAxukxypExkpswAZbZM+DjPSAC9Dinn9bbku3aHgEPAIfDPioD+ZzXM2eUQcAg4BG4LgeGxQVx30zVYsWLcnvTdfNMG/Muz/wXlHDeX7cQG14ab2PnJWUjgsXL/lXj8005D1+uCYfZtsd+Fdo8n/GMIvBDVuXm7Oe5GMSSI6fJkc3z1MORvWt90/RQ+9YnP46pf/57JiTn4ykegehvo+Zk5q3vEk+Q/XH0t3vCG/8LrXvM6nH/ueQyEAAWwlEe9hmYyQG0jIGp1rMw0zjBYGsDYyDjE3haTDUgAcDPfbqS234qRCZuUkL6dZm8ce/xt3gtcJQAQklsJyOU6Y6AuQfLMzAwkuGp3O1BGI1MZjrr3kfYXsGUmRaITFAcLNCOGZhJAKAhDSJC9ceNG/PGPf7TBW46nummW2GCsy4BCTmUzyvB9X8RuR4Kk4ChV/VKud59EfwkgO0xQaE0bKPfqq6+GyJY6aZM+IkF0EhIM5P6flpgEAMNJ8VVZB7Vag0mRGpRS6CYdmp3ibve8OwwPeI3hHCXgPGrceON6GyQKPoKTUgqKvXtv3Sv4qZByHfBiF9+Cv8yHfMtGqD/sz3/4C9eph9ALIGrV5+oohAWbjJP17OsA8mf/okbHrj/5OfwfXXARvvz5r+L3V/2ROmibUJNEwd3udjiOO+44SKBdtN9S8ZiUrPdFLVpKUqEdNRAxsRWEPuSbLNPT0zZhIb7zi1/8Aq967WsQJwm23HQzxhgsd5ikUL5Cq9vC/R98Pxxz/DHQoULmZRhdyaQhoZLEaJzFoJLEvoJNmzbhxutvABcTEwwh+eeZpDBIFDDIhFm7E1O2Ih4BDAP731/1e1AM5yNlMiS28gU73wtx/TXXozFfR97jBC5qmTRoaGXIN91O1aIAABAASURBVIM82zxtMDE2jjPP/Cbe+9734+abN8P4gcwmCkwGNFpNpKoLSfo97VlPRrU+w2dCl5SwPmUpBGTQJM+SSHHkEHAIOAT2RQT4qN8XzXY2OwQcAg4B7mdNCwla6CR1rFozBjmhm9yyFc955rNRnalBfjt2jifuNQbEXsnHbLWCf3n+v2G6NQdvML/HEFbnmjxJ40Y7MSjlB5HnqX2NgYT8GMLmDZM475uX4jMf/wI++oFP4guf+gpMEmKoOIKso9Btdhm0D0FO/wd4+j8wmGOgAfz88p/hkosvxtSWKe7fuYlmwC/BlLanqtyxMyzSGdhXYSg3xEO9HPzEh5f52HjjJnzqw5/G6U/7F5z26MeTnoLTn/E8fPBdH8JG+blebu69rodQhRgIy/hbvfp8JZDTC4GxUqI7N/AMkiUguPbaa23g12o1GJR44PYedz/yHkj4TwJFxg4YHh1CzKAgYTBjfGLhG8gpcnmoDD/0eHrcguFJu8jwGfDL9fj4uK3L5/N9NXYol++/TaUUwjCEJDfEJpF55ZVXQkoJZJVSUKpHooTgIaWQUkqKOzjREWmBYiEEBmdCij4LKMTdFIEfMri/kQGntgGlzN997nc0OOHsbWy9fBlky5YtNliUxAn4kjmFTSbwhu8ef14svBUodOF6sUIphZjMJWkk8yPBudDmGzfjbW97G57yuKfiMac8Do888TH4zxe8GJdd/HNE1Q6yNhjkNhHq0K6rnMkhzEL87pd/wDe+9A1ccdmVaFciyLc+RO+5uRoOPPBAO+/NZpPBf8P6xWJ69etjCuqmTWiTwM8pGA92Tfj0cwm420wKJkmGpz3tGSgUuV6VT9g0om6CMF9EOKjwiMeehNSL7ToZnhhm4gxoxy0oLyUvj2ukYfWyeEZA6OcWvnnkQ5Ju8mM3sC/FT23nZOPNG7F166ydD8/zkKiEibk2CoUCLrv0cj6zinw2GY6HJQ7c4a3tfa1Ww9o1ayDJk4xz2W5HOGDd/rjiZz/He975Hlx/w0Y0mcQMcyWkbB8cHsamLRvxhCc9nkmBIjLNp4LqE2i7sZTBp26+leE+HAIOAYfAvohA7ym7L1rubHYIOAT2eQTCssIrzngxHvW4k/DIR5+El73kRTju2GPRrDbx1v9+K+oM0GemK1h74GrUuGEfHhtCaWQAYbmINDB7jN/48CruSn10Wgk3zgFm10/if9/2Tjz1Sc/Ek5/wdLzhtW/Glz77dVz6458DSYDB8igGiiOI2ylCk8f05LQ90e62O2jY3yoewDcBQyfqlsIG+YrBlMq2v5bHvhCQdmB5IdYYzA1gKDeMdi3C5PopzG6ew/TmWUwxETG3tYLR4hgGwiEOUPbnfBH1eGD5X9s4KqUQBDzlS2lvGMIGIWxVSuG3v/0tN/E0jPfQip8p1uy3Cqv3W82T4gTKUxidGIUX+pAEgPIM5irzuP7GG+xpv5yUTk1NEb+mDcCNUTbgGR0dte0S+JHp3/QtQb4IELu63a4N+tavX29PPMVuaeuTUgpK3UL9+jt+KY5KgramSLIKvBa/jaMYvjb44x/+bG1Ple2Cww47BKn80D1vjTH2WzGV2QqM8jh3KRQM+q+e7/fvbn8pAax8S0RGynxlWWaTAuJ/kqxrzbdRmaxiZuMsk2khikEJRa+Ekl9G0S8hrwsIshyGuXZLbGvMNtGpdSEn4BKkDw4OYnxVGfvvP279UOpEhsjFbbw63Qp0wGeHnyDNIqxbtxqn/8uz8JzTn4UnPekJeO5zn4sjjzoKHpMorznjDdBeiG4MTDO5mSHAHAPsu9zjCITFAAm6GBkfAaGHJNC070H7hiftN1u9JAFy4zUbIRjItSQqFNeMrLG+r2ZxYtdk1Izwp9/9kevVg+/7lmQ9KaXw85//HMVc0T57eualvWKHT5k3wWGcCbl///d/x2mnnYYnnHoanvOcf8HTn/5MyDdlPvyhj8N4ecwzaTo4OIytU9NYuXIlRsaGMUpKGfz3iMz5HMzgIYPPJIBQyEr3dgg4BBwC+yYCet8021ntEHAIOASAo+93Nzzi0cfjVW95EZ7+jCfiCU94HN7yptdj//3W4ueX/gyXXnwZAi+HpA2E+RDz9RgqB6xYtw4tBqV7imHUTCC/yCtNDMJSASMjE0wGxGgyCJe/c614Ki8UmBIGCqOYnaxg0/qt8Bn85/wiCrkCRofHMFAcRMrNt6cNDMOfNOF2ngEl5MWNr93VyzVJZ2BigDWsL5kiyl4ZcqrfbaT25FJ3ySHR3CYHDFwCeLGHLu3OiIGUXuyj5A2gyMAGf5PXLUwlAJBASE51JciQewmQDIM+CcDanQhyWi7tigG+NgZH3uueYhwybv5zhRDSVzNQGSoPIGOYU6/XsGrNauQKeQYrCYMUbX/2WgIb3mBoaIBBTsI6GnyLKre+InYQunXt7b4TmaJ7LpejzJQyO5bk59kNbZF2sVkYK6WonoZSCv80L87R9raIb25/L3Mvwab8grxefcb51JzzkDOZWsyUUtiwYQNPzes20DRQ7GOYCMiwHC+lFOXlbSJKkjTtdhsStA/ztHl+SwXoauRUHkmT+rQy+w0AxeRY6NGvGOhn7Qyt2RbiWmz7BSqEST14XGM1BuDyly0alYSJKFj9999/fwwMlKw9t6V/alrwgi4D2iaStI3VayfwzGc/Dc94zhPwwv98EU4//XS87V1vhlIGF1zwY3zvrHN5+g/sf+CBCPjsiJIOdKiwiomzzEtt4Kw8kFcKmo1CPgf5URv5sZiRkRHIL87MDwaQ546nffDQnboOIGRyTvw0jlN4ZJAL8vjDH/7A9ZWhE3fZHkBxcuv1Ojas38Dnj4aSnx/Y3kCVbn9nr8fGxjA2OoFnveyZeP7zn4+XvOIVePzjTsWLXvRvOOzQO+Pccy/CZZf/CoNDowz+55Axe+EFHvxcYG2RZ4BlxLWa8smYkZAZIAuoW2Cb3IdDwCHgENgXEdD7otHOZoeAQ8AhIAhEnSZyeR+N6SZGVnAjy81js9HE7MwMyqUSrrzyVwi5meWeH/VGwqBDIc2Aexx1L7QYfAqPPSHfz6HE4D0wAQOEFB2enGkdMKAvIx/02uZma8i4WTasHxtewc13EfutWYeZ6TnIKZwESBIUy1d9ZRMudXI4KgGK5sZX9OPe22665Rq45bHfrndg2CfwQnisD1mWcwP2K75ZF0jkK9isy1PPkGS4gQ48xeSAh1Yj6rFb7s/t+IldcitBslKKQV1iT1+VUrjxxhttsFwoFVm2oTVYdnDEEUfAMPgSLNauXYsgNJianUK9VbOB3EMf+lB87nOfw48v+wHkdHGAiQHDBIHIIQSQX37oeR6EbN3f8EMpZXWWBIBSyv5MuDEG1113nbVTbBASFZRSNihTSkolVf+0pLnGxLh8Ps/AuG0DT7kX0pzoZrvFAC6zJL5uv8nRiiDYGeNDSkmISf9bU9q7VQsCendLfsovvhQSnvIVdpEviQAJhuUXhua9ImSdZQlQLg6gXCjTjbRNpoUMkkvFHORbOUlE2ewjfb3M43oEVqxYwTlV9hsfxSLXGxN38iMBs7PzGGXwu6RibNQEKsti4tCF/JZ/qBhhXqEbZUwoAimTlO1qBt8PkGfA//MrrsTQYJnPtyaaDfZlgqxBLFczASAn9WW2EV7YU3OG07Nzs3jYwx6G884/F2d973s46ui7AW1gcnISuYWklYzTfCaoVFl5Wnso0hixQ3CSBIf0EfwkASBrWb4NIDjShCXeys59EATAHLtxXcSc44EVZUTUQXjlciUmNn7EtQIMD42wE/iMyFCvN3DooYfae/mQRIWUgEYmF5IE4LNMLh05BBwCDoF9EQG9LxrtbHYIOAQcAoJAmoXw/AJa3QStVgwUDeKQLaUUDVXDjRv/jGZ7Dp5JMZIzGOEmNNmcwJuOMdYpIT9tsMKMQLXyyDSpZLAl3YR0RQ3xwBSQqyCvGTA3i8jVhuHXR+C3StyZZ0iyJpreFtT1JNJiG22vjY6v4BUKmKu1uVX1EVcaWFUuw2OiQnVr6GYNdEwbN1Q2IBnlKdagop4tpAwCSpQf1jWG4hJGskF052gPg/uYurf8GG2eFMY64eY+hpdq+DyBbOdraHg1zHfnEKURFDfycRbZXypmCkBWTDAVbUYtmEczrKGe1sBDPnS7MUIdYjAdgN/MwZ4GegkwlKCaTUKVYnS6DfgdhbDuodj2MBgXEXQ8aIkwcgnqpmpPQT1JbqRgQJRaAmLqSD2pK3zGG50WcuWQ89CEZ0LkvDwS8m3MtbH1pi3oTLcwQJsHogKG/BLufdSR6ORaqIcNBKNFTM+0sdK/EwYbq+DN5uDHBgMrNZpmjuOKqGyqMvkxiI7Ko+0Z5PcfRafUQF3PwPcT2qDZbxDNmzIMmREUghBzjWvhDU1hLtmIgbEQrekKhhMmbWqrkaNf1JoNtFWVc5UCSJFLIpQ6KQZag8i3h6FT2qA8JN15DJVzPDVuw3DcaH4EqAzgtxffhFJGfkkRua6GF3eg4ja8pAPFiFfFHrLY5xwE6DQi+KHHk902lNHgB+2hLZUMQZKnvbRtHugwKIwYMCYDKeYLnO/xBobKMeZnNmF4dAKNep7BaAGNVg6eyjExFKPoZ9DNKjhzyKchQlUEHR21bhVJ2Ma0vxXJcBONZAbNegUD3iAKtBH03yJ18Rh0ZgUP1WArZrAe+TH6S0AekQ8/ClGMykgrRTQ1MK+b0EWf/A186o22QTNpUg5w7bU3otswGNWrGFgX0OBpdXWgw1P3ACU/jz/+6rdYPTyArFoHGl14kYe8NwqoHBJPoRvU0PXnkKkG7coQRkMotFci1y5gorgfGo0WkKNPeJyzXBXznUmUih68WGEoLWGwU0a+GSKtd5Ghi3BEoxVUkKQ+tB+i2umgqSJU0irSQkxZEZ8pERR7x9UYBRUiYNBpOOcmMOTPsXkgmo0REtey74mrw8sSzjMwkB9Ccy6DiQvg8gWlwdCffDTgpSnXEZN00ThMpYRyMoECxpERz8psC2kMmJxClwu1a9pI+VxpJbSfz45N66+HnwE+fSivgDxxjuptqGKKqpmFvwJoqRZ1Mih2chjQAwj9AFPtmzFp1iMaqaOam0FpzKPtTaTlLsr7FWlvBx3an6qUuhqkEZDLSsghj6FwDO1qSrtyKOQHEcUZTBiiS19UXOuGzygvziMkxmGniJDr0ycDreqoRDOYT5vo0C0wDDSYqKs060hLk0D5ZgS5Nv74uytQCoDuZBOD2QDSVoYcExt8ikHBwO8GGK4OYawyjLFGAVQZxp9GJ7gR7uUQcAg4BPZVBPS+ariz2yHgEHAIrN9wM2JuqAd58uWHHqrVGurNGg46+E6Q06tqo8rNIrffrSYQAElCzHTGgKGGOZ6ODawu4pq/XIeQwUJxOI/JmUkcea8j0Ww20eq0MTExgRr5GZ8b0dDAC4ENmzdATtpAPuS2UPQexSpTIHRaAAAQAElEQVSTGqBfYpFXv713spVCypSVqQKvM6TciMvXX/ulXAsJu4z9soX2BAn7p3bDbHIeg8iINQltNozh6rxvA75CrphDwuCkE0eIWWbUXSgmHrWoilbURLVVRZVBYLPbhPY0imUGL7Sbe3BwJ44UxI/cM1JPL1b89XunNZpBghIjd2j9yzXXIGYw44UBOknMk8AuRieGMDQ6BJExsWoMhUKAlDK7SdeOrlHHmAkMz/dRKOUxPDwMYzQTFm0GJ10MDQ3S1hRhGGJmjoFC0oHKAStWjQIl2pDFKA+V0e62MTI+hvn5WaxcvQrT0w0UBoCbN9TgMcjrTWxq8e3jLRhkKoPolnEOQLkZ8WQvKNaTNTVNsXVqC+iWANjCftJXaMfxGXtrw1rpQz7CS8bIz8eLXuJOcto6NjaC4cEh4tPB0NAAIp76+pwb+Qp6eXAAWzZOYnA4sP49PT1t5zHI+Uy6tCghoW4KYo/4S8jgKlfIQeZ/bGKUCYM68sTRz4WY3lpFN47h5wLENEZ43evooyy2I2OjtCnGXLXCueoQwxBRA5ic2ooc+3v0GRqMiOuGCCGf96G11MDqPT09yTJFRo16tbA6dFNg09ZNnDtGnQaQAFvWgfyywFSR060oRUqs+lRvtTFbneEgIGVgH9G/MwaZon+lWUWOtsbEtUsfaNN/tFbo8iEwNTONfLGARCdo0g9MQBZcP7liDvO1efpPbMeKy9p5szIBue7XSQnDGeJaEn1pxkK7XPX68pN1/LTje7oLj57+GUoDJVToz812A4q2t6IW9CBQbzTsmhQMwnyItQes47Otim7awVylilw+wHylwvlOUMzlcd11N3CODQ456FAmEBLQZHsvf/Kv025jbHgMY2MTIEiIOzHazYgl+2UpRkaG0I07dq6MMRyXQfxQ/FnZiUrFdaBk8MI9kPEqRd+WTOaINRnt7JPYuHrNSkzzmZqwjY8XBvwBfcuD/FjB/gcdiOnZKex/4DpEtS51iJkI84l9Ql/oYPPWrRAeHEo51Gkbb9j6fpu0O3IIOAQcAvsaAgv/ve5rZjt7HQIOAYcAsJHBeKGk4RcYiMzwZGugiDUHrMA973UPeHkPDzruQSgMFhEUQ8RdIE67KAx4dpxcX/O76zG+ehwtBhJbJ6dQ4inkfR54XwaE43juvz7HBsUlji8N5DBXr3JzClxz47VoJy0GDk0G+pqkSAAY5ILnZ9yt8kZx06yx1EsxgpBNrGyYU5UxGIn/ijKdLmx2M1smOib7dKFfAsVAtZN17X07aTME6uDOdz8cT3rmE/DM05+BJz/jyXjKM5+Cxz7+MTjw0AOIgw/5WeGUgU+Hp3QIM6hQY3jVEMb3G0V+iIGhl6Ae1VBpz0MXFFKeootpMTfg1AZdBoZyLXUS+NAM6kbzlVh7a9LS6dZVxEpbbBQH/uyKK5AyKNO+R75diC2jE4M4+LADwONThAWDLk8mu+hS9wDlFSUG7h32TeGFoU3YaOoP8kgYzAiWKxl0RDxtV4GC/Fb04mABnU5GexrYvH4rrlt/HVYfuAqjq0cgwa3HQHWaSQAvbwBNO4hxV75Fkbapm2BNq1WGTKcW52RbmUB7yurclYiLR7PtBMSiixs3XE8Mo9scn1IOYy4olQKKc0s7Fecm4dxs3rIBldkqCiMeGvS99TffgHFi88hHnIyDDjoAJ590og2khocHMTBQxtx8A34R9O31GFsxgioTVwUmcQoDBaRMMszW5rBx6wZ7Kh+bDhpxHTdvWY/ZGk+OcwZzlWkG4hvsuhH7eVRt8RscG8Y9j7onTn3CqdbW0fERDI2UMTk9B+ZtMLl1I4zOkBBzwscAlAuNSR2jwHpAq4Rrr4WbbrweKZM8ivOkkEKxjyLkHQafN9x0PW2JbBDs0adTgGstsb4uc7oY+QWNmP4xvGIQHq87WQsmD4zwXtZKJ+uglbaQBRqZ4XwxiRcwMeIxYfHo0x6Dp//LU/HYJz2K6+WJeMwTH41jT3oIJFkUmxipnyKRuRDbLCVIeZ9ynnqUIlXSh6S67EudEbPkWAKR0raer7Bd9ylhe4LUsD/noEs5CddbrpxDK27ixo03CBP4BZ/JgSJGx0fp720cdvihOOq+R+He9783pqvTAJN6E0xodVodFPM5TG6ehOZaWzWxEllXITAhNP+tGF+JdqOLqBWjVW+hNl/DQHEAhbCIYo7ZMPrt6pUrkHQiaJNBU09FX0mzLuSe3kwuKRSEMpaJJfFVoR4+MW0S+2JkHJ+qzN6nvJ6an8T1N18HFQAREy8J8aGa6PI5fPR9740169bgzne5M+pMgAxPDEESMTna7nOO/nL9n5ER756MBKlKt1HCayG6iXs7BBwCDoF9EgG9T1rtjHYIOAQcAkTA931s5aklYwpEPMnr8KRvcusU5M+M/fTyS/GUpz0ZEQMMP/R4GjwLOc1utlLcsP4GFHjqee0N16JYKtkN6SBPktudFg488EB88MMfwjOe9UxKAHwGhvVWi8GehuGeud6uQb5ZUB4ZgOEuX3NHq+zPBGsoXjNW4GbcDv2rD5VJlZaPbcQ4GBk3tBkbM5VAgoaUG9+UdanUbesJZLq3Ce5timOIoA5PNrn9hpChrkfd90g8+3nPxr/9x7/i31/0b/iXfz8dj3/Kadj/4HUwDPQSG8CkiHUXs/UZhIM+HvaI4/HKM16J9374XfjE5z+Bj3/uY/j0Fz5N2z3arRCrjOe23ITzM1UJTwgzq/N2qvUud/KpiImQZikEhhSKRkvdb357NU/9cgz+UmQELkEHOgccdfQ9EeQ18qWQ9QlSFSNmMNdstPG9s3+Aj3/yU/jghz6CSy+9FI1q3eojviA0sXIcXQaacurbYdanxTmttmrk52GEJ973f8h98dFPfRRf+vqXmGDIw/geQKyHJnKYr3RxKf0m5knr8OgQEupEVSGUAkiJf6ZSpHZ+iL/RkG8wZMRF+xry+yXEx7ZMbqK/Td/m+JSBkPHoFEq4ZxzfhRIZDMy2bN6IoeESGlN1BmMKa1atwPTmaZz2uMfgYx/9CO511D1hjI9Go4UgCDhOY/OGOk/ombihLqLnfHUOLQZ3XcTIl4tYd9gBOP3fTsd7PvgufPqLn8BXvv5lfPfs7+Kt//tW7HfgWuo8Az9UaHc6xF1ZHA/g6fP7P/RBvPilL2ZQntqT6VqjDvlN7fAAe7LPU/9WqwGlMvi+4XwkaPPkGVyYnrh7kuL6a6+hu6bwjaEHpGyKoYxCvVnHlskt4hbEObMUExd25jX7ERuxZWekmOQ58JB1eMWrXop3f+Ad+MD/vRfvfN/b8ea3vQlPe9ZT0ejUOQcpcvIdcwMmMBLKURgaGcZz/uV5eM4Ln4Gn/stTcPoLTsczTn8aTnnMyciVQ45JID9Sk3AuhLbJpg9ktFH8IaNekrzi7NE/M6T8J3WZ9Y3M6p5KH1Kvf4bU8ostf/GhBhNtQTGwMtvEUL5tdNNNmzhXAeqtOjZPbkXU7eDRj30U3vv+9+CVr3w59mPQXG3UMD03C8PnztxMg0E/EJocuq2EU+Ij5xegYg2f/y4850J85hOfxac/+hmcd/aFiNkHfG5JUiDl+li1Yhzi/0plLBNkiBEzmQOuOc07lWVQnEdNUrQRlogjfT5hskzssHarFIkCeramSMmvQRs8Jl9aUULMDevYhwnEYrmEhxx3PL78tS/hac98KvKlHDpJhD9fdy3tbvKZHSGRf5ZfSp5CGctbE9zLIeAQcAjsowjofdRuZ7ZDwCHgEEBlrorvn3U2uhEwOjqOUjkHCQAHh4cgX6uVIEW+1h4xCPRzIfJFHxf9+EIGTQ1k3Nj+5NJL0IzaDHKNrdNaMwjLcPAhh8LzPOTzeUxPzWHr9BYMjZbwpz9ca38EoMVkg/YUTMoAWYi7XpNqxiyam2WNXX31A2LpbzfRurfRTVWvzKRhB7L92C4b7y4THnIf5EPIqZlh4Jcrhkxu5JDyJC8oK+QHfAyNDyFK2jYg6iBC5mdQjMzktFMCkIOPOBj3esC9cA8G3nc98i722wJrD14L+Tq2/caASsGoDZlWFjfBTkmkC9YjQ/9lO7Gj2KWJiSJJndwrBitCvfoeVpu3zKDV7CKKuvD8EGBA2Gq1cc973R3jK4cZtLOfyRgAZ0gY1NdrTZx33gX46lfOxGc++yVcdsllaLBOQ8HTxuomc5bL5ew1pxOGAb72NSgedQaEM5V5yLdCUvLN54qoVGqQeW/VE8jp44UXXYh8MWd/RETskm85pLwQU+w1sbDzw0APmaZeGZRS5AHQAaCJqwQ+N9xwPSsAO4ZXOxtPqzgW1DWBoT8BKdI0BlGm/Bmcf/65vE5RyBcQhDnUK1WUCkUccvD+IorkoVFvQ370ZXhFHl//+lcB6rd+w00Y4Ul9yNNhn8f03ThmUN9CiyetI+ODuNOdD8KhR9wJa/ffDwcdfCDuceTdKTnBhRf9CFOz8xgZGUGL6yLjfK9cs59NklUqFaxaNY4c19Hs/DyTBXP4/a//hK2bN0ECSd9oaJVxCnuU0Y4sTuy8aOJz4/XXL7QrsBvApAA4Zuv0FNdg0/pazOBQToelVMQjhSBCok2CucVSyX2GlExmK5OImcg68j73xL0fcE/c54H3wT3ufTfSXbHuTmsBnpR7gWFfjqGfRkxsyHpvRhHWrKR/FwCvqFAY1hhZVcTAeBn1bgtdBsGpziBraxtRF5nDWxG05c0m+86YuBFS1E0IbO8RkLFHSjsytqWqg1STuEY7WYR6swZZZ4PDg/jJJT9G3Ekt/kEYYnBoCEMk+U3+k5PTXCsRjDEICzme5ufw0x9fhqjewdjgOJI2kx0mAA0AOhqV2Qa+953v40uf+wq+9qUzcdGFlyDtapjEt+0qgfWnIv0EWRcpk2wZB6e0QzSmqvSxngUKoDWp9UeoFCmD/4wMUsVrkuBi50d6KA25Lw8NMJnQwffO+i6TSaDeCh3Ogaz3oaFh+ugog/8COvTPAu055NA70a4AZ33/bNx8882UmJJ678zKSMlXiNqpXr37dAg4BBwC+yICel802tnsEHAIOAQEAZ1oXPaTy9HlxndgMMBvrvwDA5JphH4OsoeVBMHQwCC08jAyWmSw2MV3vvVdFMICpO2HZ/8Qf/njX1AqFewvYxssDaNZb2HzzVu4UVboRjFP00IctP+BaNW7eN+738eN6UbIb5+fn5+3CQDD0zSTeFCZIVmt+LH4o7m3qe61G/klZByvMs2xmrtaEkcDmvcKhrtowwSD4YZdSsUkA/jqbbrBPh4DLsomDmk3RULqUOdGo4l6vY75+ToqtQaUoi3dri0VDNIkY+CacFOesH0eEhh1mExo87QxRQrlGRQKAYNZA3llTJYobuo94qgzH5o6i93Sth3t9FJb2ww0bbFkx1Jv2pUwSPnLHxkoxwZGBTC0u9Pq4IB1a3HnQw9DzMxOknRZb6Aof4DzU59vIY6IUBZi/XUbAMW66wAAEABJREFU4PNfYEKohHbxpJHdsWJ8JTzt8xS6wwAkReiF8Hnv+z6UUggZWCmlMFAYxtjAGMRf0jjDb351NW6+aT0i6tBuR8RXQVNP0GYwgyC2gC/N01AWUGwzlKupIRj9GPJkFGVlX3XV1VBiM/tgsfEqQwISlZaEE2+t30qAF0cdvO8976etMRCnDPLaOED8sNrEjX/eiBxPfHOmgPHhVRgZGcIfr7gOF5x3Ie00KPh5CI4x/SGhXRmPZg0DQ/m9BMUiA93BEoN6hQKD+WajgULZYKDE4PMnF+Pq31wNL6fAWBwzW2fhEd+oJVgYrpk61t+4AQcfsB/yXGNf++o3MM2g1Bif4weQJbA+aJSHvJcDKN9HAI9r46Zrb4QWrOirUhpioonPTdeznu0yPwQDGfVV9JGer2kI5n9NhvUGExMTkIREoZhDrVpnMqeC2dk5RDzZ5nTYuVZKcS207NoKvBzyfhExnxfNRgsNJjkiJvMq9QaTEF00Wk36TBNaa/h+iJT+CPqvJV4r6quoq2KdkCY6hvgACuwMZnKguUatvqy3Jedf0XcUx4HjIC+V8jPhOlP2d5W0efofhnl7/e1vfgcbbt6EFSvHEXdizM9WmPhp0VeHID6qBT/qIb9Mc35rC99ngF+dqWItExqF0Kfu4LMshqzPYlBCZaqGrKPsL/abn5pHISgg1HnkvaKdF0P9xkcnqA+Q0kEkgSGkM0BTjuZcGD7fDO1S7KtZz562P7myj9git5wrtoO2apaKY0MvwNTWaXzlS1/Glk2z9Dkfg+UhKghUpquYnZohgr790YT1N22Cx0TdxvVbcM4PzsW6NevIW5Ox5jrangzvlSU2urdDwCHgENgnEdD7pNXOaIeAQ8AhQATGyhM4/+wL8M63vAv1zTHuftgRGB8cg4oVhlkGKkSoQ25+E/zx19fhzK98E3+++s/cdIbcnocIGER+5qOfxlU/+xOGS6OoTdVt3X6rViKn8vDZXmKyYG6yhu9982xcdunP2W8Yw+UR+AyoPAnMkwBaNsmMOEwCbky1JXADDAYNPcJfvTSDAb9LHbo5+HHIDbvPcbK5NbwW8uDFAdt8BJTjxT6sPG6utWyyyT/McgjTPJJWwgAxtnqEmnUMAIcHBxnglayeuZwHTwcMDIvEI2cDMdU1GOJm3FMhAm7UPeXZ4CvhyWzSSSDBnGGdoiwJEjwGMB5R83gveghRBdDsBdu2LxRA+9T2xABCW91h9VTELKcH8NOLroAEk6oLnkwGlOCjGJRwj7vc3QYoPgNIw75xk5EHA5k5BjQ8yGcQEaA51+I8FRGkAQzx0V0fiBTWTqzjvQeGe8TMWJ5ySppFwgOImShQVHzzjZPo1jOkDeB3v/w9PvDO92PrTZsRVds4aM1BMJxbk/qcjx5pzoMRG0iG4z3OW5AVkCMpJjN8xkK6AxS9Aq6+8urbHJ8pw6ArYzImg0d/Usqz1wF9VlPrRrWDj3zw47j6V39ASJ5xM7XYHLDfGmKjgLaP+mQD1/zqJvzf+z6KymQFIfEaLA6jVWlZP/eygHjnEKoST4gzdCX4rTVRneuCMGOoVEZjJkFjvon112/AD886B1dd/icM5QewdtUqJJQZ1xOMFgcwEJawcmgVOlXgG184E7+4/EoYBvJZrKlfHglPrgWfQOXoy+JPHgz10YnBxhu3WvkZ51DHHmtz9EONa/94I0waQjHIFDLU12OrJu7biLgL9jtSZXoOVQa/gfKRY3A/MTEC8emACQlN35OkmDwD0ihFqPPELESgiygHDKZbCsVcDkMDJYjvyxjpH5JPYEIoPkPE7xTt6+shtgl51NVjIG6SHOfYh6HvGfq3tBn6qkc/8GizSULaxnbqb2iPod8oLhpNN9RIrVzNOfdUAElYNWot/PkP1+Dcs8/Hn/i8WsFnmCFWQnKiH/KZFKoCcrShXYnwjS+fid/9+vcoMKmxamw1CDZA/1OiH0B7edvoYiA3bMdUpxucTyCqxcgibZ9vSTvByvHVUMQwZaJPfNIIftrnHGqrvxbdaYvmM4BcAT4DMj7bDG3WtEns0tts9O0YkwTExaCcK2OWiaSLzvkRfveLaxHXUowUJxBmBRR0CUGgsXbtKqwcXoXN10/jHPrfr3/2K8xNVem3Ptev8PMsT48yPOLukbcQ3Msh4BBwCOyjCOh91G5ntkPAIeAQwMzNszj8oLviou//GP/vhS/Ht796Nua3VrnB7aDOEybZfG5iQDe5aQpf++LX8fEPfoy7X4VurYOJgRWQYPGXl/0Gr/zPV+Gsr32fwXYIvxugMw3otrHXv7zkd3jzq9+C9/zPe1H0ShgujeD6P98An5tRYzf77MfSpOCGGdALG3zFTb4Q+i8GJGAbe7Cm9+gOu3mETAD0NrWKm1xvO5LNb4CAQabPfgGDDJ8bXy2bccpT3HyLrmHKwIZ9QiYDRD/N9q4EbS3YACBjiYhBb4MKdrXdUEtyo+gVETHAFPLIu2CKyPPUMy/JAAY9KgZ1MTZI0wngcXggxNN6j3r4DNqw/WuHa2Xt1dCpgl7AQlNvQ156IWgo6DJ+/6s/MXgk/w6JQUbB5KG7CgetOdD+STDV0VZnnzbmNOAxaVL0BlD2h9CtpPCYJFFdcD7AgD+Az/4T5ZVAi7KZ5NBdD4ECPM5XwZSQ1wWoyFCGYd8czv3uhfj+t87BGS87g0mA32F8YByrRlZhdvMcx3jwKNeLBeM8ZfCefAztkDkLOC9+kkdAWzUTD2IbiHVe57Hxep5oEqdbj/chevTHgxFbRnxSBjXGBFAM+jPBV+Xgkww8fOnzX8fH/+/T1PN8zG2tMTAFKlNdnuoCzakIl17wc7z2pa/F5T/+ORTnOiCGkzxFXTHIJBbH+wxSg7SAvCn3gi7iW/ILKAU+pq9twC8BumMwGA7hwJUH4vzvXYiXv/CV+OaXzsKGv/CEloHs+NAQGrMxqpMRrv/jjXgZ2z/07o+g00oxVB5jQoVJjDaYANAIyN8ohaQF+o4Hj34J4lBh8Bkz6E65rjR9NKB9XgxMb5gmrj5Mx4dPPwzZFtLPDP3BT4gIx/q3IgOfOvkMcscHJlAwBWjOc6tK4OkHWZvOxksTexDfKQUDyKkCxyh05mN0SYUsRBgX0K5SSeqQRDF9HcRWM5FAfpSX0B5DOR75+OzjMyHgxSE86mgSKUGeed7n4dMHvQS89hFQL7FL+vu2f8D6PAx5GtpmuG4V/UWIllCusXI1kyjlcBBD+WGc+aVv4hUvfBUu+sFPUd1Sw+jAALK2Qpgw4cB+f/jln3DGy1+PL3/uy0z8RVgzsQbyrAN1Fv/L+bCvlDg05BszLdrd7KLOa0N4Agb3fg5cFyETQhrDA6P0PQ+KSQBoA7DdIABkHujvgr/or2m3og0A+zAB4BEf364FHz7bvDhnbbU48b7NJMXE4AQCYvihd38Ib3v923DRORejxeST6YSQZ1Dl5jbm17fw56uuwbvf9l58+v8+iyDNYyAY5LgQnuBqSfFaEUew9C3BvRwCDgGHwD6KgN5H7XZmOwQcAg4BrCqvQnVTFSXDQPKKP9hvApx6ymkMhn4Gn6fC81srePub34FnPOGZ+NEPL4KOPAzlRyAbU8WgJ89TqICb9BpPUT/4jg/jsSechqc95hl45qnPxr8//QU48YEn4yXP+3/41U9/A+mbY7DXnu1gtDiG3/78ajzkvsfh2Acch2PudywefP/jcdwxJ+LKy6+A4QmafG1epkhK+Wqt1hpZmnLbrLixzvCiF/4nTjj6JJxwv5Nx7L1PwPH3Pwn/8rR/hUe9DZMQn/7QZ1h3Ao6978OsHsfc6wQc/4ATkVS5K2dQ+5srrsJD7/MwHHf08Xj4A8jn/ifiIfc6Dg+97/F4+INOsmMfcvQJOPmhp+CBHHvFJb/Cry+/Csfe73gce5/j8JCjj7N8H3HcI/HQ+z+MdQ/FMRx/zL2Px8OOoVzy27p+Cp/68GdxHHV7MHV98NEn4tj7nognPuIpNniWfEafxNYeaSZCNC81A3+DFz7/P3GMxeg4PPSY4/GgB5yA5zzzdPYxDFg93PSHDXjwPR5DvqfghAeeiAceeRyOo82vfOFrcILY9cCH49j7HE+bTsQxR50CMLAPmARQLQ+67bH+JBx3b9J9TsLDHnAKTnjgKbj43EsRMoj4f89/OR72oBPxgHuegOPJ58G0+aGU/zDSwzm3jz/xKXjnG96Lj737Y4grMcZyY0iZKImriQ22jrsvxxHzY4mxXB97vxNxzjfPhdfx8NtfXIXjReZ9T8KDjzoBJxLzhx79SFz3u+uApkJ7NurNAXU/gXbI+OOI6Wc+9Fn6Uh6GQRF42m00gyZSxJNYMPHiewV0eUoOBqmgnDEGUFf/8o/47/96O55w6tPwiIc/Bc952r/hiY99Lk496cl4xxvfjemb5jDoDSHHpIziCf+qoTX42YU/x7HU7yH0gePoJ8fc+ziIHQ9m+RDqJPWnPuI0PPjwk3DisSdh/TU303aNAX8ELQbJ73/7h/HM056NU098Mp54yul45uNPxxNOfhJe8Mz/wJU/vhIDegBgsNuNMngMsK/82W/x0AdzjrgOHkB/O/aYk/Dvz3sJEwEKqutjoDCKRz78sfSBk3D8MSfjgZyLY+97Ci4576eQb1CYjo8vfuKreBjnT3ztuPudhGPpa+9887vhSZKM9DLO57GcE6Hj7ncCHnjUg3Ec/fk4+vwjjn0kjjnyeDyMa/A4ztn/vukdKOgynvfMf8cJ1OWYe5+IU459FE568CPY7wScwLk48diT8aCjj+UaYR19/z9OfxFUU+M3l/0W4osi/2Gcu4cQx4fe/xQmGL+HHP3qm184E8fx/sFHPwzH0idkXo9ln4Qn6x7X5rH3OYW6nwTxswdzbR9LXc/9zoVMPGnkFOeeiQ3DREDKpJGPAIEKbBIjZT4i5DOpS1+sMPB/w8vfaJ9HJ97vcXjWqafj9Cf/Kx5x3OPwkn99KX516a8BBuDF3ABmpyr41je+y3VzCo570Ck4lutAsD3uwScxVPeRMvEXMuGnGbwfw7V8nOBx1EmcgxPw8GNPwU8uvAwx+3gmZKmgVYizzzofD+b8HEssj+E8PITlIzl/HvK2j0Jgg3AJ/D8lzyqu3WPvc4L1sYfe/+F4/ClPQAFFiC0Bkx8llLDpmk34nzP+Byc+4BE4+UGPxvOe9nw896nPw5Me9WS88Dn/gZ9deAVySRFlbxAZ1xCYLDqWfnAc8Tz+fqdA5kCw/eGZ5yBksgHu5RBwCDgE9lEE9D5qtzPbIeAQcAigwtP+O605GHM8rZXTJNM16DS7+OoXvma/Ujs8OoinPekZGBsa50lZB2kH8LKAJ7xrEDe6yHGLKhSkeWgGIDE38LWtDUyun8HGazZDTrJ6p3ghrwOe1vkkQ+qX/WufAa0HzdMwOdlTPNUFNGdIiMWt3op3vfqQJ8ghg1mf5PEU0XC84SZdSgsNgLMAABAASURBVLmX+oB9LDFR4ZH67Yan6DJeEhhS9vWUe5+ndobk8bRSSO6FpC2w9aE9XfPJT0jqPannRl36eRy3bTyDPI/1llgvbb2+Pu3Y9uaFRiY283QTLBUzA4rXQpqlkFyLbaK7kMcApkcB8Q17OvHkUOz0pCSJbj5PPqXO4kGc+vK9vl7bSh+3tPFa7Fvg4bH02c+XugXymNCReuHtka+cZgo+gejFe8/2y5NnvnfCSR6G8+Nxnjziv6fjsd1XqhX56swDhBi2KfKXbwNkDCgTJgSSVoaolqAx30ZlqoH5yfpf62TnyqO+Qv4Cnnne5xEwgPaov9gUcB792LA+2IGImfgB26Vft5aiPk15m6v2Rw3iegyPiTOffUykobmWNBNWElgqKVmv0hBChlibhXtDuZokpbH1IQzvPbbvnBb0Iv6e1cVHrwyxfX+f7QHXh+jqLfAzwtOOoQzq5FFez4dC4uHDrjeOs2OJQcC+QtKvx1tkhBZbX3iyryel8CWJrR5LS/LNENsWwhN/Yb1vyaOsgHXhNj59ew3nVTP4NxmguC4U51uzTup98TuO90QmKWCQmzHhJcmk+U0V+5yT64yJAp9rQsYb+qKUPfLI04PwE77CU0iLDJJcC21ro/+bNISi7ynySeHR//hsYl/QNzXrDdtFdyHNa+lrfZS6e7TD4ziLBXHwSR55+oIL9feISUCbAtoka0vuPalf6De9YcY+w1tzbaQM+DWf3x793VgK4C3Mncfxf00h3Msh4BBwCOyrCPBJva+a7ux2CDgE9nUE5OuyOZ5W5XhqWqs0MDG6AnGU4pdX/ApX/OwKdBgwPfAh98Eznvo0jAwOIx/k0G60obl5RUL0eOqlJAhIA4RZiICl4SY0awNJI+EG1OcGvkfGboY9jhXSUOQhG1SPQZdswg03ulKnuHFWZK0yfizyljbF8RKEeNwM+9zg9vkbbqqNDQh6cj229anX7xb5PoMfIbupthvrwOrc72+szv6t6jxuyj1urKUMOF7I41jfJiFCeGzvjTNMdAj5C2X/+hZ+kudgnA9g54YKzpodxFYhw2BByh4peLRVAmmf2BnBnvqKfM8GEAxcWWoh6tvTKVjQxYOXaM6F6hH5apJi4CJkpL8QeXoM8Pp4eLTzr+9p8zaMPfInX+LfH6PZZkj90rBN9Neiu+UXUhd/gbzbNR5MlIB+AChg4VqL/1gZhjU+7aOt9E2DkLwNUvpm1ErpxzEU8RLdrE4cY+hzhnr1SHQJ0LM5vKUkLh591icZTmCPjOUtfIxt5ziWIU97wUBfvjHTqXUhAVpeFyCn2D6xVZTfI496GpJPPgvXti3gvSGxnhgqjtGsNyTNa58ydk7+tnXnc9xiZP2E68cT2m4uDPkb+oNHv/I43tJ2fiABv9C2+n5bn8d2paGegsn2pLb5GedEZPdlcA40yfLt15GXZh/De82EiZH54TypLCVeaoE0tvHkeEPy2T+v8vabTIgUuky+CMm1YC9z0F9bUu5Iyq47Q75Cwv8W0vQ58WFDnOz80R7rf/S4VGnItWKdJfaRfkKKWEidtEs/vY2Px4SOD02drZ0s+xgIHoY2e/Q3r19PTMQvm5W2/YWF4lcBfVxsypkCQp23z2PBwBALIY++0idDPYSoqHs7BBwCDoF9EgF5Uu+ThjujHQIOAYeA/Empm268GUPlQYSeb38LeC4XoDxYwi9//Wu0u4yWMuC0Jz4Wa9bthyAfIk1jtNtt+L5vf6t2xkSA3QwrD77JIfQLyDOhkA9LDFw8bqD1rUg2v+Ar40bZMMjokYbhZliuwdIS+9zWWza2Qoqb7T7fW8aIXG6sFzbAvX5Sp20X+bNYIs/YDbpB79rcSlex66+p11cx0Ny2IefGvM9H6hVtEAJPBDWvRbftS7kWsorIByklyVvxQ9qEeLmdPj3dDO1RFjfBVnqkto/OFJS0ZT6DIhLt0kJyz1LabB/qo8AxJBl9C9aa40DStppXEBsska/I7WPUu/bY7rG/R+yENO9hSdNnZJzmvAgpliAWSmSTbDvlS71mW4+ftmMVx9p228+z/KUfdjIet/nS5Em7GJiFJkDghfC0j0B5DJICjtZIFQu+ecVPeafsDY5TUMRZcZ4NAyZlg0+PthpLmvqBr1uVrOvdG+ptmDBjMObl4KuQ2gfw+WnAfwzoFAXrjAz4VhzXI0DJPC7ca15rYi9thnWCv9wbBoNyrUQ/IbZJn52TR576FlrgJ30N/UL3ifOgtxExI8/efe+6J9+j7T3yrA4ek1D9e7OtzVgZPmUaS5oY9khbbGF5a7ZRN/aVe7BFExdDklLZPh5sPfUCseMNCBuLFFApr7MFgn3JGLmQUihjkstHgJDzLpQzeXvtqQBYeG5t319k9UlTvtWLpRKMSaAdQnIvpaHuQr0xwol6oU8gHprk3ULkJb16lEJx/jVJdBUSGxVt1Quk2L/XDttX7kWeZruiTxr6sf1lqvSxgP7t8V5zjCJISspt5HG8voVoi/SBezkEHAIOgX0UAb2P2u3Mdgg4BBwCGF8xDj/nY74xj9JwGZPzkyxLaMVNrN9yIwYmiqi1W+BeH/e4990RJS2YnIaXN0hMAuNraE+BcQriNEE3idGJu7aUa6nvUco+Per9Cb4UUiq7QZXNKUk2pdwMy0PZEttk8yuEhZdc90gxwFLbNrSwrx5P4dsnkQ0GFiLHduGHBP7SnuiYPKi/lXPrUsb0iANu9baasaZXam7Ee7TjeHax755OfZn9UuQL2S4A0v7FdqWiXkJSpRl4aN4LKRolpVCmu4BKkJFSRfBoa0ZKGSylDHyEQB17tmhintm+dgzHJhyT6ASpkIrZ3tcXfKULxGLhrSlC5Gqrg+p93ZnyeEseKXn3x/Sue3camfQhD+nXxyCjPNAmSJvC7o1HCigSJZADFO8VIzvNUksd/TGNY2Rxwm4ZVAZAflN7krIvkOgUKUnKHrGvYh0ps52lP+faKm54o63PSJMmL+mT2r4AYy5IN1uyp5QR10KCDMozluS6Q52E4iymDimt7xGHbHsLb4WejoTG6m1lsge14ThQD0DkW2J9JmR1SVkvbUJyvROSviRy4adwXIxStqfb5IsOtyZt9VA0XPxCsfdfvTnHgsU2YoeMelrcaAmHLuibQubCtnFOpD5lX1iEAOkvlHHdJpa6tn/KvtuTjOuTPINSCDLgtGf0jIx8wDJBJ+lY3QVrK4YfiroKgaWQ2CQkOghJ2/ZkqKCy30TgBUj06YwEXmtwfila2qWfkFxr9gfbxE7pm6oUvWuA3UnajiY3SD14t41sXypKTEDsoBWEpF837SKKIyZtOyy7fAZ3OB4Lr+1kKNC0zNJCoyscAg4Bh8A+h4D8r7fPGe0Mdgg4BBwCgsAfb/oj4izC8MSITQIcfOiBuHnLeoysHMJDH34sKo0q8gMBJucmcdIjT0Sz20Sj04AkASRJwMNMbiSV3VAnC59KcRtrAMXEgGxutyfZuGfcIPeDLdlca+7WeySPY81gQwOyAccuvDhWeskGOOXmuMeXmjAo6NeBG+iFbtwQpwz6YpL0YVBIOYrqApQpjEjCpzdGNs3gGKH+tWzLe/fsanVVloeMFwJ64wGRLyQ6Sd32pdQLCQ8Aty5EWfLsVwpGoqOydZTBUq4VEyaZkk1+jJQBUbaAa0pbsu0oUb2AQuRJn35fuZb5EIqJV6KzHi4qRUrq9U9h1eG96CNBnC3lg5QphZRlv78tbTJBxgnWvTJTggfIX+pi8kyQsl+2h+OhEkqPAdoOuZaypxHA0pMEFSGjGBitYAikYgAugZgEZIkSfYQSJNRHdEoWsLS2UG/wlRJDFnyTGT+zbfUyNkOqOJ68ZExCLFPKyUhRN0KSJVBG20QZFAcSZ2XA5Jmh/6RQyMiRJQNDzWsh0Y/dGKBmtk/vGvbasF+vPaXcPST6CehPKcseCWoLZO2BfWW8Xqjlfdoj1olevOFo+QT1JfUu7WfGTxnbKzMINkIpxwrOKRkIlnIvlHH+UlLG9h71pNpr8urNF7Fm8lHG70gpx6Yc2ycTGGj6QEJcJTjuMEBO+ZySxKXHNrK8nW/N/reQQmptlxKUm6kMPT9MYDVnnZEq9pM+mqX06/cRf8sU7aHPpewrWPQoRWbvU9h6+ub29zID0o8jaU3vU+zqk/iX9j07VvDujcU2nr174UI13dsh4BBwCOyDCMiTfB8025nsEHAIOASAI+9xT2RehpnqNOpRDd/6/tfxje98HZ//yudw3MnHYa45i9hLkRsMkRsK0dUR5F+bSYOu6iLmqVOSdbjrTyCbTtlYy4ZbNtdy3d9oyia0RxkSnUE2vkKKu1jFAKRPmtdsZlAESB22veRRvT31GjJ2FhmySU4k8OJGOdVxj7/itl+lkHrpIyTXCcfEJoaQ1AnJeAlupZR7Ibm+hTK7mZb7fpuUPS1kY927Eh40CdKWqp6tGcsdSXQQAlIAQr3xt/okFmTEqp7dgo2iACmFFNsT06V9QrRZpchIKbsnQkohEeJ1ry5lX6GYpYzpIva6kG9ySCAleFjsGFxlSvpI3xSp8CQJb7FN7jPalJKkzLa1pciIv/BKWQpJW8J5EUoX+qUqQ69PTH0zUnoLcVyvLcGujAcTIKAfgieqoM5AAqiE/iOUwjN0TZVCs84gYwnYkte+UYhNhmRBZqI7SEk9TEV+TNsTtqfsDfRtTxXvaYOUKf0o1THbSOSTKZZCrJNgFUyCZfS3lHVC4FpSHhiUKii2aWT085T6plZviB0kRTuULWPo7a6VXDMBoJEy2N4BO6uX6LYzkr47I4AuhWyJsSnbhPp9wHshuedobP8SXrSE/EDKyLtHCbFJiEnaJ/pYSlwEI/EN4dWjDBn7Zor4W8xSpAv+kwjWHCd8Es3Tf/p+vEAJx/QoRUIZGccKP3kmyTeUhAgYeWcWd+VxUXD+b9Gd90T6lvv+Vb++Xy7Uc+2RmZ03ScYAYnXCxhig7B4l5BhD2hTbhaRecQ6lBH03pa6ib6qyW+zs22tL4mBti5GI7Solrn3iGPKlEGjao5jQENK++BbF+hmEt+AgGMt1St1S8ugTe7m3Q8Ah4BDYJxGQp/o+abgz2iHgEHAIXHP9NXZD6Ye+/XGAbppi9dqVGF+9AvPVOazebxXmKtMolPO49LKLkTGgKg8NIOOmVE7XIJtoUqYV67ghTWPIKVur1UKz2UR/o5mpjHKEUpbptnqVabAJYHmr2djx/laNt76RwKxH2Ta+Ijdb2OhKb7m3wQnrpF4oVZk03YqkXip6bRky9ukRVeR1r002+7Cy5H57yshf7nvjwfHpkiR9sRsfSgzmuJTyhDKV9OSwTt5imXQRYoPVVeoA0SeDBB6WVAoJwmQ+RfeU90IZgzO5t7xYJ+WC1cJObiH8BFORIW2pytAbkyLlGLkWks69e0rfrj5l/z0dD1AL8uw5EbWQa9xSxnEHXTmFF2KyCjzNGG8NAAAQAElEQVT9z5BIzAQtPsv+oqMESBn1SRbszlifksQ20V/ubcmPXl0KqUs5JpV+DNbkvocbtZI6kjEGaZbZNRF1O0yYxUgYwEviTNYJttNVrsmuZwrHyoWiPKkDaCeJ6gFs42qzpchemjKkZJByzM4IfPXs4QXfMh89SkEUpQZiF3gn40V2/17q2GHhLfrJZW9Uv0149yi1fIRHup0+0pZSt14put7SL2O/jG3CS9otd95LnZCM65Pc9yijnAx9G5pRE3Lyn3DOYfis4bMqRWrno8U24bnHRJ1AXWFLsT+jDlIKwSYJYF8ppJvY06MMKSt6elMrGW/7wY6XekgdSa6FwP4p+wgeYqP4UZLFkOSG4rNZ2fZkwcdYz74px/dJxgmfPrHZvR0CDgGHwD6JgN4nrXZGOwQcAg4BIhCUAp7yV8GYBJ7OIW1q5OIScpGPsD4CNR1iVXkVbvrVFH5+3lVQ9QDtmQ7yqgT5bfCKR8s9UlCyI4VmYOXB8zz4vs99Ke8ZzJvUQMhLfAgFcQihrgGEYpNCKNEphDIdQ4hMIaSRknOKW16al5pjOuzf2+gayhCeQZy3vI38cjPK7m92pdS8F/lhN498p8CxC/JUajfdoBQhzUyHkPDcnjTHb0+x6WzTQU7YqJR964XxImspEn2lXawRexPh50WQUu4N5clvYu/9xnUDuRc8Yvbp+i3oNITOfBjaKm0eJ9LLOghToYhlhCAjMTEjbdJH7NEyjpSPBohDCWGHREx62MkcGR5Wa5gMljStEsICPoBhjUFAOR4DEGnLWJcgRKzyyFiCeslfKQiYVMrHKcIkRZBoGOqKjH2ywh6Pz8gjE16UvS240fQdJfPJQAq0xS9B+wMMAakbPGTGQ8rT1HbawEDbRzEKiUEeJikAKX0CeSTKR6ZolYqhVcRRESUIxZCXtMcqRNClDfQ3T8j6tiFu6BHnQmddeCpBoI0lL5NfCGeIQQgvyyHyY/p/CpGliZfhnAhplhkldrku2kEHfZL+sQakTfDlJW5F9Bd9KzL0DyGf5V+TnEL3iHaJrUjJTwgswZe2JPoJyY+TCMWaa4+UEKeEkaclds0UdSP+IC/ha9ChFR3amsJLYec/SAzEn4UKcQzxDWnTXDMZ5yuh70gJjjQZIH7b8x2Oj33OUx5IS8jSAfIJLXkWe5+4Gkt6AQNfs458+vfi+0JeFiBQOSQaluTZsD3JGutRDLGF1hKP+BZSHWiSzE9/PmTOTNLzIymRhfQjzfkFKSUBMTHLaKNOe/3Ef2UtmNRHkGi7RkImqcIE8PhslTkWPBLxSYuLgQYga07WXoic/SsHmg9R1dFU1dB+2sxnodipF3Dolxzq3g4Bh4BDwCFABDTJvR0CDgGHwD6JgFIKA8UBRFGEWq2G7373+/jVlb/H7GQHIxMhNm6cwlc+fRbe+t9vw8UXXwzDE81CoYCYG3f5CwL7JGjLa7Tj5hBwCDgEHAIOAYeAQ8Ah8HdEwCUA/o5gO1EOAYfA3oVAGmcolUoIggAqVfjIBz+Cl774JTj+2OPxgCMfjuee/jx84L0fwLV/uQZjw2MYGRxBq9FGp9XBKO/3LmvuiNo4nR0CDgGHgEPAIeAQcAg4BP6eCLgEwN8TbSfLIeAQ2KsQkFP8Rq2JbhSjEBaQdFPkgxyK+RI0DGa3zkGSBIZ3EvhHzch+vd8oD9Vqda+y5Q6pjFPaIeAQcAg4BBwCDgGHgEPg74qA/rtKc8IcAg4Bh8BehICc6iulEJjAnuwjAaJWjFCHiDsxVq1YheHSMLJEo1Vv2QRBuVBGLpdDFmd7kSV3TFWc1g4Bh4BDwCHgEHAIOAQcAn9fBPTfV5yT5hBwCDgE9h4EZmdnEfP0f6A0iGKuiEGWaTe1gX7STrHhhpsxMzWL0AuxamIVhspDaDcjO6ZcLu89htwxNXFaOwQcAg4Bh4BDwCHgEHAI/J0RcAmAvzPgTpxDwCGw9yDgex7k5//lz/bJLwGUHweQk30vMxgdGsVB+x+EYlBAvVJHjdTtdpEkCdrtNhr1+t5jyB1SE6e0Q8Ah4BBwCDgEHAIOAYfA3xsB/fcW6OQ5BBwCDoG9CQH5c33dKELo55AP8hgsD6HT7iBqtDG1dRqa/6ROfkxAfkeAbwyKxSLkrwHsTXbc4XRxCjsEHAIOAYeAQ8Ah4BBwCPzdEXAJgL875E6gQ8AhsLcgoLS2J/ry5/2UUvbP+yU85Zdg38Ag8ALI35BO4xhpmkJeWZbZfh32k3tHu4eAG+UQcAg4BBwCDgGHgEPAIfD3R0D//UU6iQ4Bh4BDYC9BQDGoF9peneyWx6IE/7Zpuzp7v+MYW+k+bgcCrqtDwCHgEHAIOAQcAg4Bh8A/AIFbdrr/AOFOpEPAIeAQ+EcikDKQ7xN4vU0XCfi3p34D+/T7S9mvduXtRcD1dwg4BBwCDgGHgEPAIeAQ+Ecg4BIA/wjUnUyHgENgr0AgY0Avisgf9BOS66Wo38eWC2OX6u/aFkHAVTsEHAIOAYeAQ8Ah4BBwCPxDEHAJgH8I7E6oQ8AhsDcgIKf4kgSQ0n4DQIL626B+fyn3BhvuiDo4nR0CDgGHgEPAIeAQcAg4BP4xCLgEwD8GdyfVIeAQ2AsQkJP8fvCfUh8hFou+pX1bf0kULNrTNSyBgGtyCDgEHAIOAYeAQ8Ah4BD4ByHgEgD/IOCdWIeAQ+Afj0CmM2SqR/1vAEiAbwN9qretZLAv9RnLbKG/lOzi3rcbATfAIeAQcAg4BBwCDgGHgEPgH4WASwD8o5B3ch0CDoG9AoFM9dTYpYCewb/0ljFCcu3odiLgujsEHAIOAYeAQ8Ah4BBwCPzDEGACYNsZF5W4/deKG+KlCLj9PG/PmKVkS9vt4bU7fUXGUrQ7PG/PmKVkS9vt4bU7fUXGUrQ7PG/PmKVkS9vt4bU7fUXGUrQ7PG/PmKVkS9vt4bU7fUXGUrQ7PG/PmKVkS9tt8fISBSGTKgjpDLDE55benhbqpY+QjBESGUvRbcnf0/alZEvbnvK/rfEiYyna2fjlrFtKtrQtp6yd8RIZS9HOxixn3VKypW05Ze2Ml8hYinY2ZjnrlpItbcspa2e8RMZStLMxy1m3lGxpW05ZO+MlMpainY1ZzrqlZEvbcsraGS+RsRTtbMxy1i0lW9qWU9bOeImMpWhnY5azbinZ0racsnbGS2QsRTsbs5x1S8mWtuWUtTNeImMp2tmY5axbSra0LaesnfESGUvRzsYsZ91SsqUtSboQeVmWII47luRe2tI0BhMAAGN4yGt3yizjzjjNsFi5u3x3ddxicvv1u8pnd/v15SxW7i7fXR23mNx+/a7y2d1+fTmLlbvLd1fHLSa3X7+rfHa3X1/OYuXu8t3VcYvJ7dfvKp/d7deXs1i5u3x3ddxicvv1u8pnd/v15SxW7i7fXR23mNx+/a7y2d1+fTmLlTvhu0f/3+zIbzG5/fod+y/3fV/OYuVyy9uR32Jy+/U79l/u+76cxcrllrcjv8Xk9ut37L/c9305i5XLLW9HfovJ7dfv2H+57/tyFiuXW96O/BaT26/fsf9y3/flLFYut7wd+S0mt1+/Y//lvu/LWaxcbnk78ltMbr9+x/7Lfd+Xs1i53PJ25LeY3H79jv2X+74vZ7FyueXtyG8xuf36Hfsv931fzmLlcsvbkd9icvv1uVwOuSBEGIa2DIIAoR/A9334xoNWmeaJl+amzJWaWDg8nB84P3DPA/cc+Fs9Bxxf93xxzxf3fHHPAfcccM8B9xxwz4G/5XOg3YzQaXUQkfplxLpWo402SRujYIwh7V6pNaD5wfdOS7OH/G9r/GJy+/W3NX5P2/tyFiv3lP9tjV9Mbr/+tsbvaXtfzmLlnvK/rfGLye3X39b4PW3vy1ms3FP+tzV+Mbn9+tsav6ftfTmLlXvK/7bGLya3X39b4/e0vS9nsXJP+d/W+MXk9utva/yetvflLFb+Ff9l/v9gMbn9eid/9/5f31Xc+jgvVu4qn93tt5jcfv3u8t3VcX05i5W7ymd3+y0mt1+/u3x3dVxfzmLlrvLZ3X6Lye3X7y7fXR3Xl7NYuat8drffYnL79bvLd1fH9eUsVu4qn93tt5jcfv3u8t3VcX05i5W7ymd3+y0mt1+/u3x3dVxfzmLlrvLZ3X6Lye3X7y7fXR3Xl7NYuat8drffYnL79b5v7Gl/EHj2WwBh6G8r5dsBupt00Uk62N2yE3cQxREWK3eX766OW0xuv35X+exuv76cxcrd5bur4xaT26/fVT67268vZ7Fyd/nu6rjF5Pbrd5XP7vbry1ms3F2+uzpuMbn9+l3ls7v9+nIWK3eX766OW0xuv35X+exuv76cxcrd5bur4xaT26/fVT67268vZ7FyR77Lfb+Y3H79csvbkV9fzmLljv2X+34xuf365Za3I7++nMXKHfsv9/1icvv1yy1vR359OYuVO/Zf7vvF5Pbrl1vejvz6chYrd+y/3PeLye3XL7e8Hfn15SxW7th/ue8Xk9uvX255O/Lry1ms3LH/ct8vJrdfv9zyduTXl7NYuWP/5b5fTG6/frnl7civL2excsf+y32/mNx+/XLL25FfX85i5Y79l/t+Mbn9+qgbod1t2/hc4vw4jRFnMZIsQTft8tA+VFA5QO9maXIaOs9ThkXK3eW7q+OcfIe/8z+3/hZ7Duzqc2R3+y0mt1+/u3x3dVxfzmLlrvLZ3X6Lye3X78B3t/+fWYxPX85i5WLjlqt+Mbn9+uWSsxifvpzFysXGLVf9YnL79cslZzE+fTmLlYuNW676xeT265dLzmJ8+nIWKxcbt1z1i8nt1y+XnMX49OUsVi42brnqF5Pbr18uOYvx6ctZrFxs3HLVLya3X79cchbj05ezWLnYuOWqX0xuv3655CzGpy9nsXKxcctVv5jcfv1yyVmMT1/OYuVi45arfjG5/frlkrMYn76cxcrUJEj9BJmXIgtILBMvhtRLqetxDXtCzbSBpWhPeO/K2KVkS9uu8NiTPiJjKdoT3rsydinZ0rYrPPakj8hYivaE966MXUq2tO0Kjz3pIzKWoj3hvStjl5ItbbvCY0/6iIylaE9478rYpWRL267w2JM+ImMp2hPeuzJ2KdnStis89qSPyFiKbs17z/6v2RmvpWRL287GLGedyFiKllPWzngtJVvadjZmOetExlK0nLJ2xmsp2dK2szHLWScylqLllLUzXkvJlradjVnOOpGxFC2nrJ3xWkq2tO1szHLWiYylaDll7YzXUrKlbWdjlrNOZCxFyylrZ7yWki1tOxuznHUiYylaTlk747WUbGnb2ZjlrBMZS9FyytoZr6VkS9vOxixnnchYipZT1s54LSVb2rKQQT8pDRIkfozY66KjI0SqjTZa0JdfexH2hC675kdYivaE966MXUq2tO0Kjz3pIzKWoj3hvStjl5ItbbvCY0/6iIylaE9478rYpWRL267w2JM+ImMp2hPeMYmirAAAEABJREFUuzJ2KdnStis89qSPyFiK9oT3roxdSra07QqPPekjMpaiPeG9K2OXki1tu8JjT/qIjKXoVrz38P+anfFaSra07WzMctaJjKVoOWXtjNdSsqVtZ2OWs05kLEXLKWtnvJaSLW07G7OcdSJjKVpOWTvjtZRsadvZmOWsExlL0XLK2hmvpWRL287GLGedyFiKllPWzngtJVvadjZmOetExlK0nLJ2xmsp2dK2szHLWScylqLllLUzXkvJlradjVnOOpGxFC2nrJ3xWkq2tO1szHLWiYylaDll7YzXUrKl7dI/XoAfXf0D/OQP5+Li35+HH//uHPz06gtx8W/Pw1k/+wY0fMCRw8D5gPMB5wPOB/6WPuB4O/9yPuB8wPmA8wHnA84HnA/8HXwg3E6GXAe8L5GKJMb+Gh7gyGHgfMD5gPMB5wN/Qx9w/8+4/2udDzgfcD7gfMD5gPMB5wN7gQ/oBDEcOQycDzgfcD7gfOBv5wMOW4et8wHnA84HnA84H3A+4Hxgb/ABnSHjsZd8uhLEQpBwpaDg/MH5gfMDQcD5gaCwh88DPlsdjg5HQcD5gaDg1pPzA+cHgoDzA0HBPQ+cH/z9/UArKGiSKx0Ozg9kFTg/cH7g/EAQWE4/cPzcc8X5k6wC5wfOD5wfCALODwQF9zxwfvCP8wNtbPiv4UrNNIjDwTh/cH5AH3B+oJ0fLJ8fuP9fiKVs9Ywr3bqiDzg/0M4PnB+4/xfoA+7/BRd3mX+QH2hkGo4cBs4HnA84H3A+8LfxAYerw9X5gPMB5wPOB5wPOB9wPrC3+AATAGACwNHCj6g6LHo/iuRwcDg4H3A+sDw+4HB0ODofcD7gfMD5gPMB5wPOB/YaH9BgMsYREyAOBzg/cH7gfMD5wHL7gOPnfMr5gPMB5wPOB5wPOB9wPrD3+ICEvdTGvR0CDgGHgEPAIbDsCDiGDgGHgEPAIeAQcAg4BBwCexECLgGwF02GU8Uh4BBwCPxzIeCscQg4BBwCDgGHgEPAIeAQ2JsQcAmAvWk2nC4OAYeAQ+CfCQFni0PAIeAQcAg4BBwCDgGHwF6FgEsA7FXT4ZRxCDgEHAL/PAg4SxwCDgGHgEPAIeAQcAg4BPYuBFwCYO+aD6eNQ8Ah4BD4Z0HA2eEQcAg4BBwCDgGHgEPAIbCXIeASAHvZhDh1HAIOAYfAPwcCzgqHgEPAIeAQcAg4BBwCDoG9DQGXANjbZsTp4xBwCDgE/hkQcDY4BBwCDgGHgEPAIeAQcAjsdQi4BMBeNyVOIYeAQ8AhcMdHwFngEHAIOAQcAg4Bh4BDwCGw9yHgEgB735w4jRwCDgGHwB0dAae/Q8Ah4BBwCDgEHAIOAYfAXoiASwDshZPiVHIIOAQcAndsBJz2DgGHgEPAIeAQcAg4BBwCeyMCLgGwN86K08kh4BBwCNyREXC6OwQcAg4Bh4BDwCHgEHAI7JUIuATAXjktTimHgEPAIXDHRcBp7hBwCDgEHAIOAYeAQ8AhsHci4BIAe+e8OK0cAg4Bh8AdFQGnt0PAIeAQcAg4BBwCDgGHwF6KgEsA7KUT49RyCDgEHAJ3TASc1g4Bh4BDwCHgEHAIOAQcAnsrAi4BsLfOjNPLIeAQcAjcERFwOjsEHAIOAYeAQ8Ah4BBwCOy1CLgEwF47NU4xh4BDwCFwx0PAaewQcAg4BBwCDgGHgEPAIbD3IuASAHvv3DjNHAIOAYfAHQ0Bp69DwCHgEHAIOAQcAg4Bh8BejIBLAOzFk+NUcwg4BBwCdywEnLYOAYeAQ8Ah4BBwCDgEHAJ7MwIuAbA3z47TzSHgEHAI3JEQcLo6BBwCDgGHgEPAIeAQcAjs1Qi4BMBePT1OOYeAQ8AhcMdBwGnqEHAIOAQcAg4Bh4BDwCGwdyPgEgB79/w47RwCDgGHwB0FAaenQ8Ah4BBwCDgEHAIOAYfAXo6ASwDs5RPk1HMIOAQcAncMBJyWDgGHgEPAIeAQcAg4BBwCezsCLgGwt8+Q088h4BBwCNwREHA6OgQcAg4Bh4BDwCHgEHAI7PUIuATAXj9FTkGHgEPAIbD3I+A0dAg4BBwCDgGHgEPAIeAQ2PsRcAmAvX+OnIYOAYeAQ2BvR8Dp5xBwCDgEHAIOAYeAQ8AhcAdAwCUA7gCT5FR0CDgEHAJ7NwJOO4eAQ8Ah4BBwCDgEHAIOgTsCAi4BcEeYJaejQ8Ah4BDYmxFwujkEHAIOAYeAQ8Ah4BBwCNwhEHAJgDvENDklHQIOAYfA3ouA08wh4BBwCDgEHAIOAYeAQ+COgYBLANwx5slp6RBwCDgE9lYEnF4OAYeAQ8Ah4BBwCDgEHAJ3EARcAuAOMlFOTYeAQ8AhsHci4LRyCDgEHAIOAYeAQ8Ah4BC4oyDgEgB3lJlyejoEHAIOgb0RAaeTQ8Ah4BBwCDgEHAIOAYfAHQYBlwC4w0yVU/SfEYEUM0gxh6g7Q/NapBhJKwISXnZJvESHZf865rW0pQsli4wUZQmq3TYicuuQqq0aa9kpYWuDTFpkIGNJiVyzGguUdNmPb7mP2U3K7SmNM0SNJmxdmiKLyC8lo07bVgkbgPeW2JYJNdh/gVKxS0iYC5EHdZRxcicju7zh2/JrNdqoVepgF9gK20AFM5Kt3K7MOFpoWz3N3uHdaDTQaol8aVgYK2NSkQ6ktCmOyUea+3yIJ1v4Zh/27baoD8u4LTbFaNXmAd6j33+3Syt09z8WzNkm3mJFdjuWrNrp286VzBftTMTRYkTtJrpd3i8MEHwgeFj8WR+3gY7gEdFNUyQUvruErEvfqiJJEvICZqpN60Xi4lZ8Sp0SysuIu/hRl2VMfdmYiO0sI/FHlvJutxqIu9IujSSZI0vUm7JE3q2Jo3bEajnuyVbeO7ISu7YnCKZCxHDnviRc/pr6fP+65fbV9Pn0y23rzepDzMB5RpV3c2ziPKHBeeqSUsiaTdhFXAMpOQhxHiHPHELPTtYkma6YRrMH5zYmcT1ims+qKZDpzokSsR11O02kicyrrNMYnf/P3lUAylFd7W9s/Xk8OAR3JyQQvLi7F4o7pbhLcZdSWhyKO5Rixd0hBAsJcXv+1ndn/u+7+za8hCT9mzRAYPbN2Xvn6rnftXPOnZ2XT7Ofs+TBN9Wo7GrLy8UScl0cJwoUdVeeYViBC5yC8uWSydezjln6K41j0WrQTMQ4P8+GMTjIE4gCeSsUEGit0fpoiJFcX0w76WVBkF88BPoC8/w/KN3F9aZHuioWQoQzBIViGZl0J8tmeRrnAp38qQou35jM9ZQxqhqaI5U5kEcVjyLxyBfJOxlUniznUcD8mN4Hyj0LMnOL4bNzuaYE3JfKee0f3ekMbyVU1tTuClXp3JCwnRWprB54s5fQkfbNViq82vjVKvCEqfAS0V/guNJY036Wz3WZcVb1yxXugdYkps1xj80XfIMpW4FCjgUKB/W71imf9yIzSTg+ps9zmDxiUXyJ5FcZqOKtckil7v1Ga7IylVmG0nbluG4qYzX93LrsH4iYv8x5o7JFOQ4aze8Mv9hrZq6oOsWJChznWrMB7askP4dyrgPQHBWW5B2GlIsdoUyiSiOR13yRv7r/gPhMJ9UoqmCrbCpFpNCexG6c3qdz4/+5119BEFKIwM+FQGgA+LmQD+sNESACUmJseHCcCAVcy8hlthWpyAHa0cCPdkARvdrtAu63Zq9kWDFfgsVw13LgeZ7x8xaJeAJGqbUsIBoF5OaoSHGTd6Ie9JEAWiIDShcwGUjyV3VhyfJFCs+2YyGaSCgLlMZyHOP61YQAZROb37p6uEG3n+Wi6lcBSoZKnGQ33ZaoNGTYFvnjyRhqalMqVLfzRFJk4/E4RNWCfDYsEO+svEy/bdtwXRcBAWEQqp+SlGDbQTFXgBePobOtA24sikxnJ+LJJHI0LFTTLtgu+0INJw5gv0RjCQiTAhUaDjHjT2dy8H2KYOynsrDzOKbYp8zJHMo1dyTcNLYcjqkuGn5qahMURQH5JWTCYg22xbFAl30F8ci0ymcxWG5U41seUiyehMt5oD7Oa7xbzMdwmHHHDLwQfv7fCEjhUGILnPOmp8H+MaMC6haH8BpItYCU6CsxndatXADZbbgwwHUBV1ElcE1iOPvCQcR84z98Ao1LppETwKavQpFoHC7HoM3+LVBx7cykkSvkzRx2WGGM85OJK5fGDH2JVJLf5IHKrs2wssazCZn7r6LKYNssl2uqp4ayXRqPDDOG0p5FM6zn7Q9+tUl3P3azuSwjbCRTXA/ZfrUVdEHwS1T6fcZ2dOa59jtIqM0EKuC6lZdRjBOkq4uKtwU01KXQ1p5GZ2caMa6HSkOrGzzyncvnYFkWIl6EhoQCijSSxJnGspiR5c/xMklsYHauY8NyI7CFDcdIkX1V5hqi9B7XGcyPD8eEKZY8ZTNFsFoqnD7++eyzkI2KSxmef/7faGnpRIljIcOAkvoRNiLsuyJxVX6tg7oHw1VGR3snbMchbAHL8YljEpGITeNykZj5iHBvkPHLZxvZaPgyBFksSaQG0wuWZZyZvtSPmlXT461KAq2LYJ5oLAYV0dWZoXE2YL0eXE41zOvHtlk8ieU46iO6eSrnHiesbQGWZREjIJMtINe9P4Mf7ZfiLSj5yBM/AgMnFgfY34AFfcqULcD8Zu/n3qp9g46ioPwl5oWSWpX6YW7Q/amGdd/OxlGqeaHZFBsGhwj8JhDQ3PlNNDRsZIjALxEBz5ZgF+WBqg87iMGyXFjceYvtwKgRk/HSE+/gwduewV03P4oXn3oHY75rrhjsNXMDwPNcFPM+fG6mEQrpEiRsCgwWLCMMg+I6LIZSKAaFF0RcAwOTI09Bx3Ft1scwC2BxiMZdOB79vC8UiizfMelZWMXld8BTCLAOm0I4S2aILptfIgssEGC8cS2FkYxrmfCAcT59ooKUOvo9ChzRqItcrgTKZGQAKFOYZVT3xTKYr/vG8Cp+f6ijGjOja1kWbAk5AIXAPKQY2o4Di8IuKPzCcqaXVaZgaoQS1cNw14tS2CqjIqjaqKlvZCk2ErV1gO0glqphXnseyTSVZcydS4bmfFmMFtHRFfCrJ8ESrkpgwad0LOFX8WD7bYf9QYOR7i3bha2BwTBYlTxlngJVcoKjbe6oyFOz9vYO0/4UDT/o/iTpD9QPVYlRLvsH5EP1k1XowZUOKjTiL0ehtZUGGsmcUD7yLwG+4ie/hme6P+K0u8L/lWOxIBGdnpfPGxGdGS+lFc0YyjvxKqJ3FpeyiGYR9T8KqtRdmYI2UbNZrg2fSr5L5d3cCfgy4POwfdKoNnz5yUh8+v4IfPHpt/j2q3EYO3IyOiYBQY5Zmc4jwx48uEEEDqLspShm/zE1IEvjG5SSyqLN8RfQ39bRiSI7empzixk34jGZSCIaqczXPPNoiUpT+S1wXMCykM5IkQY814PNMWxZNmzOYZU9J1J9s4tXXCQe4Sk6FUI2pESefKNIWryzYXF9hGK9uKAAABAASURBVLwihvzoYrjKANs0OzcWk9HCNu1VO9s7ulgMy+Y+4bgR5gTKXEO1dmmNltHS8jxEqciq3EQqgdY25QHq65JI1lTKy3Nth+OxLCAWjcGxHeP3WYnKK9Dwm2MadbFIZc0NaT31OW8tM28deBHWRcqzX8rahEyt8/BlMe8MZDOg+2J4LOERO+Dqq6/Gsccei4MOOgLtVOTPPPNMrLzyinCcCA0nNRB/BWPwtM29+kOYCoNsNk88E5DRSeFmXyDvhAo5LkKRiAeX+6hqLXNE2pEI4NiwaYyEeshSDKnbFZ4+b0Xy0zvjRcMqTD7b7FMFGrbyMugwlfrV4USybbAmBszjVaCRoqchW21S/6vYXMHnfAFch9yoQgV2U6D1mH7LjcKNxBFoQeZgz2Vz3GcLIKDkzwZzwtdktC1UDQzgx3EsaKwpHsxXIaW3ALWd3z0vxYgsBvYksoZ5oelVs9wZL9UmmjG0elfloXofuiECCyICsx/hC2JrQp5DBBYwBHIdlIzzHhIJKpWUCErtwNP3v4gz/nQ+Dj/oaFx49sW4/KKrcekFV+KEo/6EvXbZD4cffAIeuet5tI4rQvq959rU8S1YlCa87s2zRGHUoyAIfoo8HaMD6N4CMjwZ9em6UUfZ4XMz7szkkS8FhrLZIjdnQMITi+QJgI9pLc0oUuHThpnnCZFcMJ/iybYpJzB126yKhVt0RXAhYYBfAOOVxqevekU9B+3pLLootCvMi9GgQYGWSeGwXQr7j2QEJqVinXJ6kONIPABKPLWW0GI7HsD0ZdVB17J+SKz6HNc1bZc8IxnHJWZZKqkBGVJbKcvim29GQsKihKUfcv/yfeL/x1wKAItCsg9hY9lsvxIRSovQeV7lPhqPQsq2BHeHihYsG040rpQGT+Mhnv+tqycr6uoakSbGrTyhzHFIT5zSDh44UbB0KUSKPzFDIi/QwOPgzfGUU4JpggqND8CLeqitrwW7iXlA9mwakMga9LH5RSLPqI5H+Q0xSpelL9J/6zLLr/ey4DlRNs/h/LY4L2x4bsKsM/r1TMvUIl5+Zjgevf8VPHDPk7j/rsfx4D2P46F7n8DD/3jS0PPPvIIP3/wenVMAPUfs0HECFw4NACL8h088keDpYx5ZGqKKnJR64j5VWwfLcdHQ1KuSm8pFmXFmHNDA6UY8xgPJVIJKm2fSJJNxMAnbYW5p/CyirAleuZ3rb67eaO1Mcw0FLK5XPseUHqeHBqIVMBDQkEXPj/XDjc90KmNObmtnF2wngoBKWKq2XjBynS6jmYazTC5AQ30CDtdirWluVP3FCjg5clzns5xQsUTKVNjSnkW+oNrA0+s4+6PMOd1h4opc09va24wxQAYBGUqimufkD6TApLLN3Jrx3obaFzDNrFzHjbAvHGIN1l2EFGqTzrLhaD5bqHz+Jy55UWkqiySeO9I52A6w7uD1sfJqK+OwIw5HXV0Nll12GRxzzDGY2tJq8GTnocgM3ALNfUc6gxIZ9ajcujzZ9tk+j6fwWRpFhGA5sEx/2I7N9sHkKdIoUKBRHZYNGTYD7THkAyxHYWAZATB9DNJrLoXJ4/PL+C16elwR8mBzXc7RaOJxnaNthv2WhVyTbC7W3Wq+SDyOWDJl9rMc92AOMcQSMUyZ1sYxZdMAVzJJY1EXnvqLd2LPsixIgc9xPJVYf5kzOoCLaLwGERrrAtjQXloqBwiIFbNNv7SH6CbCuQrmA9Mqr/LIrdyDY81WstmSYi0CNi8028LDiBCB3wACmkO/gWaGTQwR+GUiEONmaThLA2899wkV/wtw8blX4uXnXkfLlE5MHt8Cq+Cib/0A9GsYiGKXj/df/wh/v/42nHvKBXj3xXeADODa3JBpeLdZmEXyqfCCG6tkD5dKrVzoaN0CLO7yvDCNJ6YtPB1yefqeSEQZYUH+aNwD93QjqEgQclwbTb16UcmKAGANlsOT+oIhnyHcg7lZw6QvM76yiTuM+YEUprie6av5brnlbzj77HPw4UefGTajNEyYAlmCCbDo6abAlG+zrgrpXmmMy2QzX2UKYVL8hUEsFqtEs6wStQFekGySppCsnx/4imXzaDuhgM07pstR8bAdj/UBSn/FVddgi99thVNOPR0SyJiqEse8P4dfbZ+ByEfPq4qx3FnxB+KpdhTLlhFi1d48JeG0jEAsSHmKZUD5L77scpx30SX4fuxE6FRMec1AUaQGzNy4rL+DCk4sFmVxLjbYcBNsOGxjvPn2O6ZO2C65YKeoo+SncB1YFiJU8lQdIyFeW2k8yORKVDD86f2RyReMX+l6EitiNtuQwump1EXPf3vPLDNcyt+ThJ+omqhnnPw9eZnRX80xv92e3LGfrQpVau3GyLdRygdwLM4fnzEcD99+NQ1vcR365O2vMeqrici0lhG3G1Af74eU2wRko8gy7MuPvsUb/34Pr774EcZ/wwWKBh4z0OgF1zWYHlKhLLd6iQf6hY9iMlS6pCz6toUS48qMm9ZJBYhuhqe2Uc+Dw7g0jZgMMv5qh77wwsu4/fa7jSLz/ffjcMONN+Ojjz9D1PNgWSxMGeaBTj3nIlx21dUYN7nFNIsgwWbZvhVQQVMLugu3fIDVKUTEO9Ny+f8TnXX2uTj40EPxxZffUAmLmKZde/0NWGXV1XH00UdDH5VnaX7wJtvZyW8wrYdYzEM0ApOnri4OL+KgsyvDui3AdpCqqUWWJ8yW46C2rp7hYDsCyNgiUrkVsk0ZPudrwNL96W6lbKUJTPiP79XuDz/+FH+++FJcd8NNxAVwI1FTnvIwm/HPjas8Kp+NgXGtSv0comwHkEzGUAIwZOg6+Mtfb8baa65ETIDrrr8GZ515Ihobm0zd4kP4WZaNbL6Efz3/Aq659nr8/fbbMWHiZBS0j7CcIjeHaS3tePDhR/D2ux+AyfHYE0/j9jvvZJoSpFAHTOfFaSjTU2YgQ0ykMPFUxUn3It0z+Swum2G2UcxVhMsxZdu22YP+/Oc/4/zzz6eS3kremY5VBOwPpftv3SL3N1gW19MIorGI6fdpzW1YZ511sNhii+Ojjz5Cl94hRG58boAyfNML8WJxtNjsR4vtbKfFdkp7p8Fc7Wzvyhq/RcOUTcpybVZ7lbeggwR5SGXyLfLpr5LS+Qxn0I8umyEV8sFmgwDMG5l6KiViBj8rCq8QgV85Ahr5v/Imhs0LEfgFI9BB3krA15+MwWsvvI5P3/uMSn4JdbF6RKwIVlhiBdTF69HVkkHHtC44ZY/hMRoGmvH26+/j73/5Oz557xOzCTo+oHfwaFJ7LhUqFq3LitJvATrl0a7pcaPXJn3+hRfg1DPPwudffYc882a5MdPhaX87Lr3sSuy40644++yz8dGnn6Erm0NbVxppKlUeFekqqXzlEQW8Eclf5mbakxSmOJH8Vcrx1OThRx/B3279Oz4d/rnZzxWnkwU9icAip1/KqxvFyxXJXw2XK1J4lVzXhQwA1fs8FQaliVBosQjUtyNH46677sIBBxyAYRttis023xJHHnM0nn/+eXNq5TC/G7HRReVCOu4XI77GqFHf44133qOwR1yrBf/C3ID9LRJbwkgkf5WEgfwB+ykSjUEn/Ap78KGHcfmVV+OZ554H7QAUajm0WJbPxDfceBOuv+FGTJ7WDMrB4OEOIxmhS5nnwg1Yv9730NzeheEjvkRHOo2W9nZ89fW3RoD0WaZO1szA0OBlejkKb27L4Zbb78HxJ56M3fbaG3vstQ9OOe0MPP7082hPFxGPR0w2pdV4lysKWKbu5dKLKk5z66qM/w9V6+uZthpWdXvG/XR+oTKr2jhBCHaZne3YsUpfM+mor1rxwVuf4L03PkKmrYQi9U2rEIHjJxAJkvBEiCOCJOJeLVomt+OTdz7D2y+/h7FfdgH5Sl0cVhVPz+8egayKyliZimkKwueDj7/AVVdfj4MOPxa/22Zb7LrPQbjlllswetwEEx+PR6FHstWPMlqlqbhIWTrhhBPw6quv4tU3XscZZ5yB+x94AJ3ZPIocwCpX1c/W7eZn1vEWrr7uRtx822348ttRSBdglE2lDYib1o6A4zVgBRXy6Zvx0jhU6OzcFirrT/3zn3jljbfM3FC6aW2dGDdpipknn3zyCVpa0yjy6Drf/Zh4oVhkJTYcKvX33PsAtttxD5x25kUMI38lUClOwHY8fPLRJ9h7n72x88474wFiogSZbAadNCA4NKj4Mz3iJD6VRq7aU3XFk+5n5XK5NfN45Hff45obbsCtt92JDA06KqeLSqFc9de8uMorEg+iKl9yc8QlRyaee/FVXHLJJRi60WYYtsmWOPTQP+Da6/+Kr0ePQbboGx6LbK/aEOFp9+dffo2zzj0XL77yGvoP6Eu8HKq74Jofx1vvvoujjz8Rp5x+Oto70zjplJNxzvnnYcKkicgWcpDhMc85o/WzzP4X+XQDMikSX1VikClX4T390+/Jk5Ru/ZTC9hzolP4vN/8VN9x0M6ZOnaosZuzLU83z37gaoyBvenIhkykgnc7CthyzZyaTSd6noafnVL7DMf3DmPBhWZYZ79kS8PZ7H+BCGni23mFXrLv+RsTkdBraPkdHV860r0wuzZmEBa7LcRWHMuef8K6S+Bb5JhYmX9XfHURHIT5YTLefzjxcqk/Zq678IYUI/FYQ0A7/W2lr2M4QgV8eApSrx342FXfddg+eevQpjB89DrZvUZi2EeTK+HL4l0h3pNGYqkfvuiakIgmetMVRG0mhPlaLz97/DP+4/V4Mf+sLWC7Aw3ropcOuY0GbtX7jZ3ZLnkB5iTi3YaDI04x0Ls9TizuoLD2DsRMnwbHBjTli4h969FHc/Ldb8P4HH2DDjYZh5ZVXYlwMqVQS0WglTRlAlsp7QLdKPv2i6v3MruJEPcM9MuxTAnS9KOKJlNn0Fe9FHcQSnuFH9yLlFcnfkxQmYvXmUpzxdH+ZpwDo9xmR5WmX0uonD0889S9sutnmOPW00/EcT3y++XYkPv3sc/zjvvtx9DHHYuNNt8TYCZOIF+BGo+igUnkRhZxLrroGZ597PpUNzMBfwDp+cqpIQiCEM5DaWKVZ8aQ4hcvlcIP8OeoNT/7zOdz811vx6mtvURAEqEPAsmH6paCEPGWMxvTYKIU4hlfGFhtuzR1pHFEORH1dCuusvQpxPw7Hn/BH7LrHHiywcmkcw/UgRkpMLJ5HjZloTuhOPvU0vPzKa/jy62/w71de5Zi+C6eefgauo6GCcr3hO0CFf7ki5a+68s8LzQl3lat6qqT7WZHiFS53dsQmzKdLNc+h6MDlOIhwHLgGxImjOvHh259i5IgxKHQEqI3WIenVwfVj5l0AuY4CCl0l2CUXcTeJmB1HfaIRfiHAtyNG4pP3qbCOp6asatVYdH+4PnX7zFisRke4DijZY089hxP++Cdccc21eOzxp9jfI/Hyq6/hoosvxsknn0KD3PuwLEDriRQNl+wmUlHsd8CZ0oXeAAAQAElEQVQB+ANPz9dYa22su8562GvvfbDO4MFIxqMwayQrVfnV+n7sWjPwM3N8Q9++XBsSaOzTh6eoMIokm2oMqiWWXSb5sKF8PSlg+P+HalMJTGtuxdRpLSh2r7cN9TXYbvsdccaZZ+Oyyy5DY0OS7ba4RscBTtba2lpQg0M2V+D6NR5vvfUWxo0bb9qhJ2U0Zr/+ZiR+f/AheIVzp3fvvlh22eWhT4In17U1tSat7TrGnRWfaovC5c6JHPaD4h2u7zK4+MQiFvcMHpGYa1zFzy0FZLpKKkN4i+RXuOda2Gff/XHwIX/APf+4F+PHjsNHH7yPb77+Euedc7aJu+vue007I1T8s8XA+LUXpWrqoHcuqBz1ZYZWcg4xLDVoGfzhkMNwxJFHo7Ymif0PPAC77b4nFlpkUY6BGPfIGGA7HI82yxKxO8ineBKpvJ7EKIODwuSvku6jNLbLtblPWoyIxyM0vFqcjw7zWCTMEwVWhT+PxoVYIoKamgQaGmtwxNFHmfExaJnlUFubhD6aU5EI9/+AGNEwwQbSkAacfNrZ2HbHXXDdTX/Fp1+MwHdjxuBeGpS233kX/P22O8wTWvGYpyIMOWwLgUHgW3Kmk7ARqb0ik5hfCqNjLmEgMjf/gy+Vrbqqrvyzov9BVWERIQK/OATsXxxHIUMhAr8lBPK0nr/2Dt569S0UeGLVt7EPog43y1IZ9akaLNxvAGrjSRQzObS3tNItwHNcOIGDPNPXRGvw9GPP4N8vvAIjCXB3LOapyRFD27Zhe5TA6M9nMvyuXPptaCIWRYTCRYFacSJVYwRXnWA9/vS/cPGll2D8+PE4kwLS5ptvbjKls1lu9nlTBcV35KmIedrITWzlq7pxlnk7K6rGM3r6pXSBbcGJeCiWSzxBCQwvSqtmaGOuksJE1fuqqzBR9R4zfaonYxJ8UzRiKO3LVBaPPf4Ec7qhNv7tb38zgvJTTz1lfhta19CEd99/H7vvtie+GTmamMMYJJqaanDgQQdjk02GwvNmquhnuFWb1S65PUmsBPwS0TH91jNe4bqXm86UTLzak6LQC9umcaNowpSGci/aMz4U19irN1raOlBgBC+UOd7miTQAWIZObKU4HXzQHjjsiMNQm3I4FipDOqDSgG4q03glnj/7bDiuvvYauJEYzjjrTLzy8mu45977jGL09Rdf4u5778Enn31phEtfAJDkipSftyaup78a9t+4SlsllV31y62WLf/McQoTKU01Tq5I4b8ksqnMaDD4XEJGjxyHb78YjWx7Af0aF0Jeb1nnYIhYHuLsi5gbg0e/1ieLA6NlSjNqYin0ru+FbGcG33z1LcaMGgN0sYX/obGKFj5tXQWe1l6Pd999BzvstDMeevQRvP3Oe7jgwj9T2Yrikfvvw4MPPyQWAQvI0LipvFkeTe633544lye5DQ0pLLnUorj8qiux3TZbogyY/qdTyUeP8tD5/9+zrvZ0Bm2tbchzvZ5eJsMdSlbiXWXKDbrHb8WvWn4gheluVq7KBPHv1asP4skUurJlw/eQ9dbCiSccjY02XBdm/jKzMZRRObO8CHwuCpFYBNlMHk3Ma+Ys0zQ1JTF+citOO/MsTJo6DQsttJB5ymvVVVZGF9siPkQdXV2GY/mr5NNTJRZlcJL7n0iGxU6WXVNXD5Ha1JVVST/0gcpg8aZt/42rtCKVpjKqrvyiHXbZA2+++SYaGxtx3nnn4fobrsWIL4fjj3/8I7bdZit8/PGnuIkn6k88/Ty038Q8y7Sro4Ptdz306dMPze1ZOKwkFmWn0l1qyUWI2VnYcYet0d6Vxikn/ZH3Z0NjL9c9DjqzGTPG1NYqiR8RZvooTFTlXa5IydidKGpx5E2BVoi2zjzHfBy9+vRFe3v7f42X6mFR0/PJYCRDqXisxqnuE48/BieeeAwWWbgvuD2DtieUmYhbAwIyZcYaC3r86Wc4Hx9DY6++uPmWv+H1N97G7Xfeje133BntnV244qqr8RWNTaZswuczT4HrBYcnVIbCZyalEVXDmcX0iVyFya1SmWUGpLl1VZ7qUnlyRfKHFCLwW0CAU+e30MywjSECv0wEclOBxx95FKVCgUpPDd0iyoUi3TyF6zSK+TTKxTxsboERzzGnVgGP+EWOFTBNEQ2pBjzx8FP4/J2voZ09zpNzuXp0T4/Ag6dr0WQCElAkPsbo18bHfZwKVIQnCoBerqXHSSUkTZs2DccddxwOOnB/RD0P+sTjcXNqJsX/vvsfxmGHH4kll1kJa6w1mKcrR+Iznu699OrbWHn1dbH+hpupemQKhh3j/27MBJx+9oXYcde9scgSy2Kd9Tag4HUrMsUAHhUHnW5leGIViVhiEzf85VYMHjIURx3zR7a8Us41N/wF66y/AQ4+7HB8NfI7bL39Dhi4yJJYb8jGOOiQo/DPf70oVg2l02njSshIpVLGX+buLnqZBpeD/nAospT4Tv7TSfj7326hMLcNevXqhVVWWQXnnnMGrrzySiSTSXw3+nucd8GFVIgBCUI3/OUObLDhRvjjyeeYdrFItHVlscY6gzFk2CZ49c13cPHlVxn/wEWXwNCNNsWfL7uSQmSXaQdlH+Oy2SiRq5GjJ+DCi6/EJptvgz79F8WmW2yLiy65Cpl8wFPw/bD6Wuvj3vsfNcLkMsuvijXWHoLnX3odpQCmHDpobc8ZXo49/mRstMmWOOe8i819nhWIvwcfeQrHHP8nDB22GfoOWJTl7svTmlsgwU/x2XzepF9v/Y2NsJzOZfHoY48R680xeOjv8MnHX6MmYRuBs6OjgydC9ZDthzYg0wZWg4eefBoHHnoUVlt3MBZeclnsvt8BuP6vt6GdfUr7wvR0l193A9bfaHP84ahj8M33E/B7GlNWXWM9nmjB9Psaa2+CrbbaDq+9+Qmov0DCYjTqofpxHAc+G/3kE08jRcPVzrvsip123Q4DBzZiiy02YL+cjPU22BADByyMTz793LSLyY1LXQj3P/Qk9v/9YVh8qeWxzuBh2PeAQ/Dm2x/iXy+8yrG8PnbcZS90UOGc0tyJ1dccjOVWXB2vvv6uwZpNme5mObb/+KczsMpq69IQcTPzFLHyqmtjyAab4v0PK/UWypU+euZf/8Z+Bx6CtdYdavBfbc31cOkV15qyhL/4k3C/0iprYO11h+DDTz6f3r/Vdv/YVU7Rj2P+mxCLiUV0ZrjE0/QAtkMAThjXijdefgsRK4KEl4JVcjgOLM4Liw0NuMwEsAE4lmVcix1Vyz4qUBlKd7SzPz1EOInefuN1TJvUApWJ//DpyuaRyWTwxRdfoJ5K3AknnMCT/FWw+CK9sO++O2P/A36PtbgmjPx2FHKcM9S/kGWe9TmWh228KSZMaoXj2aYqsoOIa+Ge+x5mv63Fvj8YXVykAvJw2RXXYN3BG+DY409inmmcQxdhk822RGNTX+y7/0HmfmpzOzK5Eg2VP7BeYIWJhkYUqCFdy7Vh1bWGYPGlV8CGm2yG0846G+3pyrzPloqGh658zvT7J18Mx58vvwzb7rQXBi2/OlZbewOcetZFeOv9z028DG4++dK40Ev8pMDnqQhG446Jv+Gvd5o8Bx9yNJIJF4QVWutEAU9nbWlqzK93nRSouXnRCPsFZh058aQ/4Z1330OKCvm9996LxRZdBMJGeYSFaPzEyTiXBpaNN/8dll1xFWy8+ZY478JLTRt23GVvrLrmulT8njH3GufKozXprnsf5Vg/gvNmLay5zjDssvsBGDV6HByX9ZOynESZLBChMq08q3GOac58OvwbpGnc0FBbe90NzJr+znuf4LIrrzdzSmvj77baAeecfwkm0oAhbFgUWwgU9G/36Ov5UkeVvemW2+Oll1/FEkstjfvvvx8HH3wQttpiMyzUrw/22mMP3H3733HKaWfg62+/w6mnn4nnXvi3wVZlB5YD2C7aaAior4tznwLOv/hqDN14K5x+zsVwGV1knXU0KCu9S0P7JpttgQ02HIaXX38TqUTSYH0TDcvrrD8UJ59xBt6nsWH3vffFUssuj6WXW56n7MfgnfeHI5tjQbyuv+EW7LPvgVh00aWw3uChOPKY4/HNd6Np+IkSmwIV8DJqa6I0VBS43nSiprYe2kdUv0h4PPjoEzSgHodlVlgZyy6/Kvbc9wAa9K+e3q6uXNH02eVXX4cNhm3OtEebdxwcfcwJWHa5VaA9gUmw0aZbY6VV1sKHHw03Y8OxAU5rVD+O65pJoHclFDn2t91uB2y//bbo0zuFTTZaD+effwGWXWZ5LLPMMhg+fAQ4TWCzDOXPssGPPPIkjjjqKKy8xvpYZc0h2HO/g/Eu103JEIOHbowNOHfVpvPOvwjrrjcEu+2+BzisOccL5N9GNl9x3/90BDbYdCustMa6mNTSBe1FK62xHteEYXj93Y/NPZdz4775/qfYec/9sDLHXD/KDStSVrny2hvQ1pFBjhuzxozm2xprr4fV1lwHn3w+QuzOhsSdaDbRYXCIwAKAQPeUXAA4DVkMEfgVIvA+T7KmTJkCnztk4JcooNqIRlwjrFl2AItbt6XtyyrBDrThlGAZV34fESfGexdlbmCfUXEI8oD+E5WUe23SwQyYKQ8DZH6noytN5dX1ohRsy9hz733QxtPdYRtujNNPPwNaHJQjXyxSUK5IKZdfcRVOOulkPPLYE4jGk0Y4f/jhh7HWWmvgxhtvhEMFrUBjhvJ5EYhzfDlyLPbaZz/cdNNN5rf1vZt6UUjP4vijj8Yuu+5uBLDahnokuoUpKWppKg2TiMu0lhZu9gFRILeUclvaWvHKq69hi99tyZOcr1Df0Buffj4cL7z0b+x/4EF0X0VbWxcSVN7Fh2VZzAjkKNlIALHYKJ1UeNEY1l1/CA455BBEIhHyU0A85oJyHGQkGDp0HbzzzjuG3xOodEQ8UPAAungyNnHiRIydMAFdxFqF16biFE58fPrpp9h///1x/fXXY8SIEXApJH377beQMeGkk07CJJ6GllU4MzkWmOZr7L777tBvU5UulUrhyy+/NDhus802+Oyzz9Da2goZcjo6clhvvfUg48zNN98MQmH41O9/a+tiGDd+Kh6j0j6c9W6z3XZI53zWD554Xo/DjzwCDz74IMaOH4fGXk149/33oN9G777n3vhu1HjzCDFZYtujGPndSESjUfTt2x/Nzc2GJkyaqGgsvPAiiMZjmNo8DR08iZJA1klcL7j8Ghz7x5Pw1HPPYVJzC7JUON6ggnH8ySfjiGOPQxsl/gJLKJHSNG59NWoURo+fgK133BFPPvkkQ4E2niirq1Tn6NGjzThSRDTCDqNHp07CwWbDeaFXr17QkyzNza3o7CozhfoYWGapgXjymSfw7DMPU0HcZbqyRp0QV199NfQb8Ceeetq0a/LkyXjvg/ex0y678PTqr/h+7FjTtmQqgvrGGiy86KLMXzKnzwFrsBwQ1zINVjDhDzz0EE+5OrDu4PWQVYKX5AAAEABJREFUTHnooHFkzJgxRlD3md4m689S+T/++OPxyiuvGANKlNjq5O7e+/6BIRtugnb2q7jXlNRvr9X+HIVbYcEifsJLHM+5upbJzWw452LJglV2ELBTLTMzfdjGDbgW+T8QwxwaKS3Lgi0KAM1JGTj1hBH0sfglosPFzswxeZlUDlLxKMaNG2PmnQxykydPMkqKslAFwdlnnIIX//0CHn3kfo5bCzb7qLm1BVOmTTVGA5+DVP1ASCGMVW6R65nGjuZxMhFBmkYAGRnUL1999ZWZk3oi6OOPP8Ziiy1m5pXm9DHHHGPmotZW8NPc0oFkshYqaw8qlBdffDGNce2cdy7e/eBD3PzXW3D88Sdi0rRmruse0QB5jOHzL78yLxG97PIr8e6776KhocGMjb/+9a9UUg/G40+9YAxuMuCxGnNZlgXLItr+D+tQW1ubWXekvCtRAA44DVJSwACftMiii2P8qO8RiSVM/aeddYk5pfXiCVx9zfVQ+7K5PGwLpm3MgjffehdHHHEErrvuenz77Ui0tXfiixFf4S9sz9bb74rPPv+C+0UBGU4q6n6gXRpSPq+44gZzEv70009jMufW1KlTqfwNx6abbmre1ZDNZqEXsSbjgAyItL+aNWk054z6K0bjhsqbMGkSPvjoQxxz3HE4+9xzMGbcONTW19Gw9iF5uBmnn3kmprV2mXkYIIDDPccm4zbxoQMZJl9/5yNoLtbW1uKGG27A4otz7XIUCyhtjBq81uITTzweO+20E9f/LGQM0VyUEqh8etpI41W5ZAfXPq0yq2EqLmCk8Jdfe4PS6OkB2jIYA7R3ZqhIDsezz72I7bgu610UERbWztP7++67D7tw7Xmba+XFl1+LM846G/9+5TU43IRGf/89Hn30UZ7Cn4i33/4AiXgEkagDKedFWlw8NwqNY1gw7e1IF3D9jX/BkTSsPv/ivwHL4RoV4AX6/3zJZdh7v4M4J7q4x3lmHKQzOXzx5dcYO3Ychg7dELfffidq6hrYr2UQTu5NI8yYxCw+nNLTQ+Ocnx1tbVz72sCpZMKntuTRv08N3njtOTz08KPYc88dzbxsbc+yt4BbWdchhx2G++97EN+znZ2dnRAuO7AftBeOmzARHe1dJu1W226Lb7iHvvPu+/jym6+JQQyd3E8i3L991nb/Iw/hoy8+w9rrr4dITQIZduD4aZMxta0FRcpPvIUTAZ56/iXs/fv98e/XX8W4qZPQq39fjJk8AZfTOH8EMfO4z+R4CsItG9O4h43hXlDtZ4SfEIFfKQJaC3+lTQubFSLwy0fgvffeR2dnF2xKqdrQpejIHwRlhnF3N9ugxAwST/IpXcNQd7jlO7BJ8C2891bld7AsisIc06PnR9sljPDDfVFyA+TGeFIxdWozhZMdkKVQ0K9fPzxGYTpJgSNHCdRiEVHPIy82HubpwlVXXWUE3pNPPhV333Mvvhz+MV6m8r3j9jvgvffew3fffcfTiYzhTnlZBIXaQ6jYfo2ll17aKHwfvPc6nnzqcdx5z134fPgXFFTKyPFIVY86Ko9NaSqgtK7HRqWow7ZMeVOpQHd0ppGlErnUMsviuhtvwsuvvYan//U8ll1uBZ6MlPCnP/0JdXUpKmEBpNhLAWATpl8d6RKee/5F5ChpSriIUhCMsL4U26u6s+TDZmoGGSVzxeWXNKcYEgoVb0lCcBwj5OsfJ0gQ7cwUMXnKNCqBtdBvR8897wK89O9X8MGHH+NPxEk6//0PPETBm6en3aeRYydMNUrAZ2z/qquvgauvvQ7ffDMcb73zLk+lTsfoMWOJYxppnpYElg3hsMtuu5v7V157HVOaKSBZQH1DEj6ARx9/Es2t7ViGJ0urrro8wEFw/8NP4oab/kLjTRaXXXEly34Pn336IS646GIsv+LKVJxeMcaKrnTR4PvSS/80pzISyNZaay0KgR/giy/ew7ZbbQjaiczPQjRGpbDoJIrQ8TT1ftZxMzLUsM5hu9+iMPsxT96vveFGDB6yAZXxf+JSKjpkERLGutieLo6zN9lO243g+OOOxTlnnYHGugiEe6lcMEpiNBqFlAphp7yWZRnM6egWAxfqzyZa5mcbUpy++GoMYp6JYr/DtMfirZQTKQT33HOPUQTGUZk4//zzOR6/xHcjR5D3v/Ckfy3zAsIcx9VYGiY0czjksPe++/F0iMLp629gcnOnEYzjMceU/bdbb4PG59I8zVtjzZVNH6hdLTSgcWiZNOJVjxcr3Xo0Nn054lOovy+9/AqM+OgTKP0UKocaW2p8mgpVR1fGjF2yPptLvS2aTfQ8Bqtk0QzFCEh23oTx4wHfgl1mX/guaJMEA2A8FhMowLjyqxQfWsfAdUtYuBz7pVKBSmvJKGdQElQ/6v2q/wc3zUGw1uorY4MhgzH+u5E44rBD8Nabb6OFp3Ziq5XHeyzWGAWaWzNIZ3zU1Tagva0T/foPRImdH7C4Il2lp9coTPli2eCvU+s4NZdUbT1GfT/WKGDqg6uvvR5SRJ565lnc/+DDiCdr8OTT/8S221OZcWFYb2ispaeE3r17mzF76qmn4sUXXzR04YUXok+fPrjnrrvx2GOPq1qMnTjZ5Dv+hBPxwgsvYvsddsTjjz+O119/EQ8//DBkKPru66+hNeyDj79EVPV0Y2RZFse7TWKVAPL5vHlBm05f2TQz3rRviCyr2lKY9XjxZZdFgQbmex54Fjff8nf6fVx08SUYtvEG7AufSmGUa2oBNTUpaM0/5ZRT8Mknn/IkelE8wLZ/SgPrhx9/gnPPv9A8zj2NRsnW9g6UggBS5IXvXXfdC+0NU2i0veCCC4wxdPR3w43iv9JKKxlFT2txCw26ZN9cXEbhRqKmP8BFX+WoubbrURmtN09faf2Sgvz0P5+l4n8WAstmfzyEx554kopgGTKcu8yrAgNlpkdz9zkaI9tpuEilarHS8kuhpI5mXLnom73PtYCoYyNK5XD11Vc3BsE333wTuRzDiXuZRkwp9NpDmA0Ov2SAVJhc8cogTVtIIbZ4k06naajKwHKoZDMBL6Rq6qi8p9BFQ8Bqq61h+ln75O23345NN94E+VIJJ3A8nHPG2UbZ1/h59dXXcemll6GhsQkvv/IqHn/yCTNu2IVmbfDItEvK0tCuetWghx99DDf95a/QEx9nn3MeDeH/xltvvwutP0Oo4D/+5FM4j/3nk8+pzVlEaQCyyeeIr76hcaUeRx1zDE4+9RSkEg4IC4pcxGyLQJgWMtMsLx/DNhyK/gP64aknH8dpp1+A4V+MQu/GqEmtdS2VsNDRWTb3Dg8a/n77fbjiyqsB9tmpZ5yJ7779GiO/+gQPPfAAhgwebAxGwljGImVabdWVsNyKK2LytGnGmCBMCTDkTp7agqc5P/OsaIcdd+b6bwMWkKNlSQYOtU81q8133/MPfP/daOxBo/fnw0fgDfb1rbfdwT2miOdffAnjJrZA66/K1YsWSwTb1V6PmT8qTTRzeHgfIrDgIcAZs+AxHXIcIvBrQWDK5GlwnQhiPE0vFMtGkCxRKCjyGN+iZBFQeKYu3N1cbU/0Tg+w4BdBIdthGVGMHDkK0J7NJDrdoDPLy2JolfI8UriEJwRfjvgayy23HB6jkq+4XLaIOCXQPE+HdJ+KRXD7bXcix+P5Aw84CMcedyRWXmEJtHWkscKKy3FTvwwD+/dDNBpF//79WQPQ1lnCiy+8gnFUqhobG3EfTzw25Ml6F4X2hQYMwG677oSjjjrKnNa38GS/wHYHzKl9t8T2x2IxI+g6kr4YHolFYVHrlFB2+RVXYPNNhqG+1sO666yMo487Dn379sWkSVMwcvQYWJa4BgWmshEWIp7NEmCUWCcSQVc6i7XWXhfUk1kHQWQs4YZHjVFhvOXpo0PBEUjGbZ7gKQQ01nRAp4USEBXS1JBCIuGhra2NeT2svfba0InSissPQl1dAsccdSi22morllMywr7yiEbxFPzll1/GoEGDcAXbst02mymYeepw+KEH4Di2R/XIICTiQQsGU0BabLHFWF8CD/H0WU8RCK+JU9ppnHkETb17mXwqiPKhUe51EncsT6D32H1HttU2guTuu+2A8y44H3369TV9YlkWLGYitJgycRIVgRqe9g+EhGSH4TrhYhLU8xTOc1xk0xlQV8aUqe14+JHHTLv1oq3ddtsNvRtq0FgbxRabbAgpApFoHNdfdx3Y5aYOPbYqxaiWp02PPfYYTjrpJOyw/dasBewHoJSnIpKMIxb1oKcupGCItzIVxyLjTEJ+7bjjjjjttNOgJyJUz2abbYb1hmyGcy+4gsrGFFOX/sNVoQQUKNTrSYOamhrst99+2HvvvdGvbwMF0zw2HLI2Lr/yCsTjcYOf0ghT8DNs440g5Q62BfFaDWeR+CtPa3v16Y2DDjqIKcl3GQZf5TcB3V82B1OBgvpSSy0F6SA1CRc7bb8l7uHp3oEHHgiHg5t6FBUxZrAd6PTP1gTgLWVw01/0/gSXPfs6LEaxfa00VmiOuIFN5cmF7TOPFH7OMJ/rFMhtdWkKmDBgmOaJxq8wtGnwAZiHY6iluc14WfKPLonXFkOZkmtQxPTl8ccdg0UWXxg8HMX2m22MYUPWN/+l5P3338ckGWeYuLEhwblho4bjtK2zwyjILMZc8bhFLmGMUA4xlyErkUigoBdPMIVlWehH46f6+9xzz8UWW2xhxp/GyRabD8Mdd9xhFOKvvvqKxqPvIMNUc0sXMl2daJk2lcrLujjs0P2w5MJ9sHD/XmacLbXU0mikceBbnmBmOBAH8tTxxRdfwYcff45UXRPOOe8irL3GCtA8W265pXDqycfisKOOgk6Hn3/+eXIFru2igG4Ay7Kg+SiSciISvr4Aw4wfBckwkKqrw+gx4zCRp+rnnHs+lb0GHHfC8dh8sy04XgHXsdFGZT7GNVElvPLKK2zfV2YNuO32OzGIhtbGujh6NdVg1113w7777Y++xMlTX1oOaMuD1ocnnniC2CdwwAEHYJ999uG8qTdx66+3qjEMaG3WHHO7x3bAynK5wKzPeveL9g2FtbV1QffaL7bceitoXvfuVcP1aAD2O2B/s74maajQiw2TCQc2MWFR8Kmwl6i0ya+xM/LrkfA8zzx9wCgqhxYsRka5DxSp5Vscq6DFwGbYxhtvjGQyiRzDx8vIxTApofX19YhxD9K8ZZBpn+4ty6IRRSEVkmFDvhJP5h0q1TVU+jVOFTaG2CdSNea0/qyzzsHgtdeE9tItuF6dcMIJUN4RH3+EdYYOwemnnWieOurL8bPX3rtDTwfoSYQ3afDSk0Lq03jMYrEW95My+8+m0RtmXD/04COYPHUKDvr9H7Djztujf596NDREscO2W+DEk/6I/v0G4oGHHjTjNlkTJ24uUrU1Zqzdd98DXKvPwo7b/86U1ZUJoD02m89B81n1stKZrkrotltuiW222gKxiIdb//437L3Xnthks21x2ljYIh4AABAASURBVJkXYvTo8eQTHEsO1LfJhI27774b7ZwzeiLwuOOPMfiqReutvSpkmF100UWNoVc4VyvUCxeTNOQ8+Ojj6MyVEaGxnssRXqKhZOyE8Rg2bBjWGbyeSa79Ih6Pc631YVkqGeapLf2srYFzMZZMoD4VhecAQ4cOxa233oozzzwTU2i4StUmjCHR5hitra1Fnpucb0oNv0IEfp0I2L/OZoWtChFYMBDIFwNuVB4cCg4iHzY3S01Lm8KqBd+y4YNuNwV0dQric3PzmdYKHNiBS0ECVEyp6VT2PATd7swoUC5nejAnzMmFTt3Hj5toBCCLgn3vxjiFxRY4rNcGkKTS7ZdAQaELH33wAQYOWBjbbbc9qNdwYwWVvSSVAWBg395YnScpJSrxEp585q2vcfH5558bQXwAFf5FF+pj6q1JRaCNWsaEXXbfg4JXAa4XQSyRYJsrAo1OR12eGBSpBVFGRcDy3EgMOZ7QSxhYbpml0EFLv15QJ0F3800GM43NhtnQ6Y9OsdM8kbHFKPMqv3gqMbGELikBOtUTsn65SFRhyOE3S+F3hQ89zmmh4pebjMUpTHoUbEo8NauEq+xYIgkvGqPwszlqKGAojNlMe9YfugHqGhqhf3OXKcC8QO/Nt99BQ1Mv9OnbH6utuhx5r5QVp7FBebffYSdiEmU4xwEZV1giGcGOO+0CGYp0oqEw2mMwZWoz9IhufUMTNtt8cyisLV3GuAmT0Jvlw3bw6FPPQ6dEd937MB5+4l/QyU8rT8hsjq6vRoxAtvuZVQk+khInTZxohFxLjeAX7TqQIqe+1aku5T30612H9999HwH7qMCT2meefBq33Hov/n7rP/DAw0/jkw8/pqDloSZZg2940iRcfaadOG4CFh64MPM3Ic6CWLzBm3IX6ygbpaCzrQ1SjKRomf5ipEeDVKlcYhpgYL8G7L7bLnjm6Sex/377GOPP2LFjccO112LH7bbDny+5FswCZoEG+ttvv4lysYBdd94JiZgHfWprosgUgSWXWAgrrrwqshxPGmMc7kQFqKuNYedddzcnQ/dSSNZYyzJyxFffo5MGJNgudthhS7S2FQQxYDmI0OBhMVwCqvpnk003N0+GXH/jX7DTLnvjtrsfwqhx07A9BfM/HHowBgzsZxRNtdO2XEQ4xm1bSOEn+vw/6+IY1Ny2yKhtWXBhwabmJyUfBi1+syOZDFp75PqWRhcpYITWKeLiM2epbKHMecgiEHBFqBDoR3dJmP6RkYu5sfnGw/DG66/gkN//HkM33BBtLVMxcfwY7LbHnjjwwIPw+YhR4NAy+Vpb27HQQovwhJgnnZyXegpJESV2ipRBj31U4I3DNScatZiujG+/G8U+zZg5vPnvNqdByDH8BMw4tSWNoRusa+ICtunFf78MdVFjYwp9ejXCI4Pbbr0NIkyr93F0potoqElggw02MGvbM//8F6IRF135AJ9/8TUcL4I111oXDz70KO66+wHc8rc7cQeNq4899gxam6dynOY5r94G4eX8ARHyOYTJPBdii3WoxzwCI9LckAGJwWC3yJmBpEglOf8+/fRzYl6GFJ011loHXKpM+5RYaeSqre+8/x4VrBhWWmVlrECjRB3Xap+RGvvJOLAvlfDWjk6uMQWU2a/JGCCe3n3nLSrhRey6y06Qkqp5p7h0poxlBy2E1VZdmWt3GhHPMenVBqXTkxjFckBltN6slbYb4RiwzdNM+k19H64xql+USnpYn6fZdQ1NePf9D5kOsKnEo/ujJ9pUrm6FCxmExzGnvlIyxYkci98MCMy7dQDtRRF+ecTU0pN3poCSwb2Yz4JBCqFb5AAtIeo5iLuA3jlhM8ZleZZcLjiauzL4Bbwvk5KJFFzHQ79+A2jsWQlcYtDa3sX9Fbxf0/xHgX6LL0VldAOmBhVpwLaMF+sOHoKOrgz3jRFsawBWayK6shnkaVSMcBzDgenHEV9/jT40vNfU1+N+jqub/nYP/nbHA5A7aswYWORNT2x8+MmXXGOAiVR4W9rbsdwKK2LppRcxe5L2DeGsdGqHqew/fCVjFi658AI8RuPC3nvuDp+G2g/ffxc333QDdtxhO9x2+12mv1VMC9fJMWPHQ/vU0A2GgV3N9tpsS8A9DVhmyYWxAQ17FvsmGk+gK+eD4hE23nQz9O7bD9+M/A56GkQ8dmRK0FMhBcoDu++6B2qjjrqbOAGO5aJMYwx8CzZAg3WORtedoKc/br3lVmy/456474HH0cl+2HiTTXH4YQdipZWXBYcA98EScxBTTir9pMvchF8hAr9SBDQ/fqVNC5sVIvDLRyAWT1HxKCFf9OFF4nC9GGyeXDiuB+6D3IksNkLT1EZAQQPc0nwSqPTL7zoR2LbL09Mi6usamZ4Xd0iHp1zMyDz6npFkBLAYZAdAXV09jjzyKOgUSb/HO+TQ46lcNdIy76DE0zGlo1yEqTxZl1KtU5Kll14WHiOSMSBHQYRFoa2jC+utuzbqeaogoYksKBhfUzBJ0+KvFwRJoM3miijzSEUtSiaiWKRfPdvrmtOVMqVz/a5eeR0eoehf9rk6ymZJ7dzwFa8nA5ZffnmGAKmoBx7owLZghEedMknp1+/D6+pqjFHDpeCjxHlqAWyuURS7qLwleUozfPhwRbHuGF0fFssp8rhYRhHx55eB3hTydfCclebHVKmaBLGJ8XTJpfAC+ACoSyAajRpDx2KLLWZ4YTMZA+gUWqf84t1jv0owVT0fffQRSqUSVl55ZZNuwqR245IFtHeWMLB/PZWYhSD+RVJu1Ed77bUXhZQsdKo4ctQk6MmAO+64w4Ttuuuu5l5N1u+bi8Ui9Ht9nXLsu+++5l0Dp595Jg7gCfi5POVUvBT6b7/9Gom4A9VdpgAn/iQARl1AmAUlIJ/x2W8FKvMJg2ux4OPjT4ajLplCa0sLnn78CZx26qk45Y8n4TyWffbpZ+CC889HKZdHHU9Tvvx8OHnJIGI7aGpsxAo8WYx74NgFNC7U+IgDKg8x8uGb9qgPAmLk00BjJoOYYWL1t9L361PHMbcKlf5L8Prrr+KOW28zT1t8yzH3j3/8A6++/K5RCvWUQD6bM6dwekIjzf5XfvVNty0Aw4YNM3Xq0VPquIo2tNtuu6GmpsY80jxq1HgIkxtuuAEO59d2NDSIF+WxmFr9qac2hJ14ZxAOPnh/COt+PDX95JNPoMerN6eRZt8DD8PEiVMRcZUKBgeNbfVJkQz4DLarhdCvptOZT1ePiqbXIA5IPMWvDAKw71MGQ3VYQB4hYnrqgSYJveZiLroWCbAcl3E2ykxU9i36HWgNSKbqABrDMIePShBnXV0dkNuvsQmH/OFAvPDsP/HJh+/R0LM1FllkEbz88r9xyy23gPZLKvNSJopkMTBzR/1UrYKH8Ow3cK3MI8IT70L32pXkSfIqq6yCpqYmDBw40PSJ8FZ65a2pSXJMAnqUXf2redzWkTcGsraWVg5NH0sPWtLw2KsuhlTCM349UaWTbJ0Iq5wEjQ1PP/NPuFzn3//oY1x+5bU4++yzzfjQOzlOPvlk86SJxoDmpUUANJc1nmR8K3N9LIsxFmb8vKd3+kWdhfjCkAIJOfSTqQiNuEOHbYhhG29ijFH6ff/Y8S1Kwr7II8Y1Nk+Fqcg9aOLESWZdWmrJpZEvw7zDRQk1zuUu1I8n++kcYvEkjZr1BoOJE5uhfUE8rbHGGlwHC5V1kQMhRWyVb5111oHaUCDmGZ78K0wKl+aW+kL9pLY11EYQ5wluPp/Hsssuq2SY1pqF1gbdLLzwwtA+1N7erltoPVWDHdthf3MBYSiXDCyx2OLkI82x8TJkSORSCK3nuWye+6xLkAJYZTLI9Pr9ufpVfPSnEs0gs8a10QgpfjXnLQaKf7VTYbw1l4rQk1O6ScSSNEg46KABymaAuInFYpAxVfuCylCbm+pSZnyoTvHf2t6G3jydFjcB87VybOlnZVqrKn1vQQYzxWl/dDkoolT+hbf2v9Fjp2H8N99gzPff47bbboPGkZ6K0vtOdLqtJ6Wam5s59h1oDZKirz0ylUpBfHWlAzO+HTLMrRm1SZtYutwXE5j5YymguibQzyUcPJDHGquvjOuuugSff/ohnnv2X/j9AQdi9OjRZnw//OgzTAnztJb2JSnWGicBQ4VHLGKxPnDfy2HxxRc3409jIBmzoTnQr3cdx+6mZi2/4657mItp0xm8+O9Xof+StMH6Q+AwVPKMfoWkd4zYHExRylAK79eUxP577oRT/3QyllxkMQz/9DOccuJJ2GbLrfAnhr3w0luQjCN+tIaDY6nMyaMnhFisuRRnPOFXiMCvCAH7V9SWsCkhAgscAksstSz3myiKVLYdO0ohyTKCik3zeGDZMAS6JB8uBSsXAf0B/SIfFiybYb5FgWk5037JhVWhxARUv7iLWaTqrfwlCn1rrrkmruXJqRTf5597Dpddeg38EmBT6uviCYTNVaJPnz5YbNElUKBgphfcqQwe+iLgiazFmwSPlEaOHGmUKMuyyB3IK9Cvf1+jyN5BJVWbbDTqwZNExjxFamATWzKQ8lwslnlCVAB1ZMYAEU9YwAiWZIXCiEtKQUKLR4G2pStnhNOAqSm7EhHmoVDfm4KUfmcqgUmKH6PNZbMRFn01NXGetgylQFU2J+KQlYWU6WhnrM86YnDYXt4YQURuZ3s7UjzykQLeMq0ZEvp98u4wUkklOFuWBQmGEmgVLsVS9Ul4lFAhgVYCpIQaNV/KhMI/p2LMYjCgXx30OK38dTUuT8DyNJ58A8dxiUkEEmAjlFsXHtiIYcM2MmH33vsPUJ7F3Xffg4UXWwz783S0zAIkyCVTNYBlYyGetB9+2BH4x/0PQC+ZOvvsc3gydCdPyC/BJZddZh5ll6AJfmTIkECqcSFhSm2T0Kx6aygUWlaljWpnNGJjqaWWQhdPUeqozO29x9648bobDV1w7gU487QzIffySy7HcUcfhw2HbIh+TQk4/PNsD5MnTKbwDo5eINPZhUw6j3TWBzS62alNDTRm8S7Cyl3PowEig2IuQ4xzpq87OzImPyEx9yUerW22yXq48/absMOO22P0qJF4+ZWXIAEzwskggTedTmPE8M/QUBc3eWyWTzsGprbmMIGKT4ynTnGeGCuPOFHc0oMWxmabb4EyDQ8PPPgQ2tM+Hnr4ESjdETKcsYzGpjp+k3PyXeTkc8ivAsq8p6yOrbbdFp9/8o7pp5132RUsCi++8BKGrD8U334/BUUm1umeZVns5yI0ThhEV9+zIY5ZiGYT/f8PFgo/Tq32k/1KhDyU9Pv16QsCQUwtcyJtcYYHRJKyMn5ECieBYzCgZl4hC64TQ7lkod+ARaDO9wGW8gPxtvuqxJT9AuqoqLS1NzO5j1y6i6X6GEhezqGR6cILLoL+zd19990Px+S0UF/fQCW/gASNUyO+/AoBw0W00dEHDB/+BWJUoErFMtRHtFGZnwZ9R8NZzOWsAAAQAElEQVSRFG+ltZhS80hccMmigRb4+OOPGQroKZna2ii0HiRogatNJuBx0ajOX83vMlNGvQj0O/Tx3Y+Vq9xhwzaGbblYatAy0H8Xueaaa3DOOefgrLPOgt4boBd83nnnnfjDH/5g2iM+WJS5LMsCL+PXPNX6YWtds0wQZACQr6ertbW9rRPxWAI33XihMWJMo9FCb23/fkIr8wTIEoAoNWwpt1q/Gmmg0wtIGYTq6Einy+ZnPJNbcuy7/lB/T6RRmNOTPFnQ/qB1QRjV1ERMPk4FsYOWtiy+p3KaTCYRo0Kc4KmxjCua7z5BKXLhmdbcQj5gjA7pTJZKehQWFTFGo64+DrmiOvat0ke43+jedtjrzK+KtL8ICtW7ySabGINVmmvL2LHNSETBPgKUZnph3Uf7ams8Hjf/Acbj3NV+ItykALqawCxcdfWjEU94f0Nlm0GIRy1orbB4M3nSNLP3OeTH9AvDdNncm+tqG4hPX7BZaG7uQDe7qK9NYsCAAaivrzf7msaMbJP1HFsyIqVptGzs1du8HLeT415jtURLsDA0fNKYojwxGmMGcDwts9wK2Hqb7XD1Ndfh4ksuwwUX/hl/ufkWnHzKabju+hvN/ZZbbUNcAceNYFpzK/Rb+XyxAA4jqKldXSXICJDO5TiH8mrCHKmLDNtM4bIAi26J++LgdVbFWWecjt9tvhk0V/RiW0ZB46oPMXQjEYweMwZtnQHaeXCgfJoz9TUx84SKMNberf+EozjNwb333QeNTb3w75dfwaixLeb0f+q0Fuyyw85YZEATxAO3JHMwoV8lxdwoHK4706ZkTJxDBk445g946rEn8dhDj2LrLbZCgZaQv9NgcsbZZ0MGMW4hZnzKsGJZlukTZpv1pbVXNOvYMDREYIFAQPNmgWA0ZDJE4NeIwLLLLo9UspZCsIWAUlWekpEeT7Usblk21RtuYmq3b1WmamC2M5syDNPDgoQNxUtQWWaZZeQF92Jw/6IyIfHABP3oy5ZEw1AJfXEKP9ttPQTHHnsstPldc801eJDKDmUZ8pYgX0AdTy0kAEnw+Oc//8mcQCwCnhwnKERkqcS70O9AlV+8+CYFoNPONp6kSGAdOWpcRQBjXCajx0FdPPvss5DQnaMQIsEmymbqsT8pzPFEAuKNMgWIhhGw9Fs+CdQNqRgxY0G8pDzRYZst6FRFmDiU9KT0yS9jQMRjwUyk0yH99lo8vfDCC3j6iScYynbU1FAgSKPMBI7t4LPPP8MWevSwT38ceeThbGMJDouQAaKGgpv4YleZvGqb7qPUMHQanJfFgjESpOgYnpp4uqg6dd/WmYd+d2pZFiRMjhw12SgiiZhiAcpUeOaZZ8yJpMoW2axbsdRZsN9++xHvKHTK/eSTz1AR8SEjTkNDYjomA2lQ0OmOHvkVBr/bfAPsvPNO+P1+u2G3nbaCTtf0oj+NGRlNVLZLkHX66DgOPM81ZdGrKOgpCPWJbqoKajIZxeqrrgZQik/E4thw6BDst/f2OOiAXbD/vjtBj0UvM2hpbLLRxujV2ACLmXOUgtMUymtpoOjuEgqJKY6zKPva5gkazAlfnBK76jSDj2M1mozDo/IQJ5UoBF9G48Xuu++N08+8iHMBqK/1DL965Liurg4NDQ3GeKQ6+/drNO9aUB89+OCDhg/wI0zFQ2NDzLxxW3NB/ccoyLCiOOUfNmyYORG855578NJLLykaq666KoQx7WGIch50dPoQblWlQWNDisi/XnjD/Azm8xGjsf66q+C6q/8MvWxsAAV/j8rGBx98gJaWrClT9/KoHLnKH8jzs5BmsIiVCwSOPwnwFq1Dmt82wavyyRTm+oFXZVCQze6zICOSz17yuXZFIjHi5KKvTlpdpZkzaax9RqPN3nvviaEbro90lxSoPMdjhv3oQyfCMY4J9d2EyR1IJYBIzDGKVYEK0ttvv01FplIHmwDaO82b91Wu5pWU+HgUHO8e+vL0f+rUqXj9jfcxtbkLXEK4hlbyfv75F+bN9nrKSHPGZrAUphIHqcaMT61OT0QFDNelpmneRajs9OUaki2A/ALLrbiCWbO/HTkKm2+xBbbaanMcctC++P3+e2L77bfDEkssAb0sdaWVVjKKmE6YxSv4Ed4OXV3yqw8sq4o1iDU4FYl0lQkmTNPopXdVKH06A9x5z93oRyVMCtZBBx1knoTQuOviqX5tTQJSnPWTsPETJ2DM+KmoPslUk3Kg9r788qvQfybp6sygvr6eNYDlNZr5pbXxvvvuYy9j+kfzqJEKvF52qHVe67Mita7o3Spab1S/2pKKg2ODRgBOKpXV0dGhpJBy2NJOAHmndsTY30rPW8CyOb7K0Ed9KVeGi6FD1zWGZ/Gq39qnabhTnBUQnBLL4joPrtcPP/aMeTeLxoKe6NFptvKLT9Ul3nxmzOYqY01riP7by+RpHaY/GcX1vQgZxbXWWpZFnNT7MD8R07hUGXraLMH29e1Ta9pY6t4cmnkyrz3T1MfC2LTpmCtMTzpo3ZWhXuMxHrc5nvNmbRN/God9e8VpYOiDkTTAa47uutMW2HbbbXDgfjtjm202wb5UntXn2iO0Psk4rb2ohnue2lNfzwnAuru4DOlne2wCLMsi2QgsRszhuvKyy7HXnvvglJP+xMOBEo0ilbanOBEXWmghTJo0CWofpweaGmPQ03uaEw8++DDqaiw01qaM4T9Hq4sMHI888gj3gTi7JkqjTaVyRmH11ZY3T/vkKAy8/NqruPrqa9G7X1/stssuxghjk0cuTd1GHgsR10WBRox+fRJI09Dw9JP/xmOPPMf1IYGVVhiEW/92NT547z2svsYa5mm6p59+GlEP5J/9ls1y3hfZrzlwtLDk8AoR+HUiYP86mxW2KkRgwUBg1aELYcXBA1GwJ8NN5imIFhGhdh63XZQ7CnBLDuq9WsT1wi2eCCRsH7VJB56bRdlvg7uYh686RmCx1RfC+putCUlfsoBrM9TJp1AoM7CdkliBwlKOp/rNFLByFtDOzTTlZGAXWhFhwj8dfxB22Gl7RFIpHH3SyXj8+VegdAUbmNaVx2577wmX0tFfb74eV115A3SAUmS+KW057LX/YRgzbgoi0SRsi7xTxmIzsMLSy2K5pZfBuO/H4cDfH4LvxkxFmpkcnlo8+sy/cc155yJob0NvalFxlOH4QJK8WRTS/HwWfiGPhAueEJeM36UEH4cDiSxx7s6iJABLUkKhCzVUHKMU7FiMOU2yKAj4FGbAj0OqjQFbb7QervvzmfDbxuPIUy/E1bf8A1+ObUUuUoOiG8HDz76Mw48/HR+O+BaxmiYccuRxPPF1jYKZp2bXRQ1dwlmEfJFV1JJBKbau7UCUp7RvsS42AXIplcMoCDxh1n1tKopVV16FSnET0mUL2+66J74e02qeiM6yTQ898QzOueBClJg7k88RlYBKAwvkRfix/TYbIxlzMWn897jggvNhs0/323tvRG0YBZoOEQJPR3ZAjO1/5IEH8PRj/4JDxdljGd9/NxGnHX8ituRp5N33PQiXUierNcJOnz59UCoXMOq7b1EsAPlcQC4A6qrGABPnqartemjPlA0eu+6xI3LFLtx7/5147sVn0dJREZq+pbFnr313w2a/2wj3P3QPPOIesG6XHRdPeYhQkM2VwLaxDgrDFuMC9mGEKNQxrnXKBMjAVPAtlCyb6TwUwXFlswWOjSUWXwzPPPmY+dddTz1dUcptlqH/vPCv514wJ0ubbraF4VFjYY+990MnT3xuvvUu3HDL3ciTGU2pjq4ydtppb0yZzPlHrUR8iGjbgARSQobdd9se9TQqNE+bhrPPOouY5HDsMcewNkDtYVGoqbEp8KeRyXayu4vwODY0Pi69+EIcuP8+OO+cM4krTL/0osHBL+agvrS6pqJPHCA8QKYZVq4dCatg5mMh3c4Ww+Bvofqx6SFZLiDCvH7YCRAVWVCRYyBvqMxvqVVZzjewOjGRbKrHoNWWQUtxErqsqUBtJ/NYCHiib/lRxKwaRIM6eLk47IwLJ+MjZduIWBkkIgUW0YJMfgKWWq4f6pqiEBgOS5iBCKYjYqUOyXOi6NNrYbz34QiMn5zBcSddgAnNAfxICt+3BLj6kksR57xbfaWVUcv5xeLMuFly2UGAZ+PGv9+M1997CzlGNGfKuPrGv+Kzr75AtpSHS22vwMozjOsoW5jclYNX24B9/3AY3vjgY445wPWAL74ai6232haxaAL9+vTH6qssi3RH2cy3GLUyu1xEnB3OopDP+ux/mI8U0jSNXRZHIaermovBq6+CpRbui/pIgFOOORSjRo01ablk0KB3HxW2bSBFtEDjhRTfIq2h8kshjkQixC8w6eUvFos8sbSo7IBzA/A5JEqcKyUbmNLeCbLG+V/keOpEtNSM3glgkTrggTtvRP/eKYz8+jMM23w7BJxPkWTMjIKll10ZSy+3IpqntWPXXXbH1yO+YS+w7CLw0j9fwqnHHwOnmENTwoNbzIBVggfh2HfP3dDe2gI9vXDTX+8GYQCIXSEAtt1pP+hfIYpxj3U59EQsQL/fFn4uNxLHL4EOooyzuHBm2ltRJ4uoD1NHXSJi3CQnVSmbRlDImXvF2l4UZU5UhwXbzB91gTL3jccefQhLL7MkXnj1Zex+4IF47t1PMc2NYVokhvc5lq6492n86Y8noaOtHUcfeRQOohGGbJl5Wi6WINK6zWKpHNpYf73BKBWK6OroxF//cjM+H/4tNHbe+vxbnH/5dbBiSbR0dqBQLkF5aiKAG+QRIS3Wr9Hwm+tMw+LCEnMt2EHAMct1LdPB+eGaPKbPPOINQMq8FHYZThrqazl/GMipmox66GyZgqbahMHMIsaH/n4/1HPRupPj/bFHnkYD+5owoqu1C9tssSl23WEb3HP739CUspDpKmKR/r1hlbhW5ztBNuGxDC5LBv8SjTuRcpZhOZQzneQTpu4CrVFlkDfbRZaDrMz1Z6HFl8ET/3wRjz/zAp5/+U1oTWeX4dU33sUTTz8LWA5WXmU1qG80xnfccQfkuafdeedtuOXv92JaDnDiEUxs7sSOO++DTC4PcMSl29v5DYNJnGCyO3HwwYegzL3i1FPPweSWTqywytpYbdVBDIPhz7ZgPkWOzynNk1HbUGPmcJyGhptv/yt2331HHH7CUVCDC0xZZsMLQQGBGyDFtNzqTHr9utK32QrPMvdqc5UCciUC226I5YRXiMCCioC9oDIe8h0i8GtAINXkYsgG6yNGYef7MaOQrEkBlAImTpmIgQsPQCbTxZOgMuOjhvIUXJvbWtDFE3SbQsSY8WOw+JJLYvDgdTFgof4GEsszjvmyzNYIuK4NvRnbYmgtBQWbbq/GRsSoZemRdt6igwaHCy44DxsMGUplL40zTjsdH3z4GU9ki9BjifvSALD55pvCc1zcd9+96N93IWwwbEsM4wnphx9+CP3mVScpOvVgsWoG+lLQvPDCmlTAZgAAEABJREFUC7H00kubx2xXWWUVnnTtjCWXXAF6zHWJJRZDQ109q/ch4YryoeE4QkFPkrReOCdBOpFwocfC+/btbVxmAOVu4kMJgjfRiAOdNHTw1EgncgziiRilGnrKFFzomMsmAPV1KWy99dY4/fTTzQmFfn+7/vrrY/nlV8Gaa2+IQw45BHq7uB5xv+OOO7D++mubE2E9IuhQktEJsx5tBD+t7RliFVCoyVIAbkOUwlltKkKRH0hEgc50AalEEiVKY5muNHOA7YQ5aXjskUcNRmkKjdtuvRV6910Kq642GKefejIWW2wxSLpzXRf1NTVIxgHaHiAe9Pvj/fbbD9UTlhVXXJH9v1al7JJxTP2HHHKweSO3TsFOPJEK/5bsq423Nm/GfuX557HqqqvinHPOggRm5Zo2rYttXY8KhYfnnnsWyy2zHDbaaEO8/vr7hk/hn6XwnachKpVwTD/tvPOO0JMjGqeHHnootthiM2y48e+oxGxj/i3kOuushV133RXsHrS0Z80j/KqrnQI+dUN5oVNXeSzLIpZZ2IwQxj67j3ArypDGQYmCvvpw3XXXxZFHHmnSHn300VhhpbWx2hpDoHckKPHhhx8OPeXQ1kHNhQG/+93vzL/Z0sn7KaecwrG6GtYbvIkZlzrR08mrTsNUN+0EzAFweoE6JBwbOOyww6CxrZNT/TcGjQ0OJThMqUdVm9u6IJ7rKajrJLBLb3tk3B/+cBDHRh5ffPE561wR2+6wC/ttCYwbN4ZzL8a5sD2kyDEpjQg1aGhoIEYFc8Kn8hT+U5DaonqqrvyiiOdC/aDOHrh0g8E0lozR6JOHNAPfKnOs+Sj75LmY4xil0Y5ic5RCfW19Ddo6WxBQQ3Gp8VkES2GLcc736VcHlYn/8CH0SKYSOO/sczjXMxyLr2Pd9dbG0A22NE+96G35Wm9OPfVU1NW6mDSlk0oEcOF552MgT/SlxO2zzz5YeaU1sRRP16+/9jr069OXSlAaUS9i0qqOAQP6YaEB/c2aoTl3+CGHYpHFl8fqqw/BkMGDTb8svthi0BMkUlRrax00N+fgU3FNxOLss5xpTixmm3EDfiKuh379+mD82HHg8ss1ABjYvxHXXn0NmpoazG+lt9xyC6y93oYYMmSw+TeAGj8XXXQRVuYp5bTWNNcQi2u3i2nTppiTd04NcFpwfGRQX19v1tQunt7brE/h6VzB8FFfV2Ncz/MwauR3Zgy6TJPhArLiskvj0ksvhYwTbW1t2HnX/ajWMJJXnz6N0DtDGrk36KdUO+64I1bhmjR06EbQnNLTDzJGqNw8DcmtbZ3MBc77zXHSiccbzE899RSsuMLqGLr+Flznl8JHH3+AJRdb3Ix3h2MhwzWRui8SHCO5XIZrW4JtZAt8sD/KZj9oaKjjCS7HGEu3SHoKgvYOYtAMcEAmuSCqDEYh8MvQPqEnspVWYYlYlOXUmP+wsvkmm+IVGgF22GEHrLTiylh37WE8Od4JfzzhBO55bWafO/mkYwxeWq+1VtURP5shHR1t/AY8B2isb8BBBx2ImmQK1113DXbZaWcst9I62GKDIZhMA2KpmDdPcAzs1w+t3U8saK8s0Fih96TYZEzvkyCzpj9KpZIZNxo/2h/0xA/tC0wFrgl02M50utPgE4m45JV9ywa6toP+/fuis73D8KV1Suv0fvvsy/UQOOqII7H6muthh+124L6wLsaNGYt1uA6fevIpLBTcjzgmRo2EY9lQ/7NI8lHi+GQHMEVtTQI+F9tIJAKHC3B1/9T+ymhzWZZyASty79ltt92gNW/vvffG2muvz7qHEqeDOEZzZkyvwVN2ZaKNH9tuuy30RIb2T7mD1x+KVVYfiq24N3311ZdmbsroUs+xrTyVWmDm1DZbbwmt0f0H9EWWhrW99tgDYsPlwKa9jPMxg3YaoAcNGmTmnZ6uo60F+QIxOeoIDOT8f/vN17HoYktjyLBNMJh7yJgxYzCwX38suuii4BJFA0YAi7ir7TK8VeuXa4shkvx0witEYIFHoDqmF/iGhA0IEVhQEdhp122x5z57oomnBNlSFi53onJQxLT2qUjWxXmSnUVzxzR05bugUxUv7iBKJbOGArZH7W3Yxhtik802RrQOlY/2cRElpOYWCkwMjXpR1NdUThGoQ+ELnm4XclkUKZwsvujCKNKy3lAbQZSCxtVXXo6NqfhNmTQBxx93DLIUQlpaOygwAH+54WpccN45FN6i6E0hdsz3o7D8csvgzxddgCOPOAwDKJi4NGC0d+ShjbKTpw1DB6+Gyy69GNtusxWaGuuhPHW1KWhDv+nG67HOWmugq7MdORo7bPLKAxR0UvCqq0lC6RQmIWcClaaxY0ZTgc4hly+B8iNqkzEjvHa0daChtgYD+vahsskcbH+UmegzwoNcUZECsNzFFh6A3++/H279+y3YfrttUJNKoJlC9qSJ47HwQgNwwvHH4p677+QJw8qIUsCQMh/1KKASi0I+Cwl7zS1pNNYlUCKGaleKRpwM41ktJIxKUq9NRpCgNcSm4BuhFpAj3yormytiycUXwjNPPYHVVlmJ2Abo16vJnCTuvtsu0OnVgL594QAYN/Z7tLZxXPBGPMgYs+mmm6O5uZX1lLDbrjsbHoW3lFW5OjFRPZddfDZPrc/AchT6xxO/r778wvTBcSediOspxJZpmEh3FUxf9e2Vwg7b/g6nnfIn7LvPXobvKZMnGjfD4xuNg3RXByTEq45JE5vRWJvACccda+oYvO46EDbDP/vUjKvdd90F99NQNLB/P1N+E8dyioK7Tgpl3NBvNtUXC/XvY/owQ0NIPOJRACujq73N9BubzHuYeE+JOTjkrLT8MjjmyCOwCw0QfXo3IUfDhNqy1JKLmzF78p/+iIUHNHBMsDwAfXslcdDvD8Dhhx2CZZcZZMZbW2sz1l1rLY7pG3DiccchGYtx7LBGSo2qI5MJTL3sfvxus81MfCGbxR40aDTWuCYunc0jGbWQiEdpkCqY/ujPMVjLE8tMtoS9d98Zd91xOzQv4pSAX6MiMmjJJSjwboGHH3wAEmhra2vNz2AkjEuZjUajRlnq7Owk5/P7slmByKJbueRTSOUOVA54/qUARiy59MIYRPxS7MuOTDtiSRdRYhFNuYjQKKTTNJoC0FXoQEe2Db0GNPJ0Oofm9mmwXGDJpRfHSqutACfF0kvQFDHEu9le8XgMhx16kFFaZUCUAiqjTWN9LXbjXLn33ruxxe82QIZHeP371CAeAxZfpDduvP5aKqHrAVQQy8UCFltkYeyz1x448vBDoTVvMud6LdPK4DOCBhqNh8HrrYN/PvWkmVO9aIwZM+Z7LLHkYth4k2E488zT0ad3kkoRMSkCvZpiyFOB1bzX+GM1ZswKKs1zzZOpUyZhqSUWg5T0KNtvsZVrrrYcruIaexTXSynq3337jSlnlZVWNGvo7jtva+ZL74YkDRrT0FBXy7oaEKUxJs5TSZWvdbuNa/s6HL9RakAq12XZihM53X6PCtySiy0GanRmvCa5gIhP/VeF666+Gt9+8xX0Bv8rr7oR+vmMHg9ffplF8Nebb8JGwzZAbU3SrNcdNNjtustOXJcexqCllsD47741a2ajUZSBvr0bceCBB+KIww41a022q4sn6y1YY/XVcON11+G4Y49Ggkq5FEqfFhSbDLe3tiOZiJn9Reum6ta60M55qfqS8Sg055mUa70FxQc0uGi9jbEdaqcWB4tWEcuyEHC/Y7PNxWZzHNhYb+1V8Ceudaee9Eesu+aayNBAPPLrLxGUihiy3rq49567zHhQHRMnTEOCm4rKzXIvAusSf7pXvPbHC887E8cdcxT60RBdYN+3sw/24bpy9113cL0ZgLGjR0N9Xsvjf+Xxub4uvNBA1NXVUYHv6ubNMgYPj1YF7XPaR7UucnswbXSYSu3Uy3QjTGPTxKa1W/VHPaCF+5TwiXGv1jgTf4sv0h9nnn4qzjzjNKy84vKYOGGced9JS/NU7ME5cuUVl6FPU9KMK25FWHSRhdi8ApZYdBGuW2UamlzWbUNx06ZMQ6+GeuR5yNDIseexs2yA9j4fxqXf4ayVf+01lsdFF56PY4nJkksshhKNIOJN5Z/0xxPwh4N/D63DFvPIgNO7MW7WYckVm2w8DFMmTsC0qZOxCI11V191hTG0dnGP8YPS9LqUl7YINNVHsdIKy2HalMlYeeUVsc1WG5k0Xe15zg2gd2MC+WzGjFf1zQqUS7QXxyPAsA2H4tKL/4xVmC/iOmiZOoVGwE6svsqqePaZf2L9tVdDVo8v8LBAhp5pU6fSIDjQlK/6yf6Pr+DHQWFIiMCChIDm8ILEb8hriMCvCwHu9k4NsO1O22CzrTZDZ74NHYV29FusDwK3jHQ5i65SF8p2GVL6IxQsSlYJMgaItqRVfLsdt8ESy/eH2d25KfGiyFAGd2zot9clnsyVeUKXTrebDS3GWb/ickvxZOhbjPj8c6yw3JJMGpjsWQpuDRTuH7r/fowb8x2eevxxDKBhoonCNuUNKloFHLDfvnjjlZfw6sv/xheff4aHHrgfO2y7Obbe8nd4/l/P4rVXXkZDbZSKA1CX8ky5G2+4rnkx0KiRX+Bf/3wGH7z3Dv7+1+uw1GIL48H778KEsWNxyMH7Gf5UzyU0KHz68Uf4+803mjAJrRddcBbS7S144L47qXS5FJrLKBbLPPkPUE/+7ifPr732GnSCT5kQ6XQW+liWJcdQiacuyqMbnfLssuNWRjD44L13MWXSREgYV7vOPetkLLPUwkglPOTzAU+e0oYPhX/79Ve449abKHAkMW1qC4TXV8M/JV6jKGSuBvEq5ZZ2EGSpXQxdfy189cUX+PD99wzf4iZBSY6yHVagsP3YA7fhq8/exhOPPYxP3nsVZ59+KqSYvPvWS5g47hscdsj+aKyPI9v9r/pow4BOzWtqarAIhcuddtiepzc0TmRKUJmV8oHOzrzB/rA/7EdDwyP47JOPTX+pfy656GwsveRCqE/FUUtjUoaniDkqrJTrsPOOO+CWm67H8M8+wZfDh2PF5ZdDDaWolmkT0NEyFWuvuQYFPR8D+zeBhyUU4j0cuO/eeOjB+/Hi88/jyxHDMYL5ZCxKxuNoqI0bPmT02H/ffdHeMhmPPHAfCkUfuVwBetGkjBmNjfXmZHzMmNEYOnR94k4tix2lPqMDdaNLZUd+kZ4euezic/H+O6+atv37xRcozD2N444+BI11MVhMJGKXc4wA/fvUmbi33vg3vuFp03vvvM3xfR9+t8UG2HyzjfDJx+/hg3dfQU3CQkdnwbg6kVMZapNHCX0QlZ8tNt+UBjOY8muopMg4kmR/fktl6jsqFyssP4jxPlJx16TZZNj6ePzRR/HFZx9ybryCF194jkaB27AcleEIJVufp20xGh/0e9nx48djCZ5UgR8ZB+jM3ytg8SI6Frm1zSjnDS/LUAApKn6lKxCpBwYPWTboXk8AABAASURBVAurrLkSrEiAya0TMLV9ItqzrShaWbgJIFLjwCOGQbSEspU3xgCPxoHlVhqEldZYAfEmC6yKcfiPn1YqiY5dSbb3Hjvigfv/gbvvuINjLoazzz4bF198EdZcc2XDdSJm0QhQRkHPnTPLGqsuj7/fchMmjh2N4Rz77/L078/nnI6DD9gfb7/+Gj57/y1zOsilCssutRSkGEi5WGKR3jj/nHPw8YdvmLH8wbuvUYm9HJsMWxeaH7msj0IuxzUTaJ06CW+yrGFD1oNPy2o+V4TmfzLqYrNNhmIaT4bffP0lYzxiq6F4PV4/dL21cdwxR+MjroPvk95+80288Py/cNxRRwgaTKYSpvQD+vTCSy8+j88//RTrrLkKlfSciT/jtNPQPGU8DvvDIYizrhLnktKnYhETLwOkTpSPPepofDXic9z+91tNuE1c0lzj5e5GQ1a6YyrGj/kGfzjo9xzvjkljMc3QwWvghuuuxWcfv4PxY8fg6xEf47JL/owkx/S/nnkU+VIau+60NTQnC4US1PYB/XrhuKMPxVtvvISvvxqB9959C/968kHOr42xxWab4rNPPsJHH7yDOq45HTTYNvKU//uRX5u5uMmGQzB+3GQkyX9r80RMnTgOq668rOlX8drZkUa6K48dttkSzVPH4/VXXqEhkozqYgLHs6E1X3NJfcQgqB2iNVdbHiedeDQeuu8f+PqL4Rj93Xd4/+038a8n7sOwoUNRk/RMPQsN6AWt28pz4H77YdKE0Xj4/ntNOVV8hetBBx6ALz79CB9wz5g49lucx3G48nKL4f333kDzlO+x0w5bg+xwryzSmPpHPPv0U7j+mqtRR6O3yrZYos/OEb331ut47tl/GqMiN222MQvaOM0+0b9vA0Z9+y0mT/yea8VSBh+l6WibgmmTJ2B1jm+Ns0LeN+NS7Thw373w0gvP4Jsvv4T2z7Zpk3H+uedg+aWXRGtLp2lnZ3snjjrsDxgzehSuvPJK7qFFoYg8N5ZSqYw+HHNfcL+axAMAvfPCcSwT33PttSwLXLaYJ+DeVEsMToHmybtvvwWtqy8890/88fgjsFD/RrYWhqp90qshYYwuD95/H3H8FJPGfk3D0kOcLxtiz922R0frZHzwzptGIdf+onyFPJsYAIl4FC00iO+1x+5IxcD9o4Tauij3vwC5fBn9+zZi/PjvOG+/wJJLLEQsmYmXRePQLpSTbqAx6puvR+BNyglfDP8M/3zsQfJfZ/KmYi5xdzhOP6WhqA3VAxPVL7IA0w6NL0MIPyECCzYCGtcLdgtC7kMEFmQEPHDTL2LgoN447uRjsM9Be2PgEgOQp+A8LTMFsXoPicYo3JRDY0AXJraOo0GgHYsutRA22Xpj7Pf7fbDG4GWgnYkHK4BLrwfYDvjxSTAbfMR2eVpeo2RobW1Dhgof5UbU1ybRPLUVEUosNlP3aqxDujMLKZIuA5oaao3QIBmgVPCRpCJYm4py4y/QMNCLZXoUQC2TppaCVK+GpAnLpPNgUhPe3taFIvP2bkzBAbD4Iv142gATN3XqNOOmElFz+tDRURFSVF8sYqFYLEF8iB+1r0uP0fsw7fB43C3lRCelRRoCojxh1cuHwI+Ek2QyboQUPbqoewZDSpVlWfIakrAeYQV1VILFbzxq8TTEMjypDeIjwTC1i3CYeutroiY+zxODvr0bKfxWhBPFF8mveFUNPECC2qXwmmQMiZhjsNe9yhWeMd4UWY4LYIVBCxl8Gmnk6ejImbrEtxRYlRePOiYswsR3330n2tpasClPUfr1rjP81CRcg6HSsljEox4V9cDECTvxrT6IkkHFK51IfglWSQr3uu/VWDO9HvW3jCCUn3ii10U8KU0RtCjHS7kYgAeSKOVLpo4Yj1uaKNT369WAOOtobWlHV0ebiVMdqZiH3oxndjQ3NzONzZPuCNRn9fX10KfIfpThRhQl/woLWHmZp/Lyu+wrpSlR2dJ987RK+Rp7fXvVIhV3TH3qG5sJRFEXEN4FCogSrskmlZAI+yPCFIzjd4xzRsJ1Fet69oH8rM5g8QCVh2aeGm23zdYY2K9hOs7MimQsYup0eGORWB1izChlQT+/EA91HIsd7V1YbaUVECN2SqPwfD4Pm5qLZVnwPDEB4pFiKaBQWzLufP3SS0ar1F2RzdaoHbrVo9UOmbWjAA/RAbJYu0gEaw9ZE2sPXh0Dl+iHul5J+F4R6VIHMqU25INOFOw0ik4GE7heNfavw4ZbDMGGvxuKAYs1gt0JOLxiqmEm0r8YE6kzGNXA8dLS2kFf5YqTDz0BkEwmcfNfbsRVV1+BiZMmmz5K09iW5ByLc90YM3YCWwETHmFd5XwOcbaDF5L8qqGmV+J4SEYqadpbW5Dt7EBdMiHWuIbZVB6A+toaM4dYBCZPaobGUYKTtq4mBo1jC0BDXdLUE2OZCQ4kDn1zbzNOfjWlkM8afhTfp1cdMpks89WaPl5i0YVRn0ogznGhPFIu6qksyq+1q09TA6TY615PFchlVab+hQf2M+XmZZBgfcJW8Rx+sKg9yWil+4a6FLQGpLnuJ2MVg5zGodY4E18bMzyr7hLndWdHBvGI+lxrvse+9zluAbJo6stli9D4VvujXJAc26ZRpMT2BBBWtTT4aH2mngvhrnlpsXCticrTQINtmWulFE6tLwpbZKG+EL4226F74SZXebRPad/RfZ516wkIpWMjUWEcMBYZZvLZMVovAgV1k94rkeLY6NOQRH+eFHOZ4LoFrgEemMWsawWuwz4x07qsJ7pUvviTm8umodNx4drUkDJV9u3dAIeRA/rWshbAjLMyUKJBhMHcU10UaJjp3bsJvZoamMZHZ0cbwPHtETObJ+sqv4ZjTuupxkotjSOMIo5lnswH8MtFg7dwET4WMVTZAfmUawGIR22mK5v1Wfuj+ll49WqsNXy6rKfMk+3qup5KxE35yhfnhPK1ybAcrbfaT4tcg20WXmA7amhkZpS5HMcxrr4si5xwsGlvtLt5YhaOsSL05J7W3CL3fIWVOJ7EZ4xQ657dY8aSxlc/rh1aVxQu/FgUDd0FFIlbIuayXepFIGIHNDB8hE8/fB/9Fh6ITTcaCoeMRAia+iXCjSjevT+q/zy2WXVGtNiziCgBVB192Q8BjRy1mm8RV9UhTr40T5S+wHqTnN9KG49FWUPlUpxJzLIqIfzu6edteIUILGgIaJwvaDyH/IYI/HoQ4AyMUXHWblbXL4FjTzkcJ5x2PDbeciOsPXQttOda0ZKehvZCK7yUi5XWXBF77b87TjnnZJx56R+x/KqLQBJCYAE5PWNHV7t+qXpkx10rFo0wKIBlHqvzocf7ahMxVUlDQBf6UJAJqBkpa5Gm9tqaOLooDJepZPkMnzJ5qqpAlFJnuVRkWaCSHAH3WOMvU5BWXhYPCRplbvwRz4bfvfH3qk8hxrzasKdNa0YnDQJKr/h+vXtVNnlKkyqvgQJ3O0+H2iiQK03Mc8ljlmlKcFlAXSpJfxnZTJoCllIAtbW1kOBSHRQ+BRrKJ+ZWgozNr5K0OYbQC9clbz5veFF+gENBRnyzeLA7DC4qOUUBgHIDBcWyERCLFBAJ5/R2RSkQCR/PBRxKIcJG/FosN5fNQOGdHe0oUpCiuGSwEvaKV7jNPKozFXNZRxHyZ7tyEI6NtZX+IWyQMCW+2CyWDIwdOwkvv/wyJJAdfNABEF+UZUx+sC1kxxhoEswcpWCkcoWdXNWtcLkSikuUvgo8+fEIvk8lO6DAKVf1KTyfyxq+JUclOWYIHeLkV/EWJecs25lg5SrPp+AYcLwEHDe670NjUq8GCsnkuqurE108eVJ4lIz0aWqq8Mu4XK5AJVgxgH4PH4/HkaTCzChzqZ1laRLmDujZ13161U8vhzIi85eg8RcjaJSzUeARvlzxnWTFwkHpVJtwICsGb5tlJyKA0hVzZTMOLArNESb4/ruxPA1+D4QS22+7ldEzJMyWC0GlbgqUlfI8k49ZWFpAoRVQ+4VLngpoE5UwuS5jlb7McRGNRtlXedOXOSpxhUKB49OF/JEIGWLa+XoFLH062exrcQbTDmiws4+phoAR8JKoRNhAzQAXQzddC0M3WQ8rr70C+i/axHiLhssMlf8sECtzvbKx/ibrYPPtNsHaG6yEeBOR8QCLBHZKGQXM+eOrWvSiEdJiwqlTWjS8MWipgTj2qKOwyoor4drrrsKNN95gOE0lokwFw/vCVIxZm+kzufW1CdPP7S1tnGtl+n1z2sfhavrQoifOdbKhrhYFKgEWSypzPU1ELWgOSaka0K/JlG0z0udcKXGuoHvdsshBLpsjvwE03wvsb0ZB88exiVcizjUrx1PhDNNwrc50QetD1HUNj0XOQ40HFg2byl0yFuM4LiHCNUbjTn2hcZuMV9YFpYuqYT7AZQT1NQmwq7gWFM09q+R9AM3bjra04VtjuzYZ41rsIMN1Ruwn4hHT/g4aXl0Aahu1QwgvFR/jGuJznMrVfZZt9LmuJ6k1KVzvbWHTOX9h1gWtI1yCoPpTVKQ8ejR1LZYd52QSFhrbyhMwYWXd9IlJAIUxOdf3AGXuM2C81nnPhSkvl80bPBOsu5ZKs+7LXNcDWQjUeNZhc4HnBYtgcYhBPzOQazAsBex73xCbxf4H+yqPEvvZY8PjMRfixyET8Yhn+IlqwSBr2peYZHr/MQl5LJNvQIbQIvcGhflcC2Jce/I0ivrs05hnmzQgfwEX8BruVWpnQOMH2YXKV3ts3likqhthZ3nsvEQsYvJrn1F7PTKR53rJaKgc7dMlrrsqp4H7rPZHsaxymBQah2pXhI1S+Wmuw7q3yU8r50I712QZYPPcA4osJ5PJQeurDLA2gbQsC2WOdZH6i11CLmH622YF6XSG45WYst0aHxo3cYJtMVXEtg3vEabTveIZjCg9uk/TyEQv/GIOWnsVpv02FY/A5uTJprMQBoTN7PX/uOcuHlZMwRabboJlllwYyusogzKqYLraJ6IRGyntHz44lkpmDiht67QWw49jA/FIBMpa5phQXIF1MZjGANukkQEiyUXeZrmaX8Ka3srF8TDDfSU0/A4RWOAQ0Phe4JgOGQ4R+LUgUOZGbEeArkwGLTrpon/9zdbCKecej8uvvwy3P3Ab7rjvdtz2j1tx2/1/x8233oQ/nn48Vl9vFUA7l0UkOIuL3KRtSQW6Z5DPXdOn1BqgDNdxGQIjGCpaxD2ZwlQBUY9xgYSYAgIqPDEKPllu6tw5mc+Gx92ylkq3RT616WUoQOQpBOo+x1MscKOOcUcnC0zPdvCEI8oNWAJUxAgCAYWmPDfVwAjAfXs1QYJKJb3F7CU4ZEabcReFUJ2U1VMIb2qop2BVogCTRZLCs/joaJMyTQHFdaBTDNVf4Amqw8LUJhZGtsssD2CRvPVZLyhE2CbMpyRqgR9KMeUS20uMbN6KXwl+bAp0r3bKZTXmXuVL8PKIL2UySHE6FNj/AAAQAElEQVRXvNpXppBXSR/QQOKxPh9FvXVIxxzEtZ4GjQgxDqhgBMSXIFMqCXjyFCVfDvukbPJIybCIsbB0bB8qP9OVYTzYDoDyFf2V8PvuvRtFCq3rrLMOVlxu2e62lVgOID7VRv1+VG6ZgrRc8V2igBeQL93bbHeJQqj6PxrxmNcHwYPHxtpskEVeFJ6gEUTtKRMvtUNxjDbpXYKcisdAh33bSUE6z5Mdl+2yObbSyKSlePg89eqABNP6uhqOhS4UqeTaLL+rs5PlgO0T74HxJ+JR0x7xmKdCDPaVwZ0DxO/uP8W5vJerdqSJk892ig8ZYNSfai+bQkHPM+WBnav06mef/VDFQWFlYikFSGUpnceMJQIej9qGp3vvvosGsXb8bvPNsOIKy7F/xS+6+8NnlhLUHmYzrsr0iZdxywUIuygtTR3t7UhQySyxvhKF3mjEhT4ycMiNUelz3UpYwHbbFKAVPl8pqJZuVz1sszgH28IgSr9lY0zk+LB0z/4q03VIKWDZNfphk23XwB777oz9DtkTBx62Dw48Yl8cetxBOOqk32OTHQZjyVUHAjGmZ54ylf7AKnFVKqMYFBg456tUKiFLxU+p+vZpRHt7BlOnduD3BxyIbbfeGhb5a2tvQXtbi+G3WMyjk+POI3YB10SNAwn+rNqsT1pXYhHHKBglKmlRF1Cz1Ec+jZ+FTBoMMktrTdwzbpbKgcsCpNgrbXtrG8eUZeY7hyEBYRkcX1o7bU4OzZM4+1njUS6DOOZzSHCuJEm6b+Aap/UuILY+x3WpkGN5LtvgcxoWjWvGh6yBHAsBtXWV5zCzxo/PcSVeAq5h4Ed+6mpso3wwbXLJXAcVvLq6pLlvpgKUpYIHfmJRj2kBrRcKk4KrnGwm+fQ4lwtQXhkyKwojOKcL0HzXGlYNd4klqGEHRgkHtDaC88uXEZBjS/iXiWtab79nvT7TOTZQKuWhvB5vXFKehsQi13KL64LDhkZcx2Csdb6Qy5v5F49FkSCVuW7lcxkaHKKw2EYZv33iH3BUgfktywKDDS+NDXVwbJj2R7kfJbg3iawyUMyWaQzxiLvHeB8lGguVr8w1Xe0RPx3trYxjWvaP9p9q/zVPm8J1zjFjxZRL44EFMG0AtTnCSrWWKUx4FdQ28sjFAuIxIJ9gX6q9dMwa4XPNKXPdCIifzUDlFT8+w32uby5xUXoZ9KvxdTUpw0eZ+XymE99yfY4X0JAU5zhUu9JdHdB+qb1c4cK3kXtsxHPIMwxW8seiwgKIMNxzbYOdKYuyhCtm2AaLLRCRHcgQE4s6sNmezo4uNq/MPbuINOUEbnsMhxlnNtuj+VOkYczkZRl1NMrZdGWUkpvj2Oyg8V/x0YgLKfE24/MMnzhxCl54/jkM6NcHu+68PQ1jMHyD9bJoyFW7CTvkmnti4DFAfJaJj3kKg/Mp6jrEO08qIsbOUn0pGpTkcqoZnsscC1xauutg8boCfonohFeIwK8BAc2vX0M7wjaECCyQCASURHxuYvFUAg29a1Gi0GpkuiiQ6hvBcmssieXXWQqrrLMcllhmYcR7cYPmYY/FeDiAeXqXO5fHkyr9/2vtTyUKlREvAtuyuYExksj4FDItCsVlnphIINGmKSEgEomgRGFMyocEOXAHjCdj0EuL2ilYS0nTvfIF3Dz1qHaUlnEWiVgiajZbKStS1ih3oamhkeWVkKVBQ2kkbMTjUSpNBSQSMfJDnlmHeSuyDdjkCUZwY3trk9CJqOoRH45nU3hgIylggp/a+hqI33w+w827ZOr3PI8xLIHtk0fKVKXMSj1SlBXuui4UJ79lWcavdLlsFvq4tkO+C4Y/RhtXeS1GehSG5OoN+HLB/gpMJwHCratLhokChJ8pj/wmk0n47AfhonDHcWA55FP483RK7cjl0gA7It3eBosF59NdMMo/cbFYh15MqHDKYSALiFJ47Urncc0116CpVwN23313g3Mk4sIGC2Bp+s5Rca6vrUOZmERcD3kJn4zzWIjaSS/Ep/LJL/7Ep93Nn0VX8eK/Gu+6LpROgmyZyofGg9KpvgKF41QiafpXyonuE7E4kjyFUXxtbYoKUAEKT8YT7EMXyl9Tk0SW+CcSCViWha6uLuOCn7a2NoOteOctHOInt0p+N/4+26gTrIjrQe3VfYkYF2lkUFrxI9exbA6pwODkElDhoHQlnm7Gqeg10FBTotLicTx6VBQsCs+6l+LywAP3IaBwvfvuuyJK4dGnEmOz0AiVH7WPWSA3oJCs+sG+swImoOs5LjT+VZ/eOdFBI4DHflC40lVP/NV28KMxqTA9BcHbn/bSYkKEVKnaI9fmvWMTO81Rjmvewqw9AoAJaFOC1qFEE9BnkRQGLNWAXgPrkKxzgAQTcNgUeGJpcJFhiwJ3tpRBCVQAbaZhEl0GLnlmItd1IUWqzIq4bODbr7/ESissbwwx+o8PevrnwP32RWN9I2dSgKgXpVKSFJuQMmoBqEkmwEjTRxwkDIEZT15E41BjAjQURRCncpnPZRHzbIhniylFqp9eaNyA46KuoRaaC5lMJzRv5Ff7bLYN/Gg91TwBMbMsi+M+S4XKg9JpXsnVupWqTULl8Ys8piBX41b1qN58PguNWxk5bHKvcadwr3v8lKnguI5NHmjMLDM7r4inNvlcb0uwHQt1HNcMZnuKaOrViHg0BmERUMlkkdD80LoccD7pp1QqX+nLVLI1XjVfdZ+hUSXG02i5WjcUrnVG7VRei2MEHP+WZcFzbUMWy8xmukz/1XKua36qT7xIhN1QRpnz1OwTHFca7yWuK+BH+NGBcFL5Ee43NTU15h78OOyfWDQKxduWDZt1WpZl5negxnHegR9LLgeW2lLBGfC5vwZFn/0PxKIOVL7KYXLkC5W9wHYAm+1RvdoHizTWab2urUtBbVX6Xk1NKJPfInGymdnn2qHq4hxT4EAVBmpvmYonyFsk4rHuMlPyYrz4ps+EBdxXXa5vGj+u60Llg5889znho3Dti17UpWLdBcVX+a7yo/x66kF8K73D8grkW/u3y3UqlUohwvw+10uf9VXzae01/U4ewY/yaS2KsI8C8skgYuXA8MUby7LYvIC+ymXR0ToacT1onXdtB9Eo/Sn2FwDFa6226YtEXDP+NG40DxRuEbQiDTwyWCcTMTTU1yJD2UF1K77M/kqlYrjjjjs4jwo0CiRoiN0YWl/ZDOhTovwiFxxHIH9+d4TnOdzTS8yXM/xrHskYAq7f4jfCtbzMeVDSE4vs83IxMP+aUmVHvQjbyVKrTa26DAqvEIFfCwL2r6UhYTtCBBZcBHyyXiL5cCIWbMo24IY0A0UA8096NWNJNuUEcHdVzp7EVHC4CcuFEoCJAdiOw2/AoUICE+4zzII+rkfhlB7LZlpuoPSaq66+HikJXrxzXBcmnn5YlXzyetxktbFKOKR4xSAfLgVACZW6V5FyJRTIFSm9XvgmPzOgZ3ngx9TTXYfqZdAMV5QnpdVwu1IBHLav6q8mVpjX3bZqWNVVnPxSzip8+JCAUvXLVdvkVkkKq/xqX6VaIQ+DkReJqDjE4nF4kYrfdhyIV/T4VLFWkNKCAmvSCOkBolSEbZv9FCiWRLeKNHsG8ju2heGffY7XX3kVO++4vVG6QSHKcRQrfnxU+6IaFo2qfytxSiv6od2sh5f4FO5V/sSb7ZAXxnmRSnvoRSQahbAX6V4U6RHvEe+e94oXKUwkv8jleJIrwV+uSEKqXJEMTXJj7Gu5Iqebn55+p0e75Repf6p92bMPNe7U9iopXTTCcc0ChZ7HcUt4Dc4K132E41tv7h/++afYeqvfmTgJqkqvtMwKj22Wa1mWGYfgpxpG7wxXXV2dubcrAwiRbux6tr0aZhLO7y815Ed1VEabZVpbjbQqHiNk06tbF3Cj3X6brohDxonTL6JfRURSEdg0UAZUiIV91PW4tCnS58hl2jldTFEsFqfjuvDAhfDoww/j9ttvxROPP4qvh3+BddZaiyX4sDmXpFDYzKN6KhD7iMYjMMqBwjVeeIoJpgXdCJV2Nenwww7Bm6+9iqsuv4zGsTziVHal2ICfajnGpfEOKoeUSMahecMk6DkfNIc0T8DxoLiefs0rhVXJdd3pbVOY+t42FYGKVFRBhhzHQTXcBPBLYXTIQwSWLV+FHI5jGTcqd5XvSNQzHpOOfVe99zi+1R5VWV3fdF9dv+UXyZjX05Vf64zaZimzSrdYMHFRnEh19SzHIfa24yglhJswi3PNMwH8StBoSgfCT65I5cv9EZm6wF60DAEWLFbIb0z/KA071yEekFbHCJs8WLqnX1fP8pNUkhXmRSJyppMX6b5neT3bKv71xJHFlB7LdNgHWhOq64zDupSG0eayu9cJsBw4LsMs2I4DU6alUmA+5p4+YdQTHwahymOV72palTndr4Qkpanu37w1ddmOY9yeaWVc8aq8MWF1LbKsCk8O8zDYXJZlsSrL+CtfPly2HT36fWZ/ZXj8sP9o3Gj/MeGag1GP66DGZyWNxoxlWbCZwCGGRRr/jjr8MHz43rt45aUXUea9AyAiCOlWx4vtOLwDqve6cV2XZUfkNRTl/mVZtvFz4CDi2IjSsG4xJELDbzJRSevRTxYYGl4hAr9eBLpnwq+3gWHLQgR+6QgE3Qxq+9Pmae61I4k0Q0XykxTXk7qz9nAqpfwQwEyo0g+hoe+XjEB3H1J41SkIuk9iNAyiFJaSqQRqUknEoxWB55fckgWdNxkgJBAnqZxIeKy2J2CfmL6pBiyobs+lQf4ftUOBIlBe/mFcgmPTENPrEWyzxGiAKmlP4qk/rBLzlpkSRk2Qp5JEGX4IU/jMpHspqZTTQV0dCw/sY/4LxQZDBmPdtVZStKla5ak0kQJ1L3c6adGcfvODR+mpZ6Chtg59+vRBX5KUkx9SdLd5esDM99MjQk9PBKjYmZ4V7sbfM7Lbb5446fb/JE6PvhNf/4M6fzTOpo/w/0Hhv4ki1BHd/VIdJzONCxkgtPbKWCzSejDXyrmqE67d7o/6rztcSUIKEfi1I6D979fexrB9IQK/WAQsiq/Wj7jzKTCLMJPrU7yYkTSBe9IPRfUM7eFXZSJUw37IsWD6JDzMC/3crVZndJNOJqrUgy0pm90p4PGIKUEjgB5TVg/2SLaAeuel75R3/jdbp7IyBEgQrdamPqn6f1WuhG9R9/pg0RWBrkjycU9C9+eHMPaJxcAeBgLeTb9sltOTpkfM7JEyEPhcAH3zmHqxkIN5bJnp4nEXiZjLlROGNA9E6P5Y3e4MjgJnQapGwTIwJOJRSLmo5vtVGHiqjZlPbsD+xAz0nypST3WT9Z/S/n/iK2VZ5EEEuhXCDx+LXhEdcAc1hivdi0zYPHxVB77KNTSbsqrr+szubJL/dME+q5oXYvZ5ulS3QPxxIQo1sexiz/MQi3F+uraZ85aS0wirNMarr7ki1dCDtG7NqhxVOCuaVdowLERgMCW0sAAAEABJREFUAUHAXkD4DNkMEfhVItBTGP7xZNTGpGZXXfl/TNqXfhyqkGqJ3a4R7Bledek1V/V+bl1TyDx8zW291XzzUPX/JGuVj7lxewqEM+enMGvzeNKyLEgZkdKpvhb51Fx4/U/Yx8z1/tT3/5tWzJdShLuoWrj6QPeWZUF9A33mFS+V8XORBlOVZuBBa4ZIgVVX/h+TshvFqlsBCrrdSsrK2mVRbP+BHN7ZhippZvddCXddB3qU1y8XjRHArgSjVAZnCFgOzMfit4jOnC8l6iZOL5OWugT0qHG5XFUpMMOj+SbR7L7mtf/nJb/VzdTcut3Z59ZR7woxUaWMau9U7mb8rsQpbZVM/Ly03xRQKRdmNCigei9/D7LorxK90695rn96SbP2zGv58zv/rLn+6UI1GCx9sd/UVvaR7jS2xITmZkDDt/Hrq5u0DitN0N3vcpUP3ffT3YDlKk/VnTlecT1pVkYAq2eC0B8i8OtAoHtm/DoaE7YiRGBBQ8DiZjQjYbpAi1l8NGF7ElVDpvJNHu1RVnd5oAvzUWp56Fo9XPlJgdLNg6sS54V+7vrnhXflnVf+lb9K6kT5p7uqgGRZFizLgpRPkaUwav9+qUjfvF0z1MeC/9t7VIWquXXnjf35nrtcppbJWiyrB/70WxbBYvgC3341Y1aktonUr5SqLa4TsyYAs4hnaPfFdYd58SNyGC+iM7urR7hFTd3lKaCMLhbDVWqE2eXnLaqu/LMismiC5fYk8S5SfttyYFnymaTQEx+aD/+JwCxKMzfuvI4ftaVSL3k2fPx3LlPP06X6fZYgkp/eOV5Ko7RVCsCeNHzPnWsxP7MDdPnFi+XwW+VWSXHyy51OFhORTPg8uMLekKlfdc+C5qH8eeXvP+UnCr+cizgJy+oYkStSsJiUIcD3udzQo31QL5QMiLvPSL+HG/A+4D0dXuwPFaB1jHfoGa6ExljpM6ZK9OqSEcCip5tMUvrNz50YXHXpDa8QgQUWAc6OBZb3kPEQgQUfAe0sVTKt+f9PSe5HJof5mqEME/LDl+J+uJO8O50UXI2eW1dlzAvNbb3VfPNS9/8ib5WPuXGlXlZFj6q/ZzkSdMSjZVV627IYS+FEipDr/f/HisqYHbFEEzW3rsn8K/3SybOwVvMsq9oHFbfaN4pbUEljTv1edeX/r9pSzSBXND2zxqaIARK+RT7vZyZGz+5SeCmfl8RPL2cJBf9SqQC9nK9ULpkTe0bM8RJLIiVSG1nKDCI/i1SUIb1DjHYG49dXzzjdz46q5c+tO7ty/7/hc1tvNd//t55ZpROeKkdU9UNKlsW+rmYwftvsOdU0Si9Sknl1VcacqGf5GgO6r7rKp/t5cZV3dqSyRYr/pbri7Wcli7X30KirY4ShlYvxWnq1hBiXVgLLsmB1T1bhKqokxvT5rTCRCbfM9w9f0yN+CKr4VHvFp5KUTKSQ6W53WT1YVnRIIQILHAI9VukFjveQ4RCBBR8B7So/IptbHAyh+6M9p0KKqxC0I1bzdqczUpbCdC9XRL+cKmmL+18RYLP0uad55QM8CZ8n+pn5V/ur/VJ1FSYisNCJh1z1q048jF9farcCf2b+xco8kdoxLzSP7a9iPjsXFk/+2cBqPKjMVP3laicxfkG91BY1o+qqHfKboWU8CiHJ35MYZK6eYbP0a20wKStfStOjQt1WIn70bQLcaATqA8MPLPNTAId9IIroDfZmDWQdM7s9xoVPvyig+yMKKOb7+OHDew1H9S2908OVpEI2FYyexPxMVYn77/3MOk/X3NZbzTev67cwUlmzbAT7SfNlVnHK878gMy7ExMzUXenMdSiZwqqu/PNC3dXMlo15KfunyDtPe6cmCufUvI6hKoYzu9X2V8Mteix+iejlpXn4w5xTn4oYMeOlQFHPUJbD5YQhigjYfyLQFfndLjjX50wsILxCBBZYBLhzLrC8h4yHCCz4CFT2n0o75K/4/vP3f0o7m3htqv+58DDFT4mA+qRKqrdn1/nVY0ie+itO/8dZrqFqnLkJv+YHAj0hLvf4fbjq+jU8AWDaoa9u0jjs9lYcDUZR5W7uv1WGqFpCTz/DflQvGFi9SkX4Rf3cpZLKsgNUn8qoJpmd63dHVKvTfU/SIaKoO9l0g5vCflA0qrGhOzsEhOns4mYVrv4QzSpufoSpLpHKntlV2E9N4kH0U9f7y6yP2jgvHWjMjInPgJ5jS36tyfr9f/XnWdU2KU5+ZpFjlHd5/v8n9dWcyjVnUkrRnFOFsSECv2wEQgPAL7t//iN3JaYQ6ZG2WVHAZXBWVLVrahGbF5puQWY91TJndMngLK5qnbOI+m0FOWyuSDNRpI1Q1G1Zt+iKQLdCqHwsOoaYyRJV72ftmqSMUlX/S2KR83TNKy+wXMwTYd4+88o/zzfRk9gaiFSu+sxz2beGRbqWA9vxeGfDtNmWH/P0UT3zQuYURYzONbG189KH89R6/Ef2bbaLl0nnOhZ63pu+qUbOrYuf90P0zXiTWx0HaoppsDwcahDJ35OqbCuuJ/VM09OvNNUKVFk3yakGV4pUQhuYPiY4xr047EgcUJiY4TxA9dOzjp7+7vhq2apH1HOuyT+9nd15bWawyEL37fRoBmN+0PQKZq7w/3k/rzx1wzTXTpQ5haNIvIhtBvEiiOqr6QTTVKVRPyifSPfzQqZQVToTVW+rZavOWVE1fm5ddH+q9c3szq7cKi+zi/+pws2c0ryaW+pu/1w7Fue36tYqRPB4mXkmfDSmYgyQq/sqJjbDbFroHMeZYe+spuuZlknNEDFf1ZueLlg/yZpOLpOKbLq24cUBfuS6DBPRCa8QgQUWAXuB5TxkfDoC1nTfjJ6wc2fEI7wLEQgRCBEIEfjlIxByGCIQIhAiECIQIhAiMP8QCHXE+YftT1KylH914qyowoBtLJlK15MqcWDcvNH0AjDzx2aAiM4sriovs4gKg0IEQgRCBEIEfrsIhC0PEQgRCBEIEQgRCBGYjwjMXkObj5WGRf/vEFAHSplWibNyq2GKDylEIEQgRCBEIETgl41AyF2IQIhAiECIQIhAiMD8RED64/wsPyx7PiNgFPwA5iBery6d+V5hFWJXz/ymZN1jXj8sd/rv/Hr657XcMH+IQIhAiECIwG8OgbDBIQIhAiECIQIhAiEC8xUBaWzztYKw8PmMAJV/U8PsXBM5/75mrnb+1RSWHCIQIhAiECLwa0cgbF+IQIhAiECIQIhAiMD8RSA0AMxffH95pZtHBMhW1aV3Xi796xUZAaqu/LOieakjzBsiECIQIhAi8JtAIGxkiECIQIhAiECIQIjAfEYgNADMZ4B/ccVLOxdTVVf+eSAVI+VfRcgVyR9SiECIQIhAiECIwH+HQJg6RCBEIEQgRCBEIERgfiMQGgDmN8Lzu/yAKrdoDvUUCj4CauoBT/2LZUCuqCtdQoEBjDJuVzqLql9ulTq7MiZc96VyAJH8IhYHBk2P7+jKgRwZyhYUW2EsIAOFQgG+r1iF+SgWcvKEFCIQIhAiECIQIgCEGIQIhAiECIQIhAiECMx3BEIDwHyH+GesgAp/JlOAF2U382pu7TKKuVRw6v2Ip1w4nmOMA4VyCclk3MR7DOvK5lAsBuY+lUpA9/l8GZZjMb2FErV/xbMKYwBQmaUyUJOKoTOdNwYBtZx6vxxYlgXXdWHbZMSEwNx3e0MnRCBEIEQgROA3jkDY/BCBEIEQgRCBEIEQgfmPgD3/qwhrmK8ISAM3RBXcIlUrYxh1dMSTEaPElxgVSyTx3gcf4Ztvx2PK1HZ0dpWNop4r+IjFopBR4KNPPsdtd9yLG278C6674UY8+fSzmDi5BfF4jIYExyj7eum/ynY8C9kC8PyLr+LcCy7DFVddi7/ffi+mTJmGYgmIRhzDTfXQv6L8+wh8RtIyYPUwBpiE4VeIQIhAiECIwG8VgbDdIQIhAiECIQIhAiECPwECoQHgJwD5J6+iW/mnzm+Ufyn24yZMwcabbo4dd94Vyy27NKa1tyKecpCnLu5GbXRmSnjkiaexx1774ryL/owzzz4Pl1xxJQ49/CjstNvumDilDbQTYNKUVui/B2ZyZUxg2GGHHY79998fDz/8MC66+BKc8McTsf7QobjvvvuQyZWgnxpIz9dPAKo4WJaeIpAJoRoSuiECIQIhAiECv20EwtaHCIQIhAiECIQIhAj8FAiEBoCfAuX5WQeVfYiqddDfU7XWyb/Ng/iLL70U34z8Fo7nYvFll8e05la0tBfgukCZeceOn0Bl/wgUyz5StXU45bTTsdMuuyIaT+Drb0di9z33Qq4QoG/fBjS3ZRGPOzjp5FPw8COPIVVTh4ELLYJTTj4NQ4ZsAMuycMopp+Cpp55iyZWrpwGACRCe/ldwCb9DBEIEQgRCBACEIIQIhAiECIQIhAiECPwkCNg/SS1hJT8ZAlL+qyf/8lvs4dvvug+PPfEkVl9zDSy8yGIYO2E84Nioq4uYJwAscnfxJZcBloOVV1kNL7z4b5x+2om4/IqL8ehjT6C2rgFffzMSH3z4MVRmQ30c77w/HC++9DKSyST+8pe/4OknH8Cxxx+Je++9F3vstTemTJqCF198EbQnQB8p/DMYARgYVH8bQH94hQiECIQIhAj8dhEIWx4iECIQIhAiECIQIvDTIED18KepKKxlfiFQUfelmIt0p5qq/u/HT8SNf7kJLW2tOP/CC5ErFtBvQH8q5oFR5vUEQK4MvP3ee3CjUey+116orfXMTwf0Ev/lllsM6w0Zgpb2dvzrhRdQYuEFFv7Bxx8DjoN1118fG220rikrYHgq4eCMM85AvKYG999/PyZNmgz9FwJm48G/Bb/MynSj/1xQVmm6CSlEIEQgRCBE4DeMQNj0EIEQgRCBEIEQgRCBnwiB0ADwEwH9U1dTNQSc9Kc/YezYsTjz7LOx6krLALaFdirzTsQzyrzU8XHjpiCbzRoFffPNNzc/CdBb/mMezBMCW221FXr16oURI0ZAA0YH9yNHjkQmk8EKK6xAowJgAYgyfa4A2gUcDBo0CMlkDaZMnUoDAAMZr8tXZnlIMz8RwKDwChEIEQgRCBH4zSEQNjhEIEQgRCBEIEQgROCnQkD63E9VV1jPfEAggItCkSfrVM19knnxHutJ81j/llvvwVtvfoBll1kJJx5/JLJFoFiyUVffB5OntBml3WHarvYOoOwj5kXgcUR4DItYVP7zgB0ATfUNaGtuQcvUaawBKDG8s60diWgMywxoQCTfhSjzOCUftREg5QYsJ0CEhX3z9ddIpGLGqNCZKwFeFBnyW7Jc5O04c4VXiECIQIhAiMBvGoHfeuO5z5rH6MyzdzLfc680JvoSt+Y8cuUs74ok31CB6UQmTzXvXLgBy5kXmtf6jWBQZudXeQeFFORZbJFUImE6lQhJidF60hDkm5IIM4ZXiECIwPxCQAd2opkP63Qvml/1huX+NAjYP001YWdO1w0AABAASURBVC3zEwHPc9CVziFfKCMec5Ghpj9i+Be44YYbkE6ncdlllxplX0/f9+7ThK6uLsTjUbOxagDo9F9hruuCwehMSySA8UdpDejs7MQiiyyCcePGIZ2lgp8APvvsM0SjUZTKAZKpFPQJAgvZQhFuxEW/fv1Q4o5dVqWKJHmey2+gunDovwOYgDl8Ke2cSItTSD5CDEIMwjEQjoEFdQz8dvkG125A78OZFfmBD8d2EHW4EdP8XiwXUQ7K3FsL0BN4gXbxQN8BC5k7t5Jr1t/4Dx/lwjzUP714sU9rgMqrUJktC1Aql5DjwYHECIfig2Dw/TJlHQoiTPHbHTc+x01IYf/P3zFQleGrOEsW15y1LAuWZckb0gKMgPS/BZj9kPXOzjTKVMIty0I04sDXRsoN+eqrr8aXX36JE044AauvuowBKhUD8pks2pqb0auxyYR1dJWRSMThODbvmZnfsdiMEzuXyyKbzaBv3z6IxZiA1+KLL4b29jbopwJl3uvMwvGYz3JQ4k1Laxtg2XBcz9yDH9cBmIJijGVcUyXm/JEBY04kw0VIXcaoE+IQ4hCOgXAMLIBjIFy/aJTv2W+d6S4a4rswefJkTGuehta2dnS0tSFDg34+W+Ae6iAZTzFNxxypo4v55kBdXR3EfvbUybxzpPS81d+ZLpD/HClNqpbVhY4MiRiUKcvkeezf2t6J5tYutLR3oL2zDYVSAaWgSN7D+d5z3IT+cDz8L8dAVfGXW1X+5yyxh7ELEgLS+hYkfkNeZ0KgpiYJx7GQTOghfGDSpCm49dZb8e+XX8TgddfB6acci2wetK2j8tAcN86BCw1Ajhusy7JqUw569+6NQqFgThRa2wvwuhV1RtPGDhSLRUydOhUNDQ1gVdDv/HXC7zgOuiiMUN/nhl0ydbiezc0ZaGvroGGibMpWOT3JUSE9A+bgj8fjmBOlUimEFGIQjoFwDIRjYEEdAyHfsxu7/fv1R2NDL9TV1aGhvgmNtY1wLRelfMn8PK8mVYNUTR1m59bW1KKmth6zc2tSdaglzc5NpWpRk6zF7Nyaea2/JoKamhgpCfFQk6xhfTWoS1Rc27YZHkdjYw3qG1Kora1FXX0DopR3Omh8SIX7P/smFVI4DubLGJCML9I8tCwL4efXhUBoAFjA+1On/zSS80QAKBV8DOzfB6eefAqKuTyNAZOw6urrYZlBy2Kl5dfA0kutjBFffIE0rf4777QDBi29OrK5gKfxPmppSGhsqMO4sd/zHtC7+gJiowEyZfJE1NWm0LtXo4mLRoBY1EPfPr3w6fAvjWEhkXBBW4AxGARcJ3xyVCj55qcDDgthkCmTRdJgAcaSAt3NmbT4zIlsCggh2QgxCDEIx0A4BhbIMfBbXsMtwLYAy7ErRCwskm1xLJMKhRJyuRz39rLZey3umYlYFLFIHH4J8MvBHCmgdX5OZPKXusuYhWsF5GsOZPLPgYc51a040wa1Q6RyfPJiCAjo6lRBafQTALDtwgr82HAgw4UtrEJCiIMdYjAf5oHneXBdlzK7Y/C1LC5WnH96GkBEb3gtwAjYCzDvIetEwOaOWC5zl6e/vb0V6Uweffv1MafmUyZNwIRxY+FFHGTSnTzlz6MXT/HB9BH9F4BCDm1tbejVqwFDhgzBtGnT8I9//APU2+FyZOTzwPdjp+DRRx81Twdst912rAVgFHbddVeMGTMGL7z8Mj4dMVr7NGQYaG7L4557H8Co70dj0KBl0KffAJNHXzJUyFX+ql/3cyK9Q2BOpN8ohVRCiEGIQTgGwjGwII6B3zLPZW62olJpprFb5j0pEokgkUhB79vJpgvIZ8uQxV37s57UcywHDoXy2bk2d2ubG+zsXAcObJUxG9fyLYAW/dm5s6u3Gj67eqeHs3i7mxzxYcXgGIrChYeI40C/LAwKgCsDANuSSWfQ0dmFQqkY7nszj5vwPhwT/8MxwOk22ys0AMwWmgUmwl5gOA0ZnSUC3PtRnYi9ezeZnwJ8N/JrDP/8M7Q0T0bzlHEY9e1wjPv+a3z4wXtoaqxHkZr9PXfdgbGjv8DAfg2IusBuu+yMbLoLf7/lr7j26uvx5pvv4+WXXsQlf74I77/xOhZfdBFsvukmKBbBEwkfq6+yLAYtuYT5Td4VV16N2+56BG+9Pxx/u+02XHXVVRRaEth3332RiDvT+RavEl4U4AdlCh7yzZnmdPqvOFknQ3KNlTbEIcQhHAPhGFjAxsBveu1yqMmLZuwzG67DcUzK8/S/kMtTCQeN+hFEIw583iIHGKt7ie68EPdz8+L92bmqa040L3UrL+0Zph1ydd+TD91T8Ve8ZBS5FtPVxFNoTDUh4SQxI27EjKeVYViIQzgG/jdjgKvLbC/LsmYbF0YsGAiEBoAFo59my2W5HMDTUQBT6LH9bI5W8TJQV5uksl55MqBY8KGO7te7Fi3TpiLC9L3q60E7AEpMK9pmmy2x3377oampCRdccAH22msvHHrooXjwwQex2KBBOO2002hccJmXgkjM1kMEuI3K/hKLL4UHHnwYJ554Ig4/4ihceumlGDVqNLbddlvsvuce5ArQk3zyeGRCLxPRY4NBucKbwudEJj0bNjs3CAJjAAndEIdwDIRjIBwDC9oY+G3zi4C7H2n6uKWWS0QYXPmOxmLQ0wHGcM4t8+vPRuGYw0/EKiusgzWWG4r1lx9G2pg0a3fwchti8HIbkWbtDl1+E8yJNlhpU8yJ5rX+9ZffgrxvRtoYQ5YbhiHLD+mmDXi/MVZdbDA2XmM7rL3sJli8z8rYaYu98eJTrwIySpSdcO8P5Z9wDMzHMVB9+lbyN1eq6ZdlWbAsa/p96FkwEaBKtmAyHnJdQcBxfpiENnszGfPAQwKj8MeocSs28MuQ29Lcjsb6WvDQAdOmTEIiCpNW6UVnnXEazj37TGyz1e+w6MIDsezSS+GIww7BrX/7K3baYVtTRi5bNC6LxnLLDMKdt9+KP510IlZffXXzG6F1110X119/PS6//HLU1UQMk7YqNz7QYm9DPFeMFpRousNn5/yn37ZZlgXLCsmyQgwsK8TAskIMLCvEwLIWEAx+43zC4s5HsiwLlmVVbiAX/K64iUQS5kNDwU3X/QWffvAZonYMHhVgpxCFk49gdm7UT8LvslAmxeiv9Roh11YeUrkDiBTjSAQ1xnXzUURLCUN21oNXoAGiPUAStXByEVgZ18QV23zEysnZ1lvlJ44aU7/ukXFQ4zZArleKwzW8R00ZHnnRvZuPwxPl4oyPoG+yP4JOC3baxcD6hdAyrhWXnHMZCI55AsKyLFhWSJYVYmBZIQaW9b/FQE/ZimwpFwg/vzYE7F9bg8L2zIiAXhqkx6FaWjvQu6kOH7z3Fr756ktstsmGsGZMit696rHnHruY/yLw3HPP4cUXnsUZZ5yBoUPWRfVf+EWj3vR8nmfxJGIxnHrKcXjh2Yfx/tsv4qH778X+++5slP9czjeGCNVTHWjyz1RteBsiECIQIhAi8BtEIGxyTwRmYxBXcJHpAqCQzqOs9wAUANt34ZaicMsRzM4tdvqoizWgV6ovrIKDdHMOQc5Cwq5B3E6iX0N/ugkUu0qG7KIDz48YigRRpLwa1ERq4ZTc6fF1sXrURutQzvizrbfKj+pXPTVePZJuDXTvZ9mWnINIEINb9mDSsh1eN5n7chReMQqL6eyCB6VzSh6QtxAUCIQwESH8hAiECIQIhAjMDQJVvWxu8oZ5fgEIWORhTuSXfURdCw21NSgVSkYhr01Fkc/mjV958/kSOjrSyGYLCLi3xiI2knHPKPrxqAO9gVdxcvX0AKs0lwaPz004KMGU5TDUYaDe7mvRn4zxhm54hQiECIQIhAiECMyEQHjL/fbHIMwUqM2UeyxoBCjmyvCLPhwq/x48unOmXnV9aDQooXVKO1C0kYrWwg0iKGbKKGV9TJ00FQXu+7XJWjTVN8HhX5qyQC6dg2d7pi7dZzozqEnUIBVPQfdd7V2wfOs/1p/wUog5NDCwvqBgwSo5aNDv9xkuPhzfYxluN7F236GyL/LoRqjsAy7zuIEHu2yjTAz8fMC2AKDD7/AKEQgRCBEIEZgLBOy5yBNmWYAQ8KmhW+TXdSxEIy7yhTyyGW7uEQc5GgEYhVjUhd4ZkIhHYDGx9lURbQdmj9XvE2OxiHkKQOmLFEAKhbK8oK2AggJQVfo95vdsUIwALMAQbxF+QgRCBEIEQgRCBH5AIPQZBLTZGs8cvpzuOBrcHSrDESuCiBXlxmvDDrjDkmbltjS3wbVc1Nc1GuXd57Zd5t7tULmXQt+7d29of29ubkZbWxts2zYv8NV/HVCNevw3kUjAdV1IlshkMuY/AilM7wvCbOqthhdZF1in6nUkFTC9+Cnw0EFGBdVh678MMNzqJjtwYfuVdgWlgIcLNhzHg2U5hodCidYQYSYBQwWEFCIQIhAiECLwXyNg/9c5wgwLFAIRz0VnewcFBe7C3DRjEQ+JeAyeY6OQy6KjrYNW9TI3WQA+qRxomzZUVeSjrkUhAtPTRJg3TgOCBo/HLDE7gA775Y86MHn1tEFbCwUKxls9iN7uS7lF3behEyIQIhAiECLw20EgbOn/HwHuq+BGanN3dagI2zz9B5XkwPLhk+bkRmTYd4DOTCfKQQn1TfWIJaKY2jIVU1qnIu8XEE3FEK9NwKJFv2z7KKJkSPFeImLiqZfD5gafrE/BjXsYM3Es5lSv+PKp/VuUH2rqUhAfDoWKXDEHm2FR8hBYAfkPTDkB2wF+TD7y4LO9tA0AtgU2G2w2fMoaPuMg0UHE9OEVIhAiECIQIvDfIxAuof89ZgtWDsuHNl9YFvL5DDo7OlAoZJHP5VDXUIv6+lp4HqWD7lbpBX3dXqYrGSqVfONmu58YsLtHjcIt+HCdAHLhl3gVYPkBohQk9C8HrWphoRsiECIQIhAiECLQjUDo/GcEfP3urposoKfswyrR9WFcKctl7vGzc6Xsd2a70NzWTJW+THW8jKmt05DOpdHYp4mKfRSJugQVehe5cg7pQpoGgTzKdpkGgCKa+jUhU8xg7KSxyJayNBBY5r5EJqKpKGZXbzXc4UFBa2cbWtpbMHHqJJM+Q/nD08uKaQBQuoBlyeggA4DPeuVWyXIoWVA80b1vlRE4PnySDALGCIDwEyIQIhAiECIwNwjYc5MpzLMgIEAJAb5R9MvmkTkfUddBTQ0t8REPfrEABD4VdxiSoGFbgfEbpT0I4Lk2FXl3upuIR+FwxFhQVh+ZdCf8Ql43hiwE4H6NcjGPQj7LsDJT+t1EJ7xCBEIEQgRCBEIEgBCD2SCgHRPcu8H9dIYk3E79UgDwaNzhTu3AoTJcniM1d0wDvAB1vWqRakjCjTvoPaAXtthmc/zp9JNw0RUXYt+D98GSyy+BklNEHjnE62OGdP/9pNEYuMQA7HPQ3ibtBZedb9KvuMYKsGJkxZlz/Xk/h5rGFNbbYF1m2nlxAAAQAElEQVSsM2RtrLT6ijQsFNCZ60B7pg2+XULZUBllyh8yBJSNEYD3DA9cKvxWCSWraKjslOC7RRjl35kBnfAmRCBEIEQgROC/QMD+L9KGSRdABKKxGE/vqeyLd4cCQ5GbJ/2RSITfMHH6P8P6rZ9lWSas2J3G5lG/fvdX/V+gcpVW8Yqrq6uD7bnMExhDQFBi2bYNJ+Ii4nqUDiixMDa8QgRCBEIEQgRCBH5AIPTNCgF/pkDbcTDdDsDIILBgWRZc24P2bN+Sgjx7sj0bNfU16Eh3YNSYUVh+peVx48034pQrjsAG26+KdTZbCXsfvSNu+NtlOP6Px2PRJRbFJJ7UT542GbQvYI2118A555+DP150BIZuvwbW3nxFHHTSnrjq2gtx2JGH0RYx+7rFWzwVx7Y7bItLbj0dN9z1Zxx+1OHo078PxJeeAlAaNglBj3boXuFAd9koo8zDCh+UMyzKFHaAIJRcEX5CBEIEQgTmBYFwGZ0X9H7RedW1FYonUoDlGrIjceM60YRxZQhwXcbhh4/neUbIUIgUfQkaVVJaxSvOkOUBJDuahBWplAnV5dDAIDKmevGB8BMiECIQIhAiECIAhBgYBAJbRvMS/dLu7crb8AMPFjyquw5VX6q9PAXnLcDtteTkqfyW4OhBgCzdsgOH5JY8iCLFKERRuobKLrLNXaiLJTFokcVx2il/RL/lE5g2sgu3Xf8PnHjM+XjuideBGmDHg7fABhutD9uKopz3EHNrcMXlF2GpFQeg3Ab87cq7cfTvz8GzD71l0u/+h22xweC1gUIO9dEYnJyPvvF6lDty8AIxmMdiS/fD0efuD/EfsJlNfZJob54MZAuoCSKIF1145NFlG0CLQwCbar+NsmUTExs88Ee05CJeckgeYvkInELE/PyBACH8hAiECIQIhAjMHQJaZecuZ5grRCBEIEQgRCBEIEQgROC/RCBM/tMgoDf8x+Nx6C3//fr1Q98V6lCYAJx++um466678N577+Hiiy/Ga/96BSgDyy+/PGpqatDUu7fxN/arA+LAwQcfjFv+9jd88cUXuPDCC3HZRVcDURoNdt4JsUQcHR0diEY9fD9uLPTfAXwWlqxN4uSTTwb1erzzwoewWJTePaAT/vr6WrS0tCD8hAiECIQIhAj8PAiEBoCfB/ew1hCBEIEQgRCBEIHfIgJhm38iBPQEn6qSUv/dd9/h+H1PxYknnoThw4dDxoF8sYDRo0fj66+/BFygvb0NiWQMHZ3tWGLQUkAK+O7jbzBq9Gh4nofW1lbz04PXX39dxWKNYSvyxN43LxV0PBduxEGukEWyJol9998HS66xMF5+5g28/NrLgAVkchno8f5IPEYTAS0OCD8hAiECIQIhAj8HAvbPUWlYZ4hAiECIQIhAiECIwG8RgbDNPyUCnZ2dSKVSiEQiePTJR/HBBx/AsizkcjnDxkqrrIxtd9ge7eOaMbV5mlH2Y7EYbEmH7cASSw8yin+pVEJTrwZ0ZtJIpOKAz+x03KiLRG0SRb9oft8/tW0KVl1jVex11C5oH5/B1ddehUJQBHhZDvPYATq62pGoS/ImvEIEQgRCBEIEfg4EtMT/HPWGdYYIhAiECIQIhAiECPzWEAjb+5MhoJf46vR/4sSJ5sR/1RVXhV7eqzA9+v/IIw/h8efupeLeFy+99AL+8Y97sPQyg9DR0YZXXnkFqCOr1NMHr78uT/c9fDd6NPSTgiFDhgAWIOo/sB8SNQl05TrR1tWKNdZaA/sfuJ+J++ttt2DE1yMQibnQTwZkLNBPAjqZ1hgDEH5CBEIEQgRCBH4OBEIDwM+BelhniECIQIhAiECIwG8QgbDJPx0ChUIByWQS+g8+U6ZMQVdXlznNb2xsxIY7rIMBA1KQEt/W3Ix777/PvCtA7wvoP3AAxo8fjzGfjUXQVsJN996Ayy67BAceeCD+9rdbcNhhhwJ5H6AEmWqoQSaXNk8AZPIZHHficRi0zqJ49qEX8egTj6K+VwMmTBpv0urdAJZjIZaIolAqIPyECIQIhAiECPw8CHD5/nkqDmsNEQgRCBEIEQgRCBH4TSEQNvYnRED/vUcv2+vduzf69+8PvRNABgEp96cdfh6uvvpWvPXiJ6inQeCWW27BhhtuCD3qP3XqVPOzgRNOOAF6wV/QAaw3ZDWc8efDseyy/TBu3Hh0dXZCxoOuTBek+Nc3NmCHnXbEihsOQnpSCXfcfRcNClPhujYK5ZJJWwp8FOm3PRd6EgDhJ0QgRCBEIETgZ0EgNAD8LLCHlYYIhAiECIQIhAj81hAI2/tTItDU1GR+6y+lXr/51xMAehqgWCzi7bffxgMPPIBD/vAH3Hv3vagf0Avbbrst9Pv/WCSOdDqNUaO+xx577IETjjsR99/7JB676xWce+615kmASZMmmaYoXSQWRd++fXHMMcdA7wa4+eabzX8M6NWnN/QOgsUXXxylPGgMcJEt5E3ZtuuY/OFXiECIQIhAiMBPj4D901cZ1hgiECIQIhAiECIQIvCbQyBs8E+KQD6fNyf6egmgfvc/aNAgiPTTABkBSoUy6mrr8dijTxi+ll92BdSmalEs8MS+DNQkkujsSOON197E9ddeZ/5l4NNPPGlO//v27gcEwOSJk+GXAmMUSPXmyb4FHHvMkfjki3fx0ksv44MPPsKfTj4ebhQYtMyi+Ozbd3HssceaPKbS8CtEIEQgRCBE4CdHIDQA/OSQhxWGCIQIhAiECIQI/B97VwFoWVW1v33q9n09SXcM3d0hKGCgIKnYio0IiooBIv6oCAoGiAoiEkorHdLdDDDdr9/te+r/1r7vzrwZZ0Ykpt4+73x37Y7v7rPPXmufe55hwDDw7jIgu+9KKb3jftBBB+GKWy7FBRdcgM7OTogRQCnGUcHfaYcdgDIwYdwYLJi7AC3ZFiTcJG666Rbc9PebsM+e+8C1PQz2DyGdzmL7bbZHbmwLZr3YjVQijY7WDlTL3OJnGWIUsFvZL9oCEjnATdNO4NMvYBhdWGvcOoiDSJwGhgHDgGHAMLASGLBWQp2mSsOAYcAwYBgwDIxuBkzvDQPvMgPyxv911lkHYgh4/PHHgQp39dd38d73vhc77bQTQu7077zjLjhg3wMA7tC/9PxkrdAPDRSQcDzMmDYDbeu345vf+Ca23nJrdLR1oqtjDM48/SyA+v5lv70CvfP7MXfWfFz40wtx+IEfxuE7H40d1t8LO2y0J7baYCfssvU+uOx3f4b85v/Ru5/DnlsejC997ktwreS73HtTvGHAMGAYMAwsiwFjAFgWMybcMGAYMAwYBgwD7xIDpljDwLvNwLRp0yBv9W9tbcXMmTPxh4uvhvxG/3Pf+jguuuSnuOeOu3HpVRdg+312RHlWCRf+/GI4ykGlWIHs+P/gO98HeoCODVvx81+dgwcf+Qf+dtulWGfTcXjxsZfw0H0PIWknMbZ9HIJ6jKHeIZSHqjqsI9+JJJX8WrGOCsOk3gmdE2hYSKIl1w7J927335RvGDAMGAYMA0tnwBgAls6LCTUMGAYMA4YBw8C7xYAp1zDwrjOwySabQN4DIL/3Hxoawq9//Wv85JsXYuZz3ZAd/3wXMPB6HY/c/Ai+cuqX8ewTTyOohBjbMRaVUhXFwQpOPv4kPH7r05j3WkHv4r/x2AAe/ueT+P53v49a2UccWigOleHTnXYzyHgZuCqJWrGGbDKPllQLlK/00weVoRrqJV/H1avhu95/U4FhwDBgGDAMLJ0BYwBYOi8m1DBgGDAMGAYMA+8SA6ZYw8C7z8Dg4CCUUpB/Byhv6Zc3/P/1r3/FBz7wAey383tw1IEfw2GHHIbvnfU9PHDfg8hnW5BJZmDFCmE9xJyZs/H6K6/jzNO/hY+d9HEcstNx+OwnP4tTTvw4uuf3wIpseMojEsyX008NgMp+0k7Ac1KoFqqIAoWr/vxX7L/rEfjMpz4LO3aw9sR1GFeDOQwDhgHDgGFg5TBgrZxqTa2GAcOAYcAwYBgYpQyYbhsGVgAD1WpV/1s/eQpAjAGe56GrqwvZbFb/e8AeKvG27aJerWP9dddHHHGnnu0aHCwgTUPARhtuCBVbaG9pQ29vH8rFCqIwxKRJWyPyQyKCrRykE2kk7RTKVPgLg0VYzGOzrPaWTgQ1H/0L+hBWfagAiGoh5s2cj3HyXwRYlzkNA4YBw4BhYMUzYAwAK55zU6NhwDBgGDAMjGIGTNcNAyuCgVQqhSiKkE6ntdLf39+Pvr4+uK7beDLAcpH0Uto9MDCAmMp9zN3/TCqt8w0OFJDJZDB/fjfymSwcx0HoR/p9AtJ+MRIghP4PAPIzA5flZTM5ZFJZ/ROCnp4edLZ3Yfz4CQjDGLVKHWPHjgeiGKWhkhRhYBgwDBgGDAMrgQFjAFgJpJsqDQOGAcOAYWDUMmA6bhh4RxiwZaedkIWcACqCIKbUoDIPWNyFj1GvhGhNdiHvdSAatJEOW+AiRlyPoep5pOyxUPDgBxVYXh1BXEEYuQiCFBw7AynHtnzu+IfI2G1w/FbU/CpiJ0LkBqhaZYRpHzW7gv5yP9yEh5yXR6W3ClWykYxSSLop9A/2wcnZ8JPmJwAwh2HAMGAYWEkMWCupXlOtYcAwYBgwDBgGRiEDpsuGAcOAYcAwYBgwDBgGVh4DxgCw8rg3NRsGDAOGAcPAaGPA9NcwYBgwDBgGDAOGAcPASmTAGABWIvmmasOAYcAwYBgYXQyY3hoGDAOGAcOAYcAwYBhYmQwYA8DKZN/UbRgwDBgGDAOjiQHTV8OAYcAwYBgwDBgGDAMrlQFjAFip9JvKDQOGAcOAYWD0MGB6ahgwDBgGDAOGAcOAYWDlMmAMACuXf1O7YcAwYBgwDIwWBkw/DQOGAcOAYcAwYBgwDKxkBowBYCV/AaZ6w4BhwDBgGBgdDJheGgYMA4YBw4BhwDBgGFjZDBgDwMr+Bkz9hgHDgGHAMDAaGDB9NAwYBgwDhgHDgGHAMLDSGTAGgJX+FZgGGAYMA4YBw8Caz4DpoWHAMGAYMAwYBgwDhoGVz4AxAKz878C0wDBgGDAMGAbWdAZM/wwDhgHDgGHAMGAYMAysAgwYA8Aq8CWYJhgGDAOGAcPAms2A6Z1hwDBgGDAMGAYMA4aBVYEBYwBYFb4F0wbDgGHAMGAYWJMZMH0zDBgGDAOGAcOAYcAwsEowYAwAq8TXYBphGDAMGAYMA2suA6ZnhgHDgGHAMGAYMAwYBlYNBowBYNX4HkwrDAOGAcOAYWBNZcD0yzBgGDAMGAYMA4YBw8AqwoAxAKwiX4RphmHAMGAYMAysmQyYXhkGDAOGAcOAYcAwYBhYVRgwBoBV5Zsw7TAMGAZWCgNRFC1W75L+xSKX9MQhsDxAyl4OmlExCxYsTO8zoImAbkLiR4J54zjG8sCMyz8Xlsd+6LpZDwLEqGuAbkHMuIVJWaKkFtBpzv/OgElhGDAMGAYMA4YBw4BhYJVhwBgAITfe1QAAEABJREFUVpmvwjTEMGAYWNEMRFRzpc4wpjZNhyi5YRiiUquiWq1qtVcUbEm3NAmlsFxg+YfUJym0HFbmxaAQS7vEr6WunclC+phSToIeSN1KNdqg1H9KSQYey5QBFX7WwyQIfB+h+OlRaPzRac63zYApwDBgGDAMGAYMA4YBw8Cqw4AxAKw634VpiWHAMLCCGRBFW8ksqLiRT3U/IhzXhpfwkEh61LGpOitJtXQJpn9bGK6b+jZgKWBYiaeDJ/0gJKwpxS15hiHtjdmGtyoRS0GsAzYc2wMgfoFi3+k159tnwJRgGDAMGAYMA4YBw4BhYBViQFZ6q1BzTFMMA4YBw8CKYyCMQwTU7etBHYVyhTv/FYSibLMJIkWxlvhlygiQhwfkVwRLk2FI9ZxYlpR8jIaWLCtiW7Sfu/IhERENCehwpgkJnZ5pl9kuGgWk3THVeOnHsqSyRtwCaFywHYc9ByJ2Rp6E0B7z8bYYMJkNA4YBw4BhwDBgGDAMrEoMjFj9rUrNMm0xDBgGDAPvPgOucuEoC0kniVw6g0wiw71wBYt/Ng0BDvjHeH5C0i0pLeVAERaxNGlbLizCJpYqFWArjIBFt0N4S0DCJG5kWmDJ9izptyF/Sn/a+E8JCwhqIeo1ed8A9BGLdYEux3b4ac63yYDJbhgwDBgGDAOGAcOAYWCVYoDLv1WqPaYxhgHDgGFghTEQ1YGwxuoCQHFnvYmY+rAgqMZYHsD8bwdhlfWPRIV+AesNR0LCBCPT0i1tXB6kf8sDeDgJG67r0sUztiA7/4omA5jjHWDAFGEYMAwYBgwDhgHDgGFg1WLAGABWre/DtMYwYBhYgQzI7rvsc/uFGKDSj5CVExYNAjI5ukywPIDZ3g5sVrIYbMAWWAr2SEiYYIn09Mom/jLB5mN5GOwrQA6l5JPGhyCCY3tQSgJGlt6IN5//IwMmuWHAMGAYMAwYBgwDhoFVjAFZ4a1iTTLNMQwYBgwDK4aBs774Q3z44BOw+3Z7YpdN98aeWx2AXTfZBztuvgf22vJA7LLZ3tht032XKXfdeG8sD7uxrOViswOw20hsSr/GfqxX3EvIkWnp3nHjPbDzRnthWfK/tf+xR59Az7yBBtk0Zsi7Cqj902+hXpfHG+g051tmwGQ0DBgGDAOGAcOAYcAwsKoxYAwAq9o3YtpjGDAMvGMMyOPs0fBv2qVQ+Vd+AnHfdNNNuO+WB7BgSjfSURapMA2r7CAZpLTfrjhI+CkiSSxdpuMcrIqL9kQXxO0xfVa1ICooZJCHU0sgxbIlLhlmdJqc1Qpxx0ULqmojEaWQsXJIxmlYNQdgvVbNg+MnEZUkjQuPbWMqyiTsuviTyDktkHano8wy5X9r/2mnnY7OrlbogwYAx7EbzjiG6ya023y8ZQZMRsOAYcAwYBgwDBgGDAOrHAPWKtci0yDDgGHAMPAOMWDL8/RLlCUGAcGCBQvg+Qk4gfeWZcrJIOvmYIUO6gUf8C3kEy1oy3bAjTx4KokEknD5afk2/HKIoBRC8o1vn4Cu/BjEVaDUV4bE5702pK0MPBoFkkihNdmBjJ2FRaU/LAGSRspTdQvF3tJbbnez3yxxcXZoBGgEqIZY7DNazGc8/40BE28YMAwYBgwDhgHDgGFg1WPAGABWve/EtMgwYBh4hxmQJwFk518pBTEK1Go19PX1wY7ct4VapY5KsYKgHqIt34aEm0Rfdx+GBgpIOAm4todauYbiUAmOctDW0o6WbAv8WoCe+T0o9hdoHHCQT7VQMm2xjnrJZ5s8ZLw8qtqoYCNpp5CwuPsfOYxzGJdGZ0sH3W+v/YgVzPEuMWCKNQwYBgwDhgHDgGHAMLAKMmAMAKvgl2KaZBgwDLyzDCi1uKLrOA6UkjALKrZYmfWWZCaTQSKdgu/7qNRrCIIAIWKkUik4CU/X4aWSkHSxpTA4OIjuvl6IMaJz7Bi4rouUl9B+v1qD53kY0zFGy+5585FIJKCiWJfrWBbbCdQrVRSLRS0BCyq2GG69RcmssusvoFOf4hZA0WsR5nwrDJg8hgHDgGHAMGAYMAwYBlZFBszqblX8VkybDAOGgXeMAYuKs2BkgfIUgCjfkYoQE29VLujvRuwAkR3DR4BENonO8V3wMgm8MWMKAhWiHjOGUnkWkjnu5DONhHUP9KBcG0ItrMLxFJIZD7EVoFAZRM0v059EOkvjQuSjUiuD2/3ItaSRyafgJmxElo+32u5mPtCAMJKXpbstBjdBpznfDAMmjWHAMGAYMAwYBgwDhoFVkgFZ1a2SDTONMgwYBgwDb5cB+a1/swxxy08BRkpR/kOrYQR4K1IlLSriIerKh5d2UagXMXXmFJTDCsavPU6HR1aIalxDsVrQ4U7SRrIlhVQuiVxrBtWwhMFSHypBBVW/gv5iH2pBDWmmGSj00cAQwU3ZKNMo0DfYi0JtEAGqiOxQGy/eSrub/W5yo2WsP83HO8KAKcQwYBgwDBgGDAOGAcPAqsmAMQCsmt+LaZVhwDDwDjAgyn6zGHnsXikFeRpA3PpxfSrn4dsAEjG23XVbfOrUT+KcC87B9879Lj543Aex9kZrob/Sj8D2kWhJUOFPUGWv0iBQw/qbr4/jTzkOP/zpD/HFr30e7z/6KKy74VoIrbpW9MVwkMwlMHvBLNRpOEjlkxCjQcUvIZF1sNV2W2DHXXfA2htMYJ7wbQH65wMwxzvNgCnPMGAYMAwYBgwDhgHDwCrKgDEArKJfjGmWYcAw8PYZEAOAQEoSxV8gbnkHgEjZCX87+OaZp+NnF/8AJ33xA9hp781x0Id2xVkXfAXnnncOtt5+a8CKMb93PuYtmIu1118bX/nal3HJ736KE099P3Y5aEsccvyB+Mq5X8BPf/ZT7LzbzujuX4B53fNgewr5tjychIMgDlCsDCHfnsNxJx6Hi6/8OX76x3Pxre98Sz8B8HbaLxxgWTv/ywrXmczH8hgwcYYBw4BhwDBgGDAMGAZWVQaMAWBV/WbeZLtkjS5YdnL5111LQcwwQvK+HYBlaIDlLRVLb1mzzqXHmlDDwJtkoDnshgdUzDE4Eq7nQHb7pTRLfu/u0xVQLw8teHXurIc2nOUg46SBWgw7sBCWA7Rn2nT6cn8JHznqwzjiuP0Rse5/3fIgvv2DH+L8Cy7AjDkzsc527fjueV9Hze/D2K487QAB9tt7L3zklMMBB7jztkfwrW/9GL/+xR/x+gvzMGGbLpz/fz9Ee34sXN9j2zyooRhWMUDeTsFVFrq62nDS148BsuyDAvzWim7L8tr/X+MiC6QMC40Alg9YAWKrTvg6OGZ1cio6FB2KGWz4sFGjb3SfcZ39jwhyI2SFNNZECBGQn2pYoawtFSG5EyBk3pGQsoiY5QnEeCUIOc8KfJY2EiEbsDzETL88VFHHSNTYboHPhgnqzC/wWb8gZNtGooweljBEVFAIi5QBeHkREapxdbiUGqmpEDJeJJZ9Zv8YQIc5DQOGAcOAYcAwYBhY0Qxw9beiqzT1GQYMA4aB1YOBoaEhbUDI5XJwHEe/xV8Usg022ADbbLMNRIl54N4nccH5F+BvV/8N1/71epx1xndRLwSYuMEETBg3EZViBWPaurDrDruAujMee+glnP/jn+DKP12Jq//2V3ybO/maDRoG1l57IpSj9L8qpIYNL5nE61NeQ2trKy797W8QF4FnHnoOSNIA4FNZhzlWJgPKadRO/ViGAmwGKCjY/HNtV4c1dd2REs2jYVGB/ocLI9yKboE8saJBA5BFOLQeCcSYpSXDJHxZiNiw5cFixVJWU9r022y7RSmwaTQTOKxHYFmATTSldFDptBaSdoLjWyGiRUyMF67yIAeTizAwDBgGDAOGAcOAYWAVYcDcm1eRL+KtNkMxo4BiGad8xYIloiUTwZPLN7xlLMyIJQ+pU7BkeMPfrLfhM5+GgVWTAf3v+6jNyL/5iylrtRoEs2bNwnXXXYf373kSLvnFr7Fg5nzkknlUizW88MyL8Fxqhtwtbcu2I+sxvFDHby76HY456OM47/s/xhsvvYFN1tkY1XoFTz7zFLV59j8H/bh/Np/G3PlzkG/N0V4QIUf56c9+Grl1E3hj6nT86ao/Q647J+HCHCuZAZnI2IRINGFKORWVZkVYhAOXKrvLzyYSdCdgxw1wSNHAhEXgmKHOTiUai0HCRgK0JoifujaWB4sGieXBZgNsltWU+ikP+qV8gWJ7BHHEHjYRDrspUyoDFduoV+s0GzhwLZtQ0MYC9t+CwshjYdEMjomRccZtGDAMGAYMA4YBw8CKYcBaMdWYWgwDhgHDwOrHgOu6qNfrqFarSCQSaGtrw5gxY6CUwqOPPoqBBQPontNDpc6DFVgY1zoW7z/sKFAbwpQnZuGV5yajOFCCHTmYM30uZr0xC5WhMsa2j0Xfgn44joXjj/8o4AGzXu6lgv8aLHkCIGmjUq/CR4D9D94fh594IMIB4NQvfQGwRI0CSpXy6kfomtZixQ7xLmrbimOiobT7tQBBPYSKrAZCCxBwfPDrhEbIfAHAjXWdb6FUDCOs/wJbK9eATQV/eYBo2fKix2VIO/Zgxw7RlOK26G/A0vUs/qnYWAkRWSvWoeoW0l4OVqQQ1YHyUIiwRi589oX51TBgDsOAYcAwYBgwDBgGVgkGrFWiFaYRK4AB+aqXhrdb9dLKlLC3W67JbxhY+QzIzr/neVr5l9bITwJKpRKy2ayGKD2VQhUfO/5j+NtfrsH119yAb59zBnpeG8Jvf/U7jOscj5SThQoU4nqMXDKHejnAZ075LH5z8aW45bab8d1zT0PfnDLOO//HaGlvQd9QL9K5BIaK/ci2pHD2D88EHODsc36EuQvmYuLaE1AcKjFNWppksBIZkN/8L1Z9FMN1HDiODYidhjvoC6W4mwiZS9xLpmn6JX4kaCzQhoORUuKljOVIRcVfMc2y5MIypYw3A5aFEUgmW2BbSaAKhEX2qQJkaLyS7tMmAtAIAihAGwEo9BktLEJ7zYdhwDBgGDAMGAYMAyuUAWuF1mYqW2UYkHXmO9GYZjlN+U6UacowDKwqDIRhCDEASHvEXalU9HsAyuWyfipA4nLpDLbaaiusu9lYZPIuNSHgjtvvwN133I1u7vLLo9otuVY4to0wjDHYN4CNN9wI2x+wCVrHUHnixfPby36LBx5+EAND/XCSLoI4RPu4dnzrO9+G6gQevO1x3HPPXUikEpg9dy4NAxlIG6RdBiuPAflZSKzVWeq6QQzLUo3GUJku9VAbjuilG02IAs+dce0Xd53xI6XEiV/km4Hkl3TLklKW1L0sKXkFkn8kJKwJyfvfwDFs00hle+yP9Jld131kOOQJBAaDRgAtzIdhwDBgGDAMGAYMAyuVAWMAWKn0v3uV63UXi1+WlDWaxDHJ2zqb5TSllLk0vK1KTGbDwEpioFarIYqihcr+uHHj0NXVBXkpYCKRgB/5KFZKuPaGa3Hheb/Bdc7+Ca8AABAASURBVNfejJ4ZBRz7iQ/iwgsv1OnkZwRVljMwOAjXtbnL34q/33gDfvDV/8Nvf3UFSoMBTv/2l/CzX1wAP6wjlUlqudU2k7D7odsBQ8BPL/gpKrWq/jmC1L1gbg86O8esJFZMtU0G4uGfY4ghQIfJBxXuxx94Gr/6+SXYadPdscume2O3TfbBHpvshz02PQB7Ek2566R9MBK7b7kfBHtsuT8Ee05iemKvSQdBsM+WB2GfLQ9ZiD22PIDpDiKWLnfZeB/ssvF+xNLl3lseiMWxP/37Y0/WL9hrEt0jsMekfTESk8ZuhYO2OxT7bHMQdtqQfdn8QBy82wdwyYV/FCagn37QBgDV8I/4lPvECK9xGgYMA4YBw4BhwDCwghgwBoAVRPSqUE3ERjRB5/C+lbjeOmQRJ2VKCSIF4jYwDKwJDMgOfzqdhlJKK9/yBMDAwAAKhYI2DNSDKry0g2eeewZ/vOpPOPsHZ+Njp3wMYQXY5bBtkcmlEXI3P7JjeCkPgeIVYoX41z3/wu133Y6LL74YBx98MKoFYL+DdsOkrbbEnDlzMGHtCTjvorMh7wY458f/h97eXsh/IbAsGxYVqrbWDlRLrGRNIHk17oOotRFn0ojb3UopiMI72F3AnbfdiQvO+xkSVgpJlaJME3SDbvqTw9Kpu3BqCTSlTb9A++leKGuSzoVVT8CmeyHEz3T2MmQKOdaUIZYupbwGpGwXyk9o2L4LgfI9WHSrYYDxDbgQ2ZUfAztwUBv02b8EcslWzHh9Fq772w34+5W3DhsA+AVzzPITSj4IuW9QmNMwYBgwDBgGDAOGgZXAgLUS6jRVvoMMxFHA0iLIDpQoJfKYMgP06fshSlUf3JDiEhUoVwNZny4GP2Bepq7VAwhkYVYolhFSTxG3QPwiBUEYQyBuQZ3pWM3CMoeKVV0Xg7k7yoJHnPJ76jCU1khghDCQZ07FbWAYWDUZEKVOfvff0tKy0ACQyWR0Y7fYYgtsuPn6cNIWSv4Q7JSNdEsKM+ZOx9MvvEgFCXjfB9+HYq2A2Imx7kbrYv2N10WxXkT7uBb4qCKfbcGCefPx0AMPAtSpNt10U/1ugWOPPVYr/6gBZ579NTzw2J14+OH78eSzj+A7P/gWokBh8y02xZ3P/QNf+9rXtHGgXq8jlUrptnmepw0U2mM+3kUGYs59ESxlQSlohbelLYebb7wF6669PpVnhvO7Ur7N8eBABeK3KRtI+mkkAxoGhmWCboEXJCFIIw+nngRqNhJhEmnQgBAn4IYuvMhDMkohZ0saF2EhQt5pQSpOo9JbRdbK0VjgwBUlvmqjPuAzfwb+YIAWtxUoK0S+A0elKT14LKdeAQ1MSQRVB3acgR2mYLMtNusWuHRrMFykwzaElRieSkLedVEerKCzfSyKA2Xcc9f9mg8ShMahKGIiGgaFOQ0DhgHDgGHAMGAYWOEMWCu8RlPhO85ARKVaKaUfN7ZtG/KSslrN148bJ5MuZNk1v7sfqaSDcsWnUSBCoRxowwDsxhCwXAee50CWZtksdy25aisUKgv9xUoVtVoIZSsaGxQCruN8P4bD7JYNnU7+HVUum0T/YAm0KzB9nUrIou46jgPLYobhIJttHXYaYRhYJRlQSkEpBTECJJNJjB07Vu/Gi0HgnHPOweV//RWOOe4YpHnNyEv7fARIZjP6X/hR28LMuXMQWhFyLVlc/qeLccn1F+Crp38FfQN9kMfH58+ahw2oKO64zQ7gJQdb2UhTiR/bORb6ovJIC681uAD1NNDOANoNkKCeH5Sg07iui6ZRQoxsURTxGqViGktGmGNFMRAPV0TaLXmzfuRQmbZhhQ7syNZQsQ3FOMUdcZFOmIATekRTittj2gbkLfs2y0k5aX7XNvxKCHnTvgMPCTuFmDZUUbolTdrNwOe8boU2WtKt2p2QF/T5isp5GvlUCyRNcjiflJlK5pBwUjQCeIhpqMimW5Bw05zXE/Q7UFTwVZSERbkY2G7xSx8ElvSLfbRiBUv3TQF0g1xADoaJaIKxTaeRhgHDgGHAMGAYMAysYAasFVyfqe4dZkBRoZadP8QhSxb1HRBlIJFw6Qdef30qvv2d7+Oc836MM779fdxy2z9RrtaQTjs6nroNSpWASg5QD4DnXngZV/zpalzws1/gN7/7PW665XbMnd+HVCoJN2EjlAUdR40I21U0JsS4/Y778f0f/RTn/9+F+N3lV1JB6qcCAqRTor1goRFAKcV6YkShD/m/0vToNpgPw8CqyoA8WSO76dI+uc5EuRZDgMjJkydzkAMHHnwAdtl9F+TzeUyYMAFHHvU+bLLtOoACFixYoK/H6dOn49HHntVhkn6b7bfB+InjsFbXWjj6qA8jPybFCwV47aXX0TO3F1//6mnYa9LB2G/rw7DZWttjp432wSE7H4V9dtsfv/7FH3Ta2VPm44jdj8W5554LKd+lIcDifCBtlvaJH+ZYIQzwqwakJpkYCStSUFR6FZV3S5Rjuq0RAGQStajo24tB52G6ppRp3VYO5LsUKNuiXShGza+iWC4gk8rCtb2FKBXKqFXqyKZzuv6Illrxg+2RssQtsjBYhMQNFQdRZVkWjbM130fgRygMlRAzX8LxqMyrBkS5J+zQxUg0+qEA6c8wFBV/JSHkgQJoSu2RGO2Qy6PhMJ+GAcOAYcAwYBgwDKxQBqwVWpup7F1hIJlKQRb95VJJ7/5LJTNmzMKPfnw+9tl3P1x22WW44fp/4A9/+CM+94VTccABB+CpZ16WZBCTgZdy0N1XxE00Dpxw0sfx7e+djTPOPAsXXPhLfPqzX8AHPvwRzF0wAHncf5681ZyjplwNMYdhn/zkJ3H88cfjb3/7G8758Xn42mlfx557741rrvkb5KcBsiakTqLrMh+GgdWNAYuDV14EKEYApRSNW736Ef1qtYqzzz4bs55bgHW2HIvzfvl93H777bj6qr/gzO98TXfzH3+6Aw8//Aj6uvuw3nob4Hvf/T78eUD7Whlc/tdLcMmvfo277r4Nn/jyifAXAA/+/XHMmT4bGzJte64Viju3Aa+z8Z3jkUvnuaMbojRYgxU4AO19c6fP1/+RQAwS66yzDuSphDAMIU8BiLFCN8J8rDAGtKIbszqioewrrYQrKvTiZwxPUeApGMbP5Z6xitDR1Y5Q+egd6sNgeQCxE8HLuEi2JJFuS6N7YAGUHcFKKKSzCWRauXvvKZ1OwpUHWE6MyA451/uoxzWdTtJ7SRtJlqXcGNYwEjQMJ2m4lfdVKIvNU7FW1BWdNtssQXYMmdYhflDZb/iYQE6mEQEtJbX2LfGxrPAlkhmvYcAwYBgwDBgGDAPvCgPmTvyu0LriCvXrdchuurIspDMZvdsotT/99NO49NJLYTFcfk/84x//GF/9+tew+ZZboFKt4/Rvngmu47j7Ay0LpTJOPPlj6OnrR+eYsdzRPweHvfd9SKTSmPz6G/jIsR9FtR5j7Ng29A5UkErZOO30b+KWW29HR+cYrEul5Yxvfgu7774nRAn5yle+guuuu16aoiEGCu3gh2XbkPbSaU7DwCrNgFJK//a/zussRUOb/IxFDAKywy7ym187Hdf/5hYUZ9bRNj5DBczF0w++ggt/dBnO+f6PIY9Zb7juxpgzY65+dPvD7z8Gd137IHpeG8SEDbsAG3j5njdw9Z+uwXfO+A6G+gp4/eUpDPYQcjfWgYNMIgN5zFvQnmuHy11l1ICN1t4YiUQC8u6PuXPnYtasWfq/FciTCBI+8ppbpUleIxpnLeqFTKywoCILlnY3oxrKv+jMTUSKyjkRMqEgsiJEVoDAbmBm70wMBQVYGcBrcVC2yphXnEPMw0AwADfrwM7Y6Cl0o5vwrToKfgFDtUHUVA2xFwFJaH+dcTVUIbIaV9Bf6Ufs+ijU+jFY6UVo11CpF2B7IRTrL1YG2PCACBdCIYSKo4VY2A+maJ4S1nQbaRgwDBgGDAOGAcPAqseAteo1ybTof2HA9TwoKvnNPOVyGa+8MhmPPfkE+vv7ceihh+In55+LD3/4KHz1y5/FLy+8GLNnz8YD991HZb8Cn+s7WaP+6Jwfw0uksN32O+LW2/6J075+Kn5x4U9xw99vRL6lDZNfewNPPvWMNha0tabw6BMvcvfyXq2AyJvMb/z7X/Clr3wOf/nLX/DR40/grmcv7rnnHgThcMuUGnaMEOY3yiPIMM5VkYFKpYIxY8boXfXBwUG0trbqMS/hYhCYMWUmLvrZL3HA3gdil0320f/C7WPHfQzX/+V6pN0s7MDCvJkLML5tHJLwMHfGPHzza9/EsR86FvttfRAO2+kofPrjn8ZVV1yJesnHhLET0NnaAb9SR9JOMqyOWrkOFVpoybTCZRmXXXoFDt/tI3j/ez+gHw0XZb+zsxMC+ReBHucEmQeKxeKqSOka2qYR3ZIJdaFX5r3GbTZiWFM5jhisoRX+CKEVEHUigE/lO7B9GgF82Gl+72Ny2HKHLXHCp0/ERb//OS654lc4+qQPId2ZgpWKUQgGgUSI7XbfBkcf/wF85OSjcfgHDsUWO2yGQn0AvlODSkbY48DdcMxJR+OYj30Yn/j8x3DyZ0/ECR8/Fp/87Mn4zKmfwDHHfQBOMsZQqVcbAmLUAeUTdVgIoARU/jkY6Y4Z1pjcIxVBDumb9KnpFrkYhnlh15m3wcli8cZjGDAMGAYMA4YBw8AKYcDchVcIze9eJWGtyp3FGjCsTMu/LNtss03wxS9+Effeey/kRWV1v1F/hcm22Hw9bL/99si2tXGhVwI3NTFYjnEX06ZzOXz8k59Ea2sC3OyH6OybM/1ue+6JPio//7zzTi4BoeOefOYZwLax4y67YN99d4EsASN+5DIOvvvd7+ryb7jhBsybN487qIxoNAFhEDRcspAMh92NEPNpGFjlGJCdflGwZedfHq0XiIItL7AUQ5rN3fiMl0E2kUXGyyLrtaAt24GgEqHYV0Q+1aKfAigOlKnUx8i4OUzsnAgv9lAv1uHXAuQyeRQGi+hs6aCBYA6SbgKlIeZleGuuFfKbbRcO5HfZ8pLAOIxpYBtAivXK7r+89DPgdSUKv/y7QHlhobRv4sSJMMe7y4Bi8fomOqzcagspw5Y8m4qxhIs7VhEEDcU/0Ip/aIWUPiJLlH+ODZvSrePkz52EX19zPk76yocwaZfNsO2eW+G0s0/FDXdch3U2mYiBai/S7Qm8/9gj8Nmvn4Qv/+hT+PrZn8Nu++0M364i8nwd/9GPfwSfOetEfPxLx+BjX/8IPvGNj+KUUz+KT3z5eHzsyx/RxoDWjjTsRATHC+GlwbbU0TACUNlXAd0BlfcGFO8GkWp0XJR/7VIRmof0U7uFJO3QTGmXfCzukxADw4BhwDBgGDAMGAZWBAPmHrwiWH4X67DlxV+EVFHlbqUoAuLu6OjAdttuhY7OVq3Iywv+Ugngssuvxssvv4xtttkG663dqf9VX19fH0TREUUMbdHXAAAQAElEQVRiTyr7kt/hok2WctRPcNhhh+ndRcknA0YU/TfeeAOyyyjGhHoILgq5CeUCYmSQR4/XW289OI6HBd3dNABwESmFElIPho0V9JrTMLBKMyC7/GLEEoV6/Pjx+qkaebJGngqQR+0920O96qNcrCCo+XTXIS9aA6+JMZ1jUeOuvhVbSNhJ+NU6MskMyoUK6rxQ0okMIj+iu05lPqWvp7aWNniOizTT9fO6DIIINv+y2TzL9lEtVZGnYSDppfRPBNpoyNMvh6O1TqS8AFTaLIYKMQ7AHCuEAV1JrD+X+7FQKR5OFVFhFsQqHGEQiBDRLz8FOP6k43HYkYdBJtjbb74Xp337DPz2isvwxsyZcNIWfvSTH2LDzTbArPkz8fQLT+HBhx5DpZ+Dj8p7oHw4KRuVoIwF/fO1W8blgw8+hhuvvR1/+eN1+Mf1N+LKK67C9VfegMcefwSvTXmVdl0LXsqF79cgu/1gG0HlX4EdZLuACEoMuJQYPsQAIE6mGA6NxGtgGDAMGAYMA4YBw8AqyIC1CrbJNOl/YcByuSyz4VNRSKYyCLg7WPdjrfTTyTjgmmtvwKc/cyp23GVfnPHtb2P9jTbCOeeeJ2tBJDgC+nrmU4EZRDadQNKzoVg/g7nnCCojQCbloVouYMG82bIOhcPI7vlzuHOZxIZjcrAZR9sCHFbYQkdr0kaCFgTPtfDqK68gnU3qukr1CMpLohrZCJSDMndB8SaOcPjFZiOTiqFDfpctxgaDmDaVUQoOingEqEZxrMWLQZSTIAoRBExpM7Gc1JG8BAerHtEc0MuQYuxKJFI0kAGlUgXJZBoJ+oe4Qx+z4FDZCDmeM4lWeFEGTj2BNDJIqgQNARVEDndxvTpqXgVxJkY5qiGybMRRErGfgHITiG1XI7IcXhsRytzNDyxQwUsitCKNelDjrqwN2+a17vuwqfCrONZtcllGnRY+paRzFmo0REg7Q16PWEa/muGJJMngxm5IXY8uWMoFYofKH0XMdi7GJNmVxxFYLyIHiDyM9mvPpyIcAoACYBERQT6r/L4a3x3HoooQD4OkMUFEBRoaXmhBkPRdCDK1DLLVDHLVLPLlPPbbYl/ksw7u++NjuOQHv8HD1z+Ky378B1xwxgXwImDimC6My6+DdDQBN/zpPpzxxe9j+iszwa8NqqoQFVJoddaBVeGYjGkV4BC59/Z/4v9+8Ev84pzf4dyvXojrL/0nzvv6L3HeNy5Cp1oX+XAcwp4U8hgPr94KO8ix2SlEcOFbCjV+9WUvhIA902MgwzEY08CV4/jxaiESHIsxxySGj8iKOecTJCoiYsTQJ8fSaB5DIQdNBJvcKqFDs0VKtD/UPFmQaYtTAhgIZdmwOF+A/PpRrNOvyR825zvZNJD7vawDxO/KhofV6PVoHjvvRN8DBKgLOJQCUlofRpWyRjT9dQ4+gaQRhIwTxPA5boNhgPK/IWIageTzWXOgEfKzgYhTl8Q3ymE1i59sJwtoRL4T7rDCsnzWEaHO66kQ+Gj2O2Cfwf6F9QKi+iDTMSaW3gOy6SWugPGCkLmWhpjhDVTY7EUAWK8Gy9RpGnyEwzzUKZtoMBSQl4Bl+BpgHkGdbWyAbWIvmt9Xo1RJ0UCV6RoIUGXZVbZbEDN8JOQ7FYykVjY8WDT8Wh2lwQHyEEEviOpSm8QYrK4MDE+jq2vzTbuFAaWUCL0QE6XYdRV6+wbBtRqXEMD999+Pv//973j99dchN9EvfOEL2GHbjVHhLC8Tmezky01WdjRTHicMzoc+r3GZBLhehNx05bfF3dzNr3HWk+pmcgdKKg2oZGRzXCDSE1MhqvoBbNfG2LFjqXAFnCdYEOPktO3GcIs40Tb8jXaLe1mQ31rLBCQvOZs2bZr+d2fyL8/k8esFCxZA2mEwcxTzMId9F8yiJGaRixGYNXuWfjmevCBPxsysWXMxf3YPw+YSs5Y17EZNuDz909s7iPnzuxu8zJyHWTPnkkvyyGt8WdfWbMYJlhU/WsLnzJGxN1OPpZnTZ6N3/iCKBS7S4hhaUXmTI4lTp04pc65Ae2g0OP+nP8XnPvR1/O6y32PGjBmo0bDgJV1MnjwZxbmcjDPgnDgVMndLfYND/chmqeizAMexYQ2/H0Z+xjI0NKBXiTaVqlQqoe8XqUwS8rORfFsLqtUyvGQC83u64dDKKz97YTELz0hP19ZC/5txzJ/Zh9kz5zfGU/O65NhpjI9ZjfCF/uWPuUaeNSyNcLKw/8KHjCdBo5/TZjTueXPmzMVAb1m/8FPu8REtk83v9s18D6trmmY/ZSzKuBVDwODgILrnFjBzWrcZPwvHTmO8/K/XyMuTX8LsWbOwoJtrqVkLMPWNOXhjyjxMn7YA06fPxZRpMzBt2hRMm/66xhS6p06dhilTZmLaG7Mh43PajKmMm0ZIOkqdZxamTWO8hrhnYNp0xmkwHce15J0yfQo0WO6UkZg6BVMEUyg1pE6CdU+dMoNx0yBy6nSWO20W3qqcOWU6pr72Ol577Q09v3Yv6MXsOfPwxrSpeOmllzFn7lzOj/0cb72Y8dpUvP7yZLw+eSpmTZ+D6dPmY+o05iemTSUfS8FU8qTBuKkj0QxfQk6byv5MmYXpU2dhGvslmEr3dIZNI3RZI/JMJ2ca5Gr6SDTDh+U08qwxQ7hfhKlThnkcltMoBVPI8dQ3ZpCTWZDNDlod4HoeMtm8nkoiUf4dWoK1z3ysrgz8b3fz1bWXa3C7xQosN0lZ/CmlIAs96a4sCEXKYvKzn/0srr/+epx77rmQfxd21lln4QtfPB3cmOciEJDHmZWi0aC3V7Jw4Qpw814bDySgVqtxcVjFuHHjuLMP2AzcYIMNODEM0SqpCNCOCFgyHygbAXX+/oFBQFmcNBLaDx5cd+oyFRul6Ocak5/LP5PJpO6Tx8lH+igLAYH4pa8SZuDyOzNY2jiQcSKQsTJSiluw/NG35scKL3KNCeS6kkW2SOFGsDROTdiia01+cpHkHCWcCG+ilAmUkhnuv48fToWytmqAWcQQoDGcVQxXjzzyCGTx1tHZDvkXfa1teey8y07ITnQw+6UFeh6W702UI6lb3MPZId+hKEzStpaWFsjkLfG77rorzjvvXFx19ZX41Oc+gd333h2pfAYRjQ7tnW1I57Lo6etG88mFhvLfLNWCxUYKmiHLksKLwaLx8r9yIdenQL5H+Q7l+1VKQSm1LMrXqHAZ07K+kU7JuBUOmhwKJ023kW9tjHV2tCGfTcG1LY18LoOxnR3oaG1B2nPRxnmgJZeHoC2b134Ja+OmT0s+ixzlsiHxgtwy07XkWll2Kw2YTeTpFmQpmbclj5yGuP8TGc5ZWeKtyq6OLnS2daK9tQPtLe3IJFN6LdWWa8O6a62L0lAVKnKRTuQZ14rWbCfGtI5De74L8j6fttQYCFrSY7A0tDJcIzUOrSPQkh7H9OPQnhwO1+kYxjRSjuSRcgXiljCBuDWYTvJ2pHPQyGTQoUF/JodOhgvaGSYQt0aKcRp5dKbyaM20ozVNDMsWygZaOS5aOSYSyKVbUKvS2AwelgXeFBDGXOQr+s25WjPAb3O1bv+ob7xSarHf2AshfX1DcB0FbsZDrtHNN90E++29Ez7zqRNw8803ob29HbfddhtmzR3QCr38jlgMCXKDHSr5skaUYhZi/vz58H0f6XQasmCVCFmUpFIplKo+IgYMlQNtCLCl3hAYGBjSu/9iXGC0PrkppqUljyZo13//UErpm4c8UTBx4kQ0If7Ozk7I77INxo9iHrrYd8FYSmIsuRiBsV0MGzce48aOY/wYdI1pR1tXHmPGdeinVP77CFyzU+S4gMu0JdDemUPHmFaMG9eFceO79HU2nrwthvHjyeF4xo/HGLoFo/3a62jtgIwxmY/GTxyLtnE5pPM2ZC6VOfO/jR5RrJuQuVXckkekzKupbApj+J30DfbjQx/+IH77+9/gT1f+Cede/D0U59fwve99Tyv55XIRgq6uTlQqZSkCURxw96ob6UwKMi/PmTMHMkl//bSv4nvf/wb2PXI7jN+yBR/9/FE4+7zT8NnPfwY1v4ZCuUBZRRsNAdIOXdhb/Ggfn8OY8e3Q46h5XTbH1XhemxxH40czhJMRfMi1N57Xn+ZLwiWe/IwZ04Fsqwe5B9u0pCul3uI3snplsyxLN1iMAGIMEI9w0NqVxNgJLRjVY4fj4u32f1xHJ5X9VnS1tWJsRwe62luo5LvoaElg4thOhrcvRGdbO5XldnRQYe5k+s7WFrS2tEHeW9Pa2k7ZTn87ZRtaGddGg+Mi2cbwdoa3N+RwPlG+l4b2draL9chatX0J2dbRqtewIltbW5FnW96qTGZakct3oC3fhmw6i3y+RRtAulhHSy6LjTfehGuG8chJezrGoXPsGORbUmjNuxjTkkZna365aKextp1pFkpxj0BLWxZtrVkaIARSHtGWRlfr4uhkWCfD2iVtSyNPi3aPRXueaCFE5rvoX4TO3FhoMK5TYzw684vQ3kYupY0i2/PopHshOvKYwHtPO8NtWPArNALITQrgxp7HT3Ou7gxYq3sHTPsBuTnKdSnwPIeTYx6vTm480hRyFZngtTowVNPGgIlj8tiYu/dJ18Udt9+uw+IwQIqJOtvbMGfWTB1WrTEjyVXEgnlzaaXNoqujnT7o+CStw+PGdOG5F1/RBoB02kGlDm0gkJyRTBhhjHXXXRc2R5mUI0ZD8HAcMLYBepd7St+aN/6RCZVSUEqNDDJuw8DyGRg5XGKO1aZFavm51ujYSqUC8L4O4YZQvFalw1bTIR6DZTIQIeL8JzMek5A/fgIeYFFxid/E+Io5EzYRKQuy4y678CJjBf1fVJIpD5lMCltttSUm7b4xOtbP6mou+c2vMXf+HJSrFebjeGZ6ZVtsDwc3jbCKbRgzbqxerPlBgGw+ByQAq83Fn/50PT790dPxjS9+F3fc/BDQArz/YwfhwPccgNiOUK6VIG0AS5P26Ar5oVi0gKXQNzxY6DLnu8NADP6NGEcyppp4d2pctUqVnX0xeEifZR0gP38QcFiuWg1dTVvjB1XUalUott91Fbh/A9TBXW+C17pc4Rb4FztMMwyGY/hwrARslYBjuVzn2ZSKEpRYilQMtxnuUjby2bGFxcC67GHIPUi7FVgH0ykMS3E34Fo2XG4ovVUJ5gfnSctW8Nh/Lp9ZB3T/e7tLQBWY/Owb+Nc1d+DGP9+KW/98J2758z34+x/vwU3XPsiwh/4rbvrzIzqNllc+gpHyFsbd8ufHcMufFoX/nWmauGGE+0a6Ja9Oz3y3Mt9tf3gSt13xNBZKcS8Ft17BdEy7pLzxyrtwEyGyib9fdSdu+MuduP6qf2HOG31yC4DjWlDKAqcjkqPAL5ES5ljNGeA3upr3wDRf7wpEEbjzU9MvBZOXgB15xBE46KCDcNnlf9AMiWFAHH39Zci/C5Pf1cvun4SNHdOGnXbaCfIbQAn52AAAEABJREFU09/97ncYGKrQIGBBMfKNqbNw3333QXaPjj76aE7NgM/F5Sc/+Un9O9S7GPfcy9NkYwm0IaCnv4orr7oG02ZMp/V0U4wZN4GlNE65iYvL4oesaQR0Lve0ZHImxBAg+QWyEBC/ZBRpEGkj0OjkAez7CHBlSDYWfoZxiIAGrojWp4jjVsaM3MQCP9ZPtWj/KP6Qa0l3Xy52OkgTP2kTIGd+4EPzxkAtOcnIGIspMQzxj2YA0O9VkXlJT4LCHudipRQcsXSKfzkIORnKLrugua4WxV+yRNS086051Pk9OJ6Ly/94Oc78wndwxUV/xOw35uLr3/0y5Odd8tv9TCYD+V2/zOvyZBYvAIjyVK9XIU9whVGAKg0F8ybPxt1/vxPXXHM1nnvuOfzr3n/h3PN+iAf/+ZRUiRNOOo47ank4no3uvh40jAASxU6J+F8h2Qg9ftgofW0uHE/gMGIIx9KoHUPCyQg+6CQn5IUOzRmlHlvDvItbIF6lhi9a8ayhkPlJ+ivrAHv4yQcZKyGV1JiGS3EbvPVryHOSSCSSVHg5+/A65XCEDCt/CKj1M4A8i0EAPiequoADzV8C/B4aaYbDxS9plpQSJuWJFEi8+EeixjIEI8Oabskz0i1+KeNtIC6wPsnP7sv8LePKops9RUd7Bo8/8hwefeBJPPHws3j1hTcw5ZWZmPzcVEx+/g1MfWEaXnt+Gl4nRkpxj8RknW4GGnIa5Qydb/ILIgXTWHZDSr7Xn5/CNA289sIUlt+AxC3CDKZhWc/PwuvP0T0sxa3BNo2Ubzwr6WZhcTmb7Riuh3W+Rkweru+1F16H4KYbbsNrz80CyIkYAeSdX3RyjuLYIHXmXL0ZkHG+evdglLd+YGBAMyCTtiwAZacokXBx6KGHolws4Zc//wWeePxZcC1JA0GI++65G089+Tgq5SK2324byBJCBsFJJx5PC6iN6669Bpf9/re4594HcMPfb8J5Pz4HDz/0INZbd20cfNABkPf3FQsFbLHpBthk4w3RP1TA/13wc1z2x+vw78eex+8uvxwXXHCBNkqceOKJSCakBt1E2LSySjvEJwtSGm7F+V8x8uavlELTDx7iNrA0J6OTB7DvI0ATFdlY+GkrG47twFIMtTlg5FSAw60OWVCKdzTDdV2AZ5MDXl7aKZy5jtvgTbgT0BAnY0xRYhjiH9WABdd2oRQHFU8MH6K0iGIy7F2mkMWUKPwCMQLIskqDZUmYPKGxYMF8Tferr76Cfz/0AHfv/6QV/9efewOHH30IDa0bM97ShgipUylm5liXNkh++alUMpnEV7/6VX1fkHfAyMvCpFHZfAbdg9145oWnIYv/9q52dPcuoJG3jo6ODkkCaYd2SAL2F4TM44JG+HI+LcYR+vpjPkug+CmQcI6j0T5+NDfDfFCAlKAZJvOXbdk6DBaZt6zGWCOtSil+rtmnGADCMNR9tm2b87ajYXuAckBeOJbIyageQ2+j/7G8BTqyAd4E4jJFleAE5CaBRMYC9ATFMJEUi52KvnAYzKOnhzcrl8wn5S8NLF6fzTjt4cewX+agt4XUcFnSHjo9jqlSIUapQA/7cs8/78cbL09HvQjYYQpWPQHUHVgVG2E5Qix8VUjTCClhDViMFwARjRoLwbTaTdlIx7ro1mFM1wxrypBhgmZ8U0p86JcQBCU0pbg1/HIjvF7WcRIf+hW6iXoNoUad7XOWAO8jNQtRVQBMe20Gnn/2JUCMLWwmeDOQaUf+q1Ksv3AJNFhdGeAVvro23bRbGJDfPon0/YALwBiy+18uVxsv/KPSXqCyfsQR78V+++yFjTbaCKeeeirSyQS+/MVTscmGa+kX9Mlcevjhh+HII4+E53k67yc+8Qmd9qabboIsIM8//3wkXAuWAtq5K1Us13DVVVdh/fU2xDXXXo+vfe1r+NznT8V5552HadOm433vex8+cuwx0jRtNBAHdS790sEo5NQRDM+4ErEcyM1fFgGysG0mE7eEi1/cBhFGLwe8ufJGzU1EckA3b0pkY+GnjJEYMsLFtQiN9My4KGhUuuTa0j8BkN5zJ6RWa1yXTc6au5BakjQZZ+YJAI6wYS6ENnnKRCRG3E2FJ/2oso5Y/oeMTg3OrVxf6cTiF8e222+HTbfYXBtURZmXMNnlf+O11/WTXOCCdZdddoPElUoVyP1A3LC5ZvN95HItvCfUaNxNoL9/APl8Xj8Z0NLSxrk4Rp1bXul0GvMWzAUyAO1lrCul3ysjBgR5CkGuKrzVQy4xQo+f5lXJXW3tl/BhHoWvUQnhZAQfdDbmMTqEIxlbIjX9Mb+JYb60fxR8OI4DUfxlLMo9X+YrGSfgtSLdF7fBovnof+XCr3LSjziJ1IAr/3g1Dj/oaGy73p7YZZMDsfeWh2HPLQ4k9if2aWDz/Sj3xx5bHNzAZvthj80OIJpS3G8GjfT7bH4oBHtvfjBGYs/NWS+xx2YHYo/NWd8wdmf9u2+2P5pyl832xW6b7ou3Kvff7nBsOn4b7L/7e3HV5deDOjKyGYUM50JempwHQ7RkOzCuc22k3RYEVI5V3eK0m0ACSSRVEp61uEzQL/BsD00kLA9uE9yQ0G6RdgIu4TFO0ghc5hOZsBzmd9Bwewulx7SChJWA49qwiYZUcLjIdtwYtN3DdRrScRlOeBLnWPA0HC0TKo3/RIZhKXhWGl1tY1AYKKIiBhHOP+AhommsptecqzED1mrcdtN0MiAXo0Ae8bdthUTChez2uK6LBx98ECedeAI222RTLJg3n4p7Hnvuvit+8uNz8K0zTm+sV8NI1oq82IHzzjkHPzn3XBx+6KEYP2YMNlp/fZxy8sn4y5//jPcddohOXylVIY9S59MJbLbxRvjDZb/Dd8/6FnbYYQcuXCLss88+uOiii/D9738fuYzDFgKW0kJ/WBZ4Q1e6nVzO6LDlfdi2DcdxtKW/mU78Ei5+iwUaWJqf0ckD2PcRALkYARkjsigSKZCxK9JyQYNZKM5RDX0dWcMU2IDLxcSwj2aTGJayFmH4WlOUGMboHHPkhP23LEtTpZTSUhaMDQdIjwUxpjb9y5KykFoyrmkEkPBf/vL/cOWtv6Nx9v1cjPpoybfpcSu78/lsXk+htrKQSaWRTWcw2D9IA28a/PK0juRykenLv2yKY1x/7XW48e//wEePPRbd8xcgn22RKrhTFOifi4nnrrvughgJROGSn4pJ2H+DUoptq+v+ioIm83NTwmJuQo8jesgctJttJoUY7eNnST6UcCWgQ3iyla35IouQL1QpBeEMPOQ7ohgVp1JK91v6rpRC81oTvwFHES+mt8KDl25tcMml2i8vuAQDC4pI2jlkvVa9C2wFSTj+IlhBAhJmBZ6W4RCQCDj3qBYkwxQ8P6GlW/eAkoJIu+ogHWd0XDgU0Z1Dm9eJuGjB9j2NsKAQ0Z+M0kgxrVVxucvuwql6cKsJJOopJP00kkEKCT8Ft+bpOLvswOOufDrMIIscUmyL+BP1pPaLTLD9y5J+OURn6ziUBkr4v/MvgJvAokMBjkogDCzUKzFCKv9OnKDinIFL5VtFNhTn1SUBeUw25tpCFhtEUK8hDgO4toKtYkQBd95DH9TDEdFIi1DSBqiWK0wjdZUpwXQ+Ar+OVMKBaymUCkPMbyGbSgNctzu2hUCFiB0gtmJtzK1GFTAXN/Z81MIa/NhHrALUeA/wWY/s3NfZFsV1dSzXUcjMI6DotkILVmhDUUYB6x2qIiW3ioh8uABtkHCZPwIDYI7VmQFrdW68afuyGVBKQSmFH3z/u7jl1psxZeobePnFZ3HVlX/GR45+PzJpD349hucuGgIt+Qw++IEj8Zvf/Ab33HsXHrj/Hnzv7O9gzz12hRquKp1JwrEbHhaPbSetj69+5dO4/bbr8MyT9+O6a67AySd8EOPGyIwBWEyqCJEUC8sRt4FhwDBgGFh9GXhnWt40AsRLFhcrPP30ywAjPn7yKTjskMMwd/Y87ki14/hjT8QGnHsRANOnTMeCBT1crDqwlMNdKgayrMiPUKnUuMgMOdeHmPzyZLSu24lPffIz+OhHj0dxsKjzyM/F9tlvF0hZzz3zPIaGCpD3w7S1tel/9wc0Z28Wak7DgGFgzWGAc4vW46jLWVRorciFwA5d2GECjij8lBahooQOs4alzTQd2TH6UfhCTxlBKYblc3FYU9wZT2FMy1jIbnlSpRBRgY6rQNZt0e5ibwUp7jDXS3W4/Ots6URLugX1UoDyYFXHSX438uCwbod12YEDh4YFl22SdnlhEq1eKxJxCigD1YG6luJPIw1Vs+HRUOEQy5I2y7diG1ZsUZm39FwLOYQXkVCMcxhuQ5EfSFpKNZxeMd0iRAAizpYNyQxwuL52kzachIUorqHul8AOwfJiKuhlJJIukikPvl8DVEC3+F3U62VkMgkoy+ccXqCM0NHZyvKA/oFuDA71o1ol52xHnQYHQWSxja7H8m2N2Lbg0wBh2S7S2RzbkACUqxHyplOtBeybtTgiBzah2E8tI5vxCoix6FDSv0Ve41p9GbBW36ablgsDNECKWAw0BnNhB7iW4mQEZJIJeDa0Ow58WhrrnNbEL1d1zImkhmKxwEnH1+FpTkopz9Nu+W8BQRDqePmZAYvR4QoADZraeEnjIzwFOAyTiULaRC8krQQZGAYMA4aBNY6Bd6JDspgaCZbZWFBaep798TnnYdoTPUhNAM69+Gw8/uRDuO+Ru/Cpz58CrjVx/y0P4ZmnnkGVC+l0Mod0Io1AftfLqT2faeUc7HD+z9MoEOHy3/8Rz93zLJBV+PZPvoyHHr0FDz1xN3503lm6rL/87kbccfsdvD/UoGILg4ODbA3oxvBhUcriLwJtExoMMKdhwDCwujLAeaLZdMVrvqEIO7zmXSqCNuFoWDQMiMKvuN2stILo6DQhlf18uh1t+Q6uMZNwlIekm+aOeV0bJkPORQ6NkjaV/JSXQTsV/YSTQkxDQSbRop82kp9KlYZKkLSe7XGHO8t5y0bvgl5dtxO73JF26fYaCFy4NEI4oUedWSHB3fhsIot8Ko8M63DYxrAa0phQZ3p7ubDEsMD+WJEFu8mFSIXGQU4aDofCGgaoFAtkHlwcEefySIWICSBEhDpKtUGU6wOIbR8ubRVOImJMCcVKDyr1EmIrhJOwkUi5qPoFph1C31A3AtSQyrio+EX0DMzDYJHpayWkskmMmzgGybSLkHzXuWtfp8IeO0lYwq1K6HCJU06a5bEV3M0PYw8B+2vR8AKVglIZNA/FCb0JsM9qGNawbKZryhgx+yb3gmaIkasjAzKiV8d2mzYPMyDKtmDYu1BY/GYtGgAkIAgCyGM74k4kEkinPW0M8DwLin8pGghytBAmPFeSaMib08vD/09aVoepVAqe6yyMq8ljTZwEOG9x0gdLacDinOAocAJv+BWg66Iwp2HAMGAYWGMYeGc6EunFpJSlYnBRjUUHF19DA4fw5WsAABAASURBVEP43nfOxh1/fgjRAkb5RAjMntyPc0//Gc487Vt64bzVZpNQ5iK6Xq4h5aVkyka5UEZcj7ggTyLJhfUrL76Mi37+S1z4nQsx/fFuFgQMzfJx598fxg/PvAB/uuxPNB5EGD9mPOdsm0YDn+2xdDoziw/TYIRhYE1iQP1nZ2RDpzEXWZybFGFRObb0XNBUCBUVRnB+EuXd933IGlPe0SCwLAstLS1Ya621kEwmdVzEBaikGxgYQJ07z67r6vCQyq/FBaObduCkOOdQcfYjH5GC/smHUgqNw+KcRjcjLNZtc2fa5iw1OFhAYbDIzasANg0NYJjP8kU2fuJk6XaLX7G9S0pblP/Q1n20OP826lr8M2KZEhIPS3FHKgIINke3VfzijlWMmOEaVkDlvYRsPo2NNt8Ie+y7Gw46fH/svf9umLT9Flh/03URRHUUy0NwkhZiq47uvgVo62jBdrtsje133QZHfegIfPjYD2K/A/ei0j8WpeoASrUCEjQW1MjTllttgs233Ahbbr0pttp2c2xBufHm62OTzdfFlpM2xPY7bYVk1oUflBHSoKDYJjE4BHEdlqfYdvYDYJtjfo44NVdorOslSoDmIXmaaIYZuToyYK2OjTZtXsSAXKcy8SwKWeRSquH2qNg33Q637XUwrQbVSgWVcglxFHIGiOBTqa/Xqtrt2Q4tsWk95SUcF+K3WJykFZnyErA5PdgyD9R9eIxzCTEI2JRgeIGTs6SV+pqQqAYkRtDwmU/DgGHAMLAaMfCONJXLPpbDyVImTLrklEV2E7IzNmPqLJxx+rew5+6H4CPv/xgO3v0DOPzgw3HXP++FLHIr3P3vWdCDbDoHv+rjhONOwAFbHcQd/z8gSWOA/By1SsNAW74d06ZMx/XXXo+Pn/xJHL7fCfjQkUfjrG+ehdtvuh2FviIyXhbVYg2FgSLaWzvYHAvSFjr0ybU3F4viXLzNEmJgGDAMrGYMyMJMlmEiVcAVXaSh5yUqsoqKn46itDhHUWXkmjBiJ2OdDq5CJagiovacbcvAoRLfO9SDBf0LuPddRaYtBVHyJdxOWihSeYUbQ9JWwxqqcRkloq/aj8HqACI3hGK62ImguKgMqbCGVsQ5R8ClKRsTsVERWyAYN3Ec0tkUgjhASIgMqBiHVHfFsBApyRdhWdLizrlNI4DNiY3FsgIWPPJUUksjWNbZotgvKitETDYWgm1jMewviEjDy3jY96B98P5j9sUO+22EzfdYC9vuvxEOOmw3vOeIg7HeBuuiUC2iFldRDevwuOO/13574AMfPwi7HToJE9fNY8Odx2Cvo7bFUUe/D+tvsiEGyv0o1cvItWRxxPGT8IETGHf8NjjsmC1x6Icn4YgP78jwXfHeE3bBAUdOwvi1UrC9ApxEUSO2++H73bDtQTT70+hbTH88svec+xfzjvBEdAsozLnaMiCX/mrbeNNwcBJuAMs4fJ+TFK9p6vu0uEa0lNYpOdHTIiC7+pl0Brb8doh+27aRSCRgqcaw8AMflWoFIQ0EURxB7/qzIMd2IEeMmHkjePQqRGxLBL9WoWE01uGtLTmGSUoDw4BhwDCwJjHwzvVFcR6VxadAZl6uI/W8KbKjrROu5WJs51i0tbRhzqz5GOwroL19DDKpPAb6BtDZ3olUIk33oDYCJNwkysUKoiBC6EewlU13jHQyg2q5yvk6oWVvd59+TDbtppDPtMKCjXq1rh/f1fno57r+neuoKckwYBhYtRig0g+ZeGSyodIMBGyfIKLyFwMqZHQEDK/vLK4DFd0QxZhx9biGTGtaK/7dA90YqgyhpTOHlq4sFdshDJYHUKgNoOwXYSUsps1QKvorVGKLGKwPItOeROvYHLy8B5VSKDCst9iDiIaCkIaAhhEgQKB81hxClGx56R2nJwwWpOwK6kFNlykKrZv2wMajd6iPaTkHWtEypeIOmkWoyNJzLpqHooPQdVE2FGRhAYg1XyFlgJBr5ZDxDWnRrxgOSPqQ6TbaZGNMotKPLPDcU1Nx3x1P4vWX5rCtMbo2zGD7XXaCm3CYR8FOOthmu62xxbZrg5Mxpr7cjRtvuRsP3/Es5r5WQI7B+x28PzrHjEHNr+r0zzw6HU898hqeffR1vPT4VDz97xfofxZzXp8L+ABctoXcBGEVEQ0MYVTTT+yC37ttgfU2uIn5fUqbBY3vVr5z5l/qKXECjo+lxpvA1YUBDoHVpammnctjQC5HwZJpAr8GudAFrmPB8zw4jrPIEICIE1/E+SaGy0QWYu0PgzoiGgDkXwY6loKtwN0kV6dRzBNHAQqDA5xBIliMB28MAkVjQV1eTsJ6a5Rg2gZgDsOAYcAwsGYw8A71gmvEpZfERaksTLvndcOhAWBosIye7gF0UPFvzbWjd36fRmuuFTXu7ldLVS7sHOTSOcRBDJt/4h7qH9L+fCaPhJNAUA0Q0SjQks3pR/0V6/ErISoFGgxqAbKpLMaPnYD2llYaA3xIvGBxQ0CEiA0XwByGAcPA6ssAlWogABd9RJ3wiZBeCSMQ0R80/Ajppl/Sa0SQ3fpSUEZfqR922sa2u2yDkz59Ik779jdw+ne+gV332QWbb7sFqqhg/sA8xF6s087rn4+JG6yFHfbYAScw/ZfO+DJO+cIpOOSIgzB+vXGAGyHbloYo/7EdIaDCKm5BwDZHdghRWlu7WrHtTttih113YHoxOhSYJ0Qim4DylHaHVrhMqUTxp5avALEZ8JOnIuTUMqYrYl0gIkAryhGiYRlz4yxWNuNk5WwxHBBjQCwrasZtvf02oBOTn5+Pf9z8D9z2z1vxt+uuwT3338mygA02yyLX3gola29uwO2w686Qx2lfe24errvhWrzw0vP41z134YabbkRYBMZt5GHchPE0tJQwc85s/OuW+3H7LQ/gNspbb7oXtxD33v0oXnt5Jup9QM9rVcye2cs530NcT9Dga/M+kYWrWoAgDXlyQ3gEIjQhLnrexPnmU76JwkySlcCAtRLqNFWuQAbkfzxLdbVaDeVyWZwa8hssMQTIvxKKokUXsrglrcTJ77cksfy+qy7/RsT3EYYhJI9lWfp3XkCMsEbrYr3GpDHcZBJeKkEjg8sFp80wcxoGDAOGgTWLgXe6N4oFjrwZN90d7V16Rz6RSKAl24L+/kFUKjV0do5BOp3lXCw5gVQyA5m75TexIQ0ASc7DQ0NFjB07FkEQ6blf5vVUKqPn8HK5innz5sFWDuTJr0wyTeNwEqVCET3zF0DySnkYcTSMAIvuFSOijNMwYBhYHRlQvJ5VCGr4RIyFyiDDlCiFEq9lzHimBSV4DIdnW7KY1z0PLR05fOOM0/Cry3+KYz53FPZ732444uRDcc4l32P417HRphuhyl1rL+VCOQrtVNw/+OEP4jeX/RInf+7DOOzIffHRjx+Fb/7oi/jhuT/EJBoNZsyegYjKvyjb0i5Zd1KVh7jZAshTAFf+5Q/4+VU/ws8v/hH2P3A/HVcsFyDavJd0tV/SLwtWrKSoxTHcxWbgyCQ6SgkPhEgaUNkQRCxGEIu2z4zNPGuvl0YwBDz7/HMI4xDjJ05AoVTE1OlToDnPcu5OpVDl+ln+7eqYiS4QADNmzUKFYZbbeDqgr68PPT000HBJ3dbRjra2NqQzGYSBTVhU8C3O82BeG0k3i/Hj1oHXCbz+6hsoDdWRzbTBdVI6naWStGO4qNLwi+Gjyc+wlyIi5IwaPWL/xKehYi3Mx+rPQHOdsfr3ZJT2gPMBRkKu05Fo0iILyKYxQMKUklSAUjZ38B1AX+aWdicSqYV+CXccTy8OXTcB23ahlL0oXrmwk1lYiQxAN5RDOQwnAcnfAJ1LO2We0fOJOGh9hhgSmmAYz7jCjGK7kOAS3bSE0qQMcGLVjzlJtmWBcyb+FyyrnJHhI8uTNgmaYQHbJ2C7sSR4n5XJXaNZ3sg0kk/QjBNZZgKGRVVWQJ5iZi6HZQz6Q2RKErC+0XySE4yARS6WhNyvFMMlnSVpxU3oMMpRfca8RpucCCEWxxR3W6AvLA48jGBTFjvaT8a4CwMlA5/u0Xe+Yz225WVWhKW5bRQri7FQ//Y1QC0uI3b5PfA7ieI6XH5HnqWg/BAyJ/icFhzHQT3shZeqwfUUF4L8QqM0bCuJSnUQboL5GB5xhariHGzVQgOtg0zWBberYMNBlfOLUoppPUglyVwCoRMisAMN+R2uAPr7t7i+tjWUUhCjsLRBXvLleR5EilFBFuyNHpnPZTFgIYTinK7kZsGvTeYoSSt+i2FNKWESp/ihmuHy1J2OMB+GgbfIgMoAVAg5rBDLnBElYEecFyhDbkUHykLN5vxgK9QsGz7nnphhNnfOXaJc7Ec27WLvfffEESfuL8Xgobufxo/P/zku++1VWDB/EFvuuzFO/uJJiHI+huI+ZMY72GnfrXHclw8DN/Ix9eG5+PrHzsTPz7oIwewIW264Pr799W9hXMc4BMUILZl2hIEF5diwOQH6qgSVLuDs878Kb30AXG6iDZjbOxt20oNjpxD7RDkFx8/DrbfC9XNEBq78B4HQghMxWxQh9Ho5z3GOjV1EcRq6A+ChmIDXoyIPVpiCokZvxbxWrSJnQB+IUkDQDluVYaMCL6ojwWk66TtI19LIVPPIlDvx469ciT/99A7Me2YA2coY+PNtdHlrY532LQFZv5aBSiGGipI08HZhYAHrTjKsWNFPc6koRpp9AuuOwzrA9BtusDb6++bCttmOqguXebNuFmnHg2vHaGvNYJMdxwEDwEP/foSGglbUa0A9UEjl8ijVWIjrk6sAVsxGi7FH338c8GajEcMDu4zQiglmtgAMI2KPgQQDyBc/zbn6MiBf6erbetPyNZgBDs0YqBRrUC67aRNVQk7FD8Zx3cRJmO5gOQiXEyf5JH55kDRvFlKOpBXJufl/bp/kE/Dew3UhGiAPDLM4uZcGi7wRAgk7iYyb5jJQErJ/5jQMGAZWIAOmKsOAYcAwYBjIZ/MI/RDHf+Q4gOuzRx54Buef+xP89te/xxWXXYG/XHk1aMPEwe/dBy3pVu5AR1gwuxsfOOqDVDSBB//1DD72sY/hvgfvw/0P3Ie99tmbCxxgo13WhvwnASfhYP78+bBcC5Zl0QBgUSoaHPbBru/bDa889YquF1wjShoxRMq34svv3qk0i5vatRaLPrimWuR5x1yiMDcKG16XqQitra2YO38OoGJuolHBZtUhDQ/rrLsWkAS6Z1FPHxigAbYKpRTKBVk4Auuvvz5KpRLEiFqv1tDZ2YlUKgXwbGtpRT6fxwDzOeQlKU97FQZ0Wnlqa7fddoMczz7zOgUr5KfW5rWSLx7BcLg4DUYtA2YUjNqvfhXpuFpWOyTCQiqdQHUwwjln/RzvOeiD2G+nQ7H1ejviwB0OwW5b74o9Jh2wTOzJuD0n7Y89t1o69pK4LQ/CngKd9gC6921g0t7YU7AVpWASwyW9YCumm8R8xF7WQCcsAAAQAElEQVSTDoFgTx12ANuyP3Zj2l2ZZ+dh7MpydmWYhO/B/II9h+vbecv9sesw9qAU7LnFvo26me99+78P55z+IwT9PjKZLI3dDsIa752BRRutWGGXxZ8JNwwYBt4VBkyhhgHDgGHAMIDyYA2tmTasPW4MFyXALX+/FdPfmIm2LLfk6xb+fc/DUD6JCoC1xqyFwe5BjGkdg5222RaoAA/8+37qpoqKvYNpM2agzl3ul55+FdzdwIEHHwhuUUM5VFN41kOfboXW9hZ863tnQo7Lr7gMc+bOBRTgM69ktFwbomTLz1zBQ/aKKAAq5NDb2HQyUC2mEOMtHdTrperF8kYMjFhXpEJ2I+BOvYKbdNlHC/O752G9jdbBpK3Xg2R85qmX4LF/XR3tbLOP++67B0V2Z8ud1sLXvvJF7LbLrjj44INx8snHo2UtW28Kyc8BxBiSSaag4giOrWgUsfTPvCZMmID1thoDFIEnn3yS8dDA8GGxz4KGl6Q2HOZzlDJgRsAo/eJX+W5zgsYw/nrlX3HnP+/EvJnzoCKbxl4XYTVExsvBqjnLhGKcqjuwlyEtxi2MZ5rF0jX9Tcm0i8UP+6UMizc6Hce0us5haVdZN6FqHqxhKfFW1YVIu+rptlk1F46Od2Axr830EidpZr4+B/+47hZc/PNfA3V+azHgKQu2gG6GmNMwYBhYgQyYqgwDhgHDgGEAKPQVkHbTOGCf9+Kw3Y7G/Xfdj458B9JeFvVyQENAO5Di0mU+EPsKXpxEPtWqN3XEAJDkBk+pVoLjOcjmM3ATDmbMmQk4wLobrIsE42tRHelcWivQc+bNwf9deAHQAtx85U248547Ua1X9VdRD+oQldvmrnhMl+UoRFTGIUCk0yz6sBY537YrHi5B6mgiREwjQMA25VozqPllVMMqOse149DDDoDbCrz6/By8+uqriKIQtXqFpgmFvt5evPLKa7q8ZBbY57CdsP02k0BaMDDdB2wgR56k9fLOAF+edAh8ZLNp+H4Nu+/O3X9Gzpoi7wzoYzmKYABLh4ain6AhAAL6zDl6GZCRMXp7b3q+ajDA+WjxhsiwJGQupdJ73TU3YKB7QN9UEkiiNdUGvxDCL4Zww3QDUVL/FspdKBP0EyHDNTz6iZCIiIWS8c08Ot0Sfolrhi8pJU7KEilxIgkvSiMh7aJ0iQTjmvAWuhvtTvopJII0vDClkQhS7E+SbU1C8my2wSSGJ3H9X29qPOomnJAvsoOqvB8A5jAMGAZWIAOmKsOAYcAwYBggA2M6xyIKqGj7MXrm9kD+o0jP3F60pFuQsFwcdtBhANcsr700FXOmz8GErgmUc/HiMy8BaWDbHbaFl3YxVBpALa7CStg45DDu/FPXzbfnUa5V0NbRilk0CkQqwpe/9mVsuMPa6J85gJ/+7KdU/hk/hkYGG1BU+GGFUG6MeliDH9EwwDy6AVjaIauopYW/+TAVQ9sXtAQPqY8Q5V/+1Z6TdjC3Zw6Up2jMcHDqlz6F7FgxnNCAceuNqJRLyGQy+icAdRoyemkAuOOf/8JfLrkFt95wP15+dDoef/xZ3HzzXbjnnntoSQGCIKCy7yNBo4niWjCOQ+7+FzF+/FhsvN14Fg488cQTsCyLDWpAdv2tRb9RYDgzyiMIdJlz9DIgo2P09t70fBVjQCYlDkmZqJrWSQco9ZfQ2ToGcZ0W0vn98GhSbkm3QR4zS9CnEVNhJlwiEXtwkSBcDVsNS+1zaUSlXzmwCZf5bULy2cpjigRsfrqxyARdHv0iXdi6HAlPDoc3pMv8Ng0TIiWfEzOt1M8yXLodkfR7w9KVtGyn+L2Yyj/dLmWCxgIdx/65TGszzwtPvwjXTiDiDZHBQMizAn0kXUtL82EYMAysKAZMPYYBw4BhwDAgDMjv0uW/ibi2g4033lj/Nn38+PHoXdCNdSaugyM/1FDm//nPO2BxTefXAq5nPNx6821AEdjviF3w179dja9Qsf/s5z6n//Wd4u5+vQzk2/Jwkg5mzJqO1vYWbLzpRjjl1GMBKvvfOutMFEpDiGwFeds/FCBKdxgHlDGUDa0AS5i0U5aUIjW0x9LOd/YjYnER66dUImMMDPWia1wHGxPjC187DskMQFsHLv3trzBUHGQbgVTSg2db8DwPmVQaiUQCM2fOxOTJk3Httdfi0Ycfw2uvvq55YwWYN3se/Fqdu/5ZnVbeAzBUGMT2228P2eQf6K7j1VcnL0zPBpEc6e9ISEkGo50BGRGjnQPT/5XIgMzFMesXUCx+SmCNE2SCk6KThGcl0JpppWFV6Z8ADPWWEPrRYpD/cS1hIpcKWk8jIvBDCMJ6iOUhYrqllsN6JS6g1AgilkewbEkfMrwJ8es0DIvqVODrMUJazEP6w3qEqNZAQHdAt4akIdaauC7yuVbYtg1USY8C7HRD8n5KhzkNA4aBFcaAqcgwYBgwDBgGNAMvvfoittpmC9SDGia/8ZpWasU9btw4/PHKS4AscPs19+OOO+7QxoH+/n7uVI/Hv//9b/z+wr9Cng5Ye9MuHH/SCTj5M8dj/AZjcceNd8Hjpn7/YD+GCgVsuMnGUI6NH537I/hV4NZr7sA9992LbEsWYRyhWq8jKAGxpbjrz/VcGFKxtrhmUmwjlXGpRAM0QhAMtbi2FIMEnW/rFAWqARaIRYhVDHliobU1jwkTx+MLpx6HGo0a1Nvx61//GrVaDa5rI8F+DQz0oVqpIJtOYccdd8RXvvwJHPae96Be9dHCtV+1WkXIPm299dbgzhPkX7Va3N3v7+mnvh8hDkJMGDsO22y1ERAAzz33HNeXASJuFiG2dJ8xfCg2cSSGg40YpQxYo7TfpturAwOcrOAA6WQOc2n1LA2W0NbSiSiIYUcO0m4GjuNo2JQCsYbaroRZOtxyOQEuBhsWJ157GBbTNjAyncM0w36Way2Wfzhch0lZDb9Nv6CZVtwCaZ+EiVwSjXZKW0fC0+22HY9tcFALfCzo6QZ4o6BtgRLgrI8ajQWxTbc5DQOGgRXGgKnIMGAYMAwYBhoMrL/hepg6YxoyrRlkW9Nw0w53uZO46NKLgDbuds8FfnbRL1AsF1CqluAmHP24uvj/+Ocr8IEjTsAPv/Mz3Hbb7fjDb/+Mo488BrfefjvgQx+tra2YM2cOTj31VIzbII2BgQrO/cl5kP8QIEp0OpWF6yao7APyNIJSSj8iH0Y+5I34upAlP6gUAwrv9GGxQL2hxaJF+Y9VhPFrjcdh790PVgtQZ58uu+yPen2XTqbg2p7ewU+6HnK5HPp6+vDG5NegmHbSbutizz32oiHD4fo3g4033BTrTKJVpBd4+omnoSKF9vZO1Gn8EB4mTZoEpwuIhxj/1FNobW3X/xWgYeSQlik0DnE3XObTMGBGgxkDK5WBiLULKBY/RfmXEM5b5TKto5zoW3Ot6F3Qi4SbbBgBYMOPA42AciR8mkJ91FGP64jsCLEHRG6MwApQi2uoW1VEHs2liQh1VUVg11HyeYPKeijUh+j3GV5DjdvuOp8d6vzVqIpyWGZ8gKI/xDRVhI6PSkQTdALwWX45rKBQG4SbsVEJyki3pDBYHoBiG0r1om5PaLE8hPwLELGtEV2LIK5GPJwYbtpFmW1zWkkI+Yh51UZuiEAtlTkmMqdhwDDwLjCw1CJVczGphqOH5y75F07DIWuskD7K00nyu1R567YsSEXKjpVSTULW2O6bjhkGRjUDCwbnwU4rroUKXKOUsc6G6+DqG/6KCVu3YsGMIk78+AnoGVig12Gy5nFSDrrp75rQqd/aP2PaTNz0jxtx7rnn4le/ugRzZ83BWuPXApdDmDVrNsqlEtZdd118+OSDwOUeutZN4b6778QjzzyMR556DM889wSyqRRUEjj/pz/AQw/ch/HcDU8lkghCatxcXVFbXvgdUW+GBkOi5rxN91s9FTV+wdLzR3j/yXshPa4RmxsLfP6rJ+LL3/gkvnL6Z3D6WV/EJ8/4AA7Yf3+9Sy+KvBgznr9vBkIq+rsfMglf+PJJ+OK3P46jTjwANRpT7r77CXge178RUC6UoZTSho+tJ20NeQDh0Ye5+x9ENH5guNtcLHLHSPGepGThCGYEj0YAHeYczQzI6BjN/Td9XyUZ4LDkhLVY0zjRghOZhFl6IhMX7xMWleWFCBBSKQ6phDdkjNiOIS+FEQV69312ww/O+wG++6Pv4kPHfghjJo7B/L75SOVTiJwIorDP6Z6JfEcOLV0t2HbnbfGl076Er5/5VXzgmKOw1vrjkWlLwVc1LeVmJvnEcFD2yxi3zhgcduR78L1zzsJnv/gZbLX9JGyw6fqYMXsGMqyj5leRpIFB2UAQ1RCpELEKoNsrBgEVIqQMrYjhke5LpPtDP8OhOMeTGpnCI8tHDLnBNXgwn4YBw8C7zYAp3zBgGDAMGAaaDKRb0pB1UK41hwnrjsevfvMrZMcoTH+5GyefcjLmzJ8DrmqQTCeQyqS55omQyWVw6KGH4qEn7sQ5P/gRPNuD/OwxrIcY6B/CTjvsDCSAl198hUseG0k3iYEZAHdjuAACrDzdDqEILoYsbqxwMQS4PNvA8hz0dffAc1zmZxqekpTiXT3ZlCXKt1CeC5TmAPKv/YqzgSG6h2ZHGJodaNRmUZEvl/WTAPJT0elTp+Pxx5/Co4++igWvhUCSRQ4AC17xIcr9y8+/goHeAbiWi5aWNmSzWWy00SZo72QPC8CMGbPQ29uPOIiRz3PHSK+bWYZeOzdbKFIQSITBKGbAGsV9N11fpRiQoSjgRCbtGhbiXBJiwY0ZqCUV5HgJRFaMkDv2IQ0BijeHTbbcBDf/82acffHp2P2g7bDf0bviC9/5BK664TJ84aufRV+xmzv1JciNrKWzRRsC/vzXK/DzP59LC+6hOOT9e+Pz3/04Lr/+Ynzm1M8wnY0F/fOhEhFqUQUtnTkcc+KH8ds/XIzTz/sMDv7IbvjYVz+E83/3HXzxa1/E3gfsRQt4Db7yUaGhQJ4KsBOKN0MfERX5iO2MaAiItYwYHhARYvZD5u9YRdrfvJvFiCBhIkmDOQ0DhoEVwYCpwzBgGDAMGAYWMiC/9+/p68bY8WNww+1XIb+Wg5dfmI5vf+fbqNQq8JIe2tvbkc/nIU8KVSoV/cb7KVOmQHb0Dz5yDxx1xAfQ1T4WLelWfOz4j2PvQ3fD5Mdn4N477qNO72Lq6zPwyVM+h/13PRp7TnoPtltvD+y66V7YddIe2HGzPRENsjk14AvHnYa9tnoPZs+cjY022BjlYglcQkHJYpFrJmgwLc/GuoqOt3vKZpSGYkkCihHnxRdfgV9ddDl+9cvLKH+HS3/xG1x6oYDuC3+L3//2L3jkoYfh1wJ0dY7lbn4Gc2bNxb133oer/vgX/Oirl+KHZ1+CP15xJZ5++jmUy1UkEin904BKqYq+nn48SYPBry76Ky795TWYMXUWxnaOh6VsTJ82Uy8ZlbRvuO9cdTIsNSGJRwAAEABJREFUJiKNEU01zlHIgGhco7DbpsurEwMxGxtxbpXd8IhuUX4jq6EE07vwXHJSFz9sC5/49KfQup6HygLg4gt/j7NPOw9vPDtbW1c/+ZVjsO76a9M6TSvzUC8q9SJuvvVaZCa6mP7CXPztTzfg9K+fhVuuvgNilT7io/vjk58+hTc2B0PFIU6rPjbdfCOcduZnkBgDVPuAX5z7Wzx05zOodgM7HbgZTj/jNNRDH8mkA9+vIYpDOI6Ncq0M6QtoI4cKIf1beJOi0r+wYxi+TGOGkAeFSN/U6GSAOQ0DhoEVwYCpwzBgGDAMGAYWMSCK6/ixE/CH638NyPqEUZtuvC7+dN2luOeBW3Dfo7fh7kduxk13/xWnfv6L6GzrRBzGeOn5l3DHjf8GBoCvffvTuPWea/HPW2/D177zRXB5g1//8lJUqexy1wRpN42pk6dhqK8AFVjIJXPIJrLIp/LIJ1thpQFZQqWcNCIq0mE1wvy5C7hL7nCdNLx2YpJ392zW01yViZ/gJj5Ci+1Ww7ChfBe27xCuNoaIUl8ulxHUQyTsFDLpFnge+xJZ6Owch5ZcO5JeBp6VhMd4W3ngchKlUoVp88hl8/DrMQYHC4gjwHMTSNBI0Nk5BtDKf7PnjJQviZtNmjAljWvGGTkaGbBGY6dNn1cdBmQACpbaIsVQIlYxQppyRekPuUseUzkWiMKsOMEtDuYZPpkN2261NbbdZyMd8vGPfwKXX34F7rjjLnz6059GtZfBVeDzn/8s5s+fi0TSxa677grkgcp8H2ee+U386tcX4eabb8T//d//4Q8X/gXwgeOO+xAtsNDwwzo+/dlP6Te8znx5AXZh/n/c+Hfe7D6HL36RN7MiMHGzVuy43faI4xjy8hrP8zh5lxrWacikzHbwZBe1qi98WNIvWj2kbxZvBDYhSdl1Gs4tiN/WqZnRnIYBw8C7zYAp3zBgGDAMGAZGMJBOpNHX3YfnH3gDpe4YLz88DXOm92LK0/Mwd8og5k8uYvYLg5j3ahED3QOoDFWQpBI7f3Y3fvOr3+Gn5/wWz90zFeDGiesCj9z6DH5y+kV48ZkXqejnYVF5bkm3IkHltz3XgdZhd61Yx1BvAX4xQMyNHfl5QFfrWBoGWpB2U8wH5DLMT6OErKWaTZZNIQGXVhA0w9+6tJh1BLhug1RAKLo9JwVB0s4gaTWQokypLARjO8eiJduiDRWVSg21ms91oaXfc5VKpFEiX0ODJTQhxgJ5u3+Sce0t7ajT4AGuA+UnAWIgCIII3d29+skAWzlsW+NUFAokAxFdhAooBRTmHLUMyMgdtZ03HV/VGBgejo3ZamHjRPFvKvwim0YACZfJvQnFCVeDM7uEgRPjWhPWphUUeObe19Hb24v21g7I/63t6enDww8/CmSp7NP6On7CWMibWTs62oEy9NtVhwb70dPTg7XXWktbal964QUgBTgeIG+mbW9r0Y+3bbD++kh0Qf97lzgIUS4U9W+znn3mGTxw7xO6H8d99KOclHvgWC4QxZzYixjTyUyMtQQxeBNoQJR76YfN/ojbZn/syAaYRizdoDHA5g3GZv9gDsOAYWAFMGCqMAwYBgwDhoGRDGS5Ey/4yhe+goP3OxinffkbOPZDH8UpJ30SRx56JI7/yPE4aN+DcMLRJ+C6q6+HFbkY3z4BHfkOTH99Om6+8VZ84dOnYucd9scH3vNRnPH1M/C3v/wVfjVEZbAC2fGOuLsd+xGKAyUM9BVQK9a48nG4+59Hqa+CYz74Cey73RH40+V/5i57zHVcFvIbeL/K3RqmHNned8tNlZrrMwtclrEKq4HY5s58gLAWNd5xUAMiQbUhY8rZs+dCfhYh/82gNd9KxT/BPJFW+Ht7BmDbLnLpFnS1d3G9OBat+XY4ToLl+SgWKsjlWlAu1dHX288NKQfjx03ERK55czQqyItYZQ3Mxiw6FVuqZOdfJLEoxrhGIQMyUkdht02XVxkGRKllYxSx1HNhRMTJNSY4eTIs5PZ+RCgqyU1YsQOBEhnasImrr7wae295GE7/+jfw2quvo1quYdONN8PE8WtpY4Ds6NcYNnvmHE60GTzx2ONAHWhZOwNHORg3ZjwGevt4U0lhm6220k18+tEXkUomIS9tyXOiTbayQTSmTn5lMjrbO9lA2hCKZd56FF5/7TVd3rZbbcOdewfVYgmxHyDtJei32V40FH+A6aF39hX7ZBEiG8q/xXAHDeWfCTl/O6HDfIoecxoGDAPvOgOmAsOAYcAwYBhYjIHuub2Qned6yYdfDrjz7lBB95GIXf37fRVY6GzpguJO/uCCAUTlELOnzWGch/XGb6DXUAknRYVdYf6cHmRTOSScJNdQCq6dRJ1KfGmohNZcO+OyXKPlIDvjCSrBsj5qybahe043EraHse1jkGJeeZlg0mOZYcQ10mLNpScaBjC89KT/7ZwWM/8nZP0mkBccyr/7E4hbnmQQeCqFBJFJZ5HwklDKguzey+5+wk2iLd+GMR1juD60ILv8hUIJAwNDKJCLMIjhMU+Oyn9YD+BaDuSFfy53puQFgAsW9KBYLKJcrmDRIb2N6G3AQsSyY/rNOZoZkJE7mvtv+r4aMNCYpmTiYmOp9PMTES2Z8jSARZOrAFCc7BXkkIlXpPjkf6VGtB6X5N/JrLUOHMeBvF02SQV+m702gmjdt99+O7baYks8//yL6OOO/713PwAUgOuuuw6f/sQnceCBB+LbZ56J4z51DIIFwMUXX4yO1g4UCgW0tbaCdzOgBrzx2uuQ/z2rlILNCT2TyWHW9Blg0/SEvPbEdSBWWUfZ+qcA8+bOZZuhD4udVFT6xSNdFLf0Q2QTYJomJA2G00seA8OAYeDdY8CUbBgwDBgGDAOLMzBh7Hj9NKM8bt/JXerpU2egJdeKkGsuj0p6ob+AXDLDHesA5UIVa3F3upXKrTzRONg3AC7kqPgGGNc1jgVbqJTLXBNZVPJTsG2bSj/zBhE8x0WtUtcbOL4f6jRK2ZCfIFQZLkYB2bAZHCygOFRAMpnmWs9jmWBa/MchS6n/CHwXAuIQiGmIiLh8FXcUcRMrZO06HGyjo/tf5IZRmX2PuZ6VfouSL8q+rPEsy4I2IFDpTyQS0PEso1qtQtJHLFykrC3pRCaTgax7JS3+42DdOoySa2jtNB+jlgFr1PbcdHyVYEDJPEQA3OFHwL8YId2imEOxiZw4E5wsE7QkJ30FNyBoTbZiGyAsVJi0AptSoFiCgDkBKsj9/f16wpTJMJlyUSj3oWNMBl/9xufATChPA55/+nUUBiPkWsdCpdL46ne/hYeeeRrWeIUPff6D+OGlP8C+H96L5QFnn3M2Zs2agYH+bqQ9F+1j2sAG8OYE5NryWNC/APKvcQL4KFYL6C/2Ax7Q2tWCSlCCnXBQjwLEtoKXTlCfdwmbPbYR0mjAroFdJSL4VoS6HRA+6pYPOOyVTbhAzQ4RMp4+cxoG3jIDsV2CXAcyhiFjTNGSJdYsXkeNR04CXbbS1yidInldIeZAFPD65ODFagvOLVgamv3S/QU7vuyTS7pGpKQVl5IPQKlhB9bcQ3HgyGJVDKu+7yPpegj8OncFbViynSU8xoDiALGGIW7NDMOhx5mMsdUT0gXBoiEUcThF7FWgEfJTEFMKFl4okkkAc7wdBoZ4n+0JC6iyEPk5tChZ/AIQFEkux54oR2FcZ6oagwm6RSFjAORJvzCO8HYQxRVEcW0YdUS8tzcQ0T0SAf0E6480JB9BjU3auCTCke1iP3x2R0PcI8CiGpcQw7iQIAtyHfmQdlVrBfolgoL5efk1hp92MzyWtIx7G6corolECrVyHfWKj67WLsTyyH5dwY5cZJLZxu/aqcTm2rNYMLgANauKil1BmAo5TyjYbE+lUEbKSbEvLhJOmmXV2dYA9aCAVCbiWmoB3JQPyw1hOQphpBBwsVSrV5DOJFEsFxAoxiVsuNkEymEZ1biKwI40qFdDAM5XApv3MAGrhoaClpyooAEew2GSbyRYNZr+wOJ1TsQqYFhAY0O0OBRLtwQhQq7ZfCdAzQtQSdRRTtZRCyNElg2Pir1AMX0Q1BFHdbhc74l0SFAc+9w8qkHJbVdFXEPKelAhYj8TntJ1RkFM7lKIAxulYhW2xYWi/tID3TbZMIt5s4/jBMI4izDKwxyjmwFrdHff9H5NYkAmZenPIhlhrbXWQu9AP/r6+jDIHftcLofjjjsOexy6K1AGvvGNs5DP5zF//nzJCrGkXnHZ5dhxx+30HeGBux/FTdffjv65VJTSwA9+9F39REALrdiSQZ4sAOf3BOPkHQPykr8C6xGrrTxlMHbsOIg+ValU9VMAEi4LZXlES9xShoFhYKUxEI+4BWi3+AXSIpECXgpK/CPQ9K+Jstmnhd01jv+dAU6KXMwuLR9jRgRzlastm6urHNEV41zhDNhUaLJ2Tqt1CQtUhABq+hxRvIgDMNxiCg/yQLrNTxse9TsmROOwOee9HVhIsA6CSpUVe3Q7w7BgsWx+0i+fw+GSRoAUwwUS959YrE1sqivghaOluIeh2JUK1zFVolyq6TfBB2EASzlIJpL4j0MNhzTlsNcIw4BhYPQxwOlj9HXa9HjNYSBWMRpo9imig6CVlA7MnDkTG2ywHjo7OzBUGMB73vMefPk7X5AoXHLxpXjppZeG02wA+X+1B+y7H7baYUPu8s/HIfsdga9/9TR84+un48D99sfvf/ZHIAt86Utfgij38ohWfy93+KU0Gq/bW9uR8lJIukkEQYRyuYxslhnYHHnRizyiJUq/PI0gWZQyd2HhwWDlMaBkF58LSwi4VIb4uXyGhuL+gUVAQ5I0jWuABcjqkzsfWK0BQAHLBAAYvCUGOO1hIa+QMRTrcURn4yTvekzRt7pK6dXiYGd4smu663QOn7xe5JoZ9ulISdT0G/mWGIj8mGo9s1YBf5CySFDxl6lMD7Y6/Rrkvy6gn5un+gmAd0KOLFPXw/KbUspvukfKkeHifjOQ/EtLx4ss4YDrESCdSkA2JiKuPcIogh8EnNbZZwwfMt4E4m1KcRsYBgwDo5KBEbPDqOy/6fRqzoAoJALwVsd7IcStH9Fiv2IrRr4tj+kzZyCII/1v+U77wRcZA1z4o4txySWXcMc/xtoTJuLVV1/F/LnzsO+++0IWD7fcdDOGBgqIWVgrFXvPSeCKK64AKoDbqbDZZlugq6sLCxYsAIZ0kdh2223R090L1/HgOA6SXhJdHWMAGuJnTp+FRCKh/7uA53lIpdKo1Wowh2FgpTIQO3LpQC+WqYXJrhUWaicWRh68FBrJFMCkGlx2A2p4Zbo6SvYF0s2REjzETyGnwZtggLudOhUNr7EGfZTNobRI9W+4ZPwwxaKBJAGrI3Qnlv4hw0piZH9XpME7z0DOtmFT4X/k7idw9eXX4RfnXoYLz/o9LvjmpTjnqxfip2dejPPP/CV+/O2f47xvXUj8Uof97JhEELIAABAASURBVMxL8fMzf8O4X78zOONSliPlCX5HN3HGZTi/iTPp1/UxXqd9c/We961fs81LgG3X4ZTnfOe3+MkPf4vbbngAfpn88hpynZR+/NtSnNsbQZB1EZ2Nszm3NWUj1HwaBgwDo4wBa5T113R3DWMg4iJTKya8mcWKdz8MQ7sjhKGPjo42fPnLX8anv3ESwJvkz35wEa69/nrkqdiXCkXII/kdHR2YOHEiOkVhZxHyP1blX8lEAT0h16m8g1piGWA9QmEchAjqIRQXvo8/8iITAAfufxBSiTTkPwooph87ZjwOOeQQSY67775b35RrNV//S8E4jtm2UMeZD8PAymJANQ0A0gAOdYhfa8RyaxDooQ0dxTQixdDWBINW6zOmSWNJgNe4hImEArTEEocQIVgieLR5Fec/GSWkDBb5kHHR4CACvWhyJ+HiF4Ccg4d2S8bVGbovEa+YJkC3wGLXLbot9nQRYoY0gAY/jDXn22Cgyrzc9X/1mdcwa/JsDM0rICwopJFHOs7CriVhCaoJ2BpJyhSsaooyDaeSeFtQLEdVM1C1FJGGqmYJ+heGSThRHY6rUUpaidd5JW7ZaLS52fZhWXPZdg82pRO6qJdDzJk+H33zhoAIkHULeF2SGX0ySILBJQlihjRBpzkNA4aBUcyA3JlGcfdN11d3BvRNjUYAuaktMgTwJsgwMQ7YroUf//hcHHnSAQj6gF/98jI88MC/uRMfIJvNY7311tM78Z7jolws4pabbwa4oDjuE+/Humutj6STQHGoBMXCP/WpTwMeGWP8G29MhfzmP/YV7rj9Dsgd9sjjDsH3v/cDvO/wI3DKxz+Jz3/2C2hZO4GhqT7+/eBDUDGQcD0aAGoI/QCpVIqFmdMwsJIZ4LjUK8MRzZCxKl6JEtlcRIpbwkRBFgAOELsMXj1lxAt3STT6xW4xLob0nN0z55tgoMGVfHK6RNx8SalqZJXwhsvSQslAIsdYrQEq+tCHonIvXW1I9pFKmBIAC9PAHO8sA6RZ7sn1Qh0pJ43WZBuyTo7uHBLIImnTTWSsFqSI9DDEL+6knUeaeKsyZbcgbTXq+E/ZgkXxeaTZjhQh9S5bSnktw/kabkmftvJoIEspyGkZ1xTANcicmfMwa8ZcoE56I4sfgGW7+srSHn5Ew6DQp778tMt8GAYMA6ORgcZMMRp7bvq8RjDQvKmJsh+rCE00FpXARz/6Uex8yCTtpS6Pz53+cVx/x1/wyMP34dZ7b8A19/wG9794E8aPHYtKqYq7/3knpk7u1umvvvJyXHrxJbjogotw31334qOf+qAO/91Ff0IcRujs7KLRoIwH7nsAD/7jKcjLhw45ei/85Nyz8akvnYB9j9gZhekhLvv95RgcHIT8+5pkMg3XdaGUgucl14jvwHRi9WXAkiWiGtF+XkN6kDfliChxNq83nQZcQoryL08NrKYyZh+akP4JInIiEDf4EdNP0TjZZWZpuM0nd/0tgEruYlSMHDsytgihrZGGHlGUJYBQqGH1Bvsv/SE0D8JF8yJh//RYGZaKUqNBhPl8JxiosRDyXRgY4jdgw1YOahUffiVEVAdlhHpFANSrEQJxV+PhsAg+wyT+rcp61We54TACyjrRDBMpkHiRjKtIGnE3wbZIG6RNInX7okb7tJ/xFcGIMIYHLEdgRR7as51wOAfHAblwAMtSvCa5HAk54BgknyNBuvSMJpLR5jQMGAZGKQPWKO236fYaxoA8CSBdakrZgRJ/vV7HnBcHMOWZeRjqDzH9uQV4+dHpmD2jF3Ne6cPc5yqY82yRyrkPm0tR+TdCXz71S7jvH09CZYEtd94Q+xy+M7xWltYLnH3qj3HTP25CT08vAj9CS7YNC+b24Idn/xCXnPdnPHXHK1AeMP35Hjx409P4yU/Ox+WXX4FsKsud/ypi3oldNwGlbF0nSzWnYWAlMsBlIMckuGbUjYjp11qL/DwlZLD4wcV1A5LG0svHRpxklWtudZXSH8VeilwaTNh/Z0AxiSUDgHJZp+IIssizgkMXtIKihxmdaITQZRFyrkZSK/xsr+y6CgdyuTQRsi/ibkqJb4JR5nwHGOC9lsMKSoEGdQ+2bSOIQt5nFRxH/C5sK0GIdKFscTuwHFfDZnrLsfHWpWI5MfOLBGzHol8N+5eUFuOxeLzFtrANtpYu87mwpI0C3W72wSK4m+9aLhqQ9rpw6K8Va3CVow0ZsoGhrymOsSgCbFthaQejlxZswgwDhoFRxoA1yvprurvGMSBDeCQaHWwuSK+66ip85CPH4KTjT8J7DjkMHz3mOJzysU/g6A8egw994CM47qPH4PjjjtMvAJTdeZ8W/f7eAZz1zbOw15aH4isnfQufP+Y0HPueU3DQfkfiX/+8CwP9Q8hm8uDtXFv789kW7jrUcfWVV+OrX/oq9t7lMJxw3Ik485vfwn333A/514DlchXpdBZikFBKQf7vbyyaU6O5y/xUSnFx04BOpPSnDmu4zKdh4K0zUJc3R9nML+Mq4haSLctDrh6p5CuuJmN5rEVDwmMo7Q6ZIdTuULswInT1cvuBz+vYYl+UlnHEHgehdgOAHIo+NA/haSSa4aNVxjEVDSpdQQB5sknmN5HyH0+UIlERiYkBv+7TYWsmlYTJwKkxKEoBUYJYXaX0YRjSJ0GzfyJHIJb+MimpQq0mEfSY8+0xYDE75y8rYaMSVBGoEG7SRcDtcJ/GzFCGINOEhNxuG08Ixmg+MRhxoaBcCwFnMJ95HOYV1CMf5XoFIQer5dmQdKVaGXbCARyFil/VbicNVMIC6iijFpdgp2IU6wNI5h1ETh2hXUPs+jpewvOdaRRq/drvMG8yl0Q9riNiH5SnUGWd0kaP7aiyP9quxD5I26XNIyHpcukcyoUq0sk0PBoKOGWDOxkkBXTGBCAjrQkdMfxhDUsjDAOGgdHJgJkDRuf3vgb1WrEvhNwhxSU7MpRyWjH07+7lsUu6YDGNFdsMWwSMOCSdwGIZApt33+efeh6vvfIauud1a2VfrO6Ok2QZlt5lULxzK5ardLkWw2nRH84PvdzlJ/1KQ7ENFkA3Q2EOw8DKZ4AXCU/dDlfGZoigVkFhaAhhGHAtqRaDQ1W5AZujW4He1RopJ80uWOyjA+oLkOvbcxKIwhh+PdBxMMebZoBToU7blJCxRSTdBBwGqhCIikwSEBw+ELvA6gz2B6JdNeXS3NI/xiuHfWa8YwO24v2DYQwx59thwGJmBcQqIKIGGKQVfyV+INIyQmiJvylDhgeoRqK41xDaoqTX0V/qpQJfhJuxke/MoxwUtT92Q/jKx1B1ACqhEDkBBsoDGKz0areXtWAnQWW+ov29hfmInRAlf5BlKaRbk6iGJQywfDejWEaM7sH5mNc3hwaEEo0HZSgnQiD9cGKmrbF9kYYo+ryE2DcQHECIEauYcTHXGxbXFOBcDM5VYAJCEYjlYzEIVRIg0eJWOhfMYRgwDIxSBmQeGKVdN91eIxgQZZpQGoo3RBCWBniDE0Ve0IhvhIvfihwIMHwoWZxqNNI008u/AiwVyvBrAUuzuXBzWLaichTD9xnGeqUcKXNkGSPrFvdwNYsL5l08wPgMAyuWgfauTj08o0qNq9c63RacRAL5fAsc2wN4TYDjlGtoqBCEBdDoxVUupQOgunqDimhYjeCX6fAVIOtmwrZseK70n92jn5+LnVx+M6ksxhcLHnWeWAkHTYzsPscJxw1JAoajK0MhnnzwZfzu4ivxw69fiB9+9SKc+40rVmucc8YvcM4Zv8S5GhfjvG/+Gj/55iUa59N9/pmX4Pun/RS/POf3+MdVd+D1F2ZpPlwbsNRIvoz7LTEgHBKyQ99Q9EmviiHjUqauRpgo0jEihodWyLgAkRUgplslY9RQgZOxsP5m6+LAw/fHsSd/BPu/Z190rdWBjgltKIdFDTutkMi72HjShtht312w7yF7Y+/9dseuu++A7XaYhB132Ra777Uj9mJcxD3+QrkPybSDUmUQflTCeJYnaT704SNx9EeOwvuOPBRbbLMROsa2oFIrILIDWDQuSLtK1SLzJtnWRrsjFdFNkCTpV6N/Edci0Iq/0nNUhEVHBPkjGzrI0p/QacWtwE+5PmEOw4BhYLQywFlgtHbd9HvNYICKvL6RcShrqRo3Rbrlpqi0tGBzN1+UdCt26BbYlPZSKFAMb5RhU9Fpzbcjn8rD466/RaUAvIVG8gM7Stu2WZe1EI3yxc/8zZcQ8Ear6Fb6rm0B0h7woOSnOQ0DK5WBocGCrt9KJgCOccQ2xygXrUNlFPoLHNs2lKwrBbLIFKm312wgdOHwOuDVtNpK6bztWHA9B5at2CcgqnLRXY0R1dlhnjDHchmQqY1THARAgzBFoWSOI6UImZ274M8/+SJeevpl9M0ZRAoZjMmOhRPm4QYtq6+M0mw7QemGabhRikhqOFESGTeHhJXVBqaZU2bitZffoKENjUN4abjM5zvIQCw/PVlqeTJ5AZEVQxRoUaprfgVtHTnsd8A+OPrkvbHjAetiwgY2ttixCx84eQ8cdMgBGD+xC2Hsw6Vy7iUdbLTJelTyN8Ouh6yPPQ7bGvsdtQP2Onwb7H341tjl4E2xz0FbYcy4LuRaMnA8mwaAIiasNZ4K/3ux50GTsMF2nVhnUiu2338jfOjYvbHzLtshkbYRxXW4noUYAarVMlKpxFJ7IYFyfS2amCUk5gf7J9cbIf1jTxthYDhdDOZqBJyxAVbCD3MaBgwDo5kBazR33vR99WdAlG5Fpd7iYnMRFHiPh2LYYqBCr5pgHkVIuiUheaxY6fzyP3Vl9z+shxC34irXYrmOcpB0k6zHWgjJB8ZpAJC0AizjMBffMogxwSuMgSEq+pC1o9RYiyH/TguhjUy2AzkavyBrR1FUlgQ3zLlOpcLMRWrgrr6yxI5XCemP9JVcWI6C5SqIxBJHTEIEEaVgiehR6BXSBMvoOvnUGgeTTH1lOma+PptjLIDlu6gPBlSeXbiht9pKFaZgRQnYlA0kh91J9imBykAdVp1KXV1h3sz5eO2V1xvKV7QMvkzw/8aAjC/Jwfu1vu/y/quGAVF36dZS0hCK163FPCqOYcUR3JSNCeuMwwabTAA8YPorQ7jpHw/imSemAzaw3jY57LLHTsi2plGuF9E31AObhgCkgQXTfTx+5yt44aHpeP3p+Xie8ql7puDxf7+BGdOn66cG5enBjvZ2HLj/gVhrsxxKPcCj/3oZ/7ruYTx7/xRIOdtutz622HIThGEdflCBow2SNnzfh2Jbpb2y5tD9kj4wTGnJFYSK6IqhFX5x6wgGiRtMqCFpGMZTytNBzSiGmdMwYBgYnQxwBhmdHTe9XjMYUHLj5wpT8UYvACXkxs+wxo2TPqaxCJtxksaOHN5YLe70O4uRoHhTlHgJbEhL38R9PwSo+Lu2x5uzA6UU5CmAMAxZjtIAy9Y3aWbWkn46F530L7zYRroXpTCIx56VAAAQAElEQVQuw8AKZ6CttQvguBdl3q8BXoorW7l+ZM1YZ3NENhHSLwgoBeKWND79q6vkol8W+iiRhiH2Q4wBwkdM95KSQeZcFgPNQcJ4zm/gGFKcc+MC/TJWOPl5yoP8y7K1utbGmPwYeLJbTkXMRgh3NZVOnIRNWNztdwibcGgQ0G6GZ708WjJtaG/pQsJNoTzIgSZUxUBQJjfmfHsMkEcQcs8VKI49kVZs6/uyRb/ST/+B3xOo9Asijk5AIYZlKey55x7IjAFefGw2rr/+Ojz55BP4978fxLVX3Ak5tthiHeTzOSroAer1GjIZzpEOFflHH8Gd/7oTt9/yL9xy4200HNyKe+9+AM89/QISTgr5bB6O5WBc1wS0jWdJMZj+fjz870fwyEOP4I5/3oHH7noBThuw+667II4C1CpV5rGQz2RRGBzS7ZXrSDG7kr4QFq8r6ZfNfgERYwgVIVasQCdEw824iOClx75C95mJGclPJmUUHeY0DBgGRisDMjeM1r6bfq8BDMiNsAHFm6Wlb3T6PsgbnOKNsgFwMcA4ffMclvIkAOObd0PF9Bg+LLobZQIpL6F3+j0q/67l8iZqIwpi/S8A5d8AKpY5nI1FWQ0MB0hcE8NBi4uReRePMT7DwAphIIodQBR41uZmFOQCWjCzH3+5/Aacc/Yv8P0zLsQPzvg1zvnm7/Hjb16G84ifnPF7/PSbv9X4yWmXYXXG/33rQggu+PGFuOTC3+LaP92Ap+57FsXuCq9lLPeIwYliuSnW/Mho5MT5H921oDIM5LASZaN7fh+653Sjd14/iv3k17c5L5dWa8QB++C7UJTiBqW4G1Coln0UBkoIaiHvJSmIERm85GToUEckOeZ8WwzIJUj916JR3+Y9XaB4XxXYDLN4j7fpt2nAl3u6DFeLeRpSoTg0gExKBigwY9oUDPb38h4fIahXUS4OQV5x4uZBxbyEpOdQqU/zO2ykj4I6PCtN+6HLtYcDhApBNUTvgn6uGdIoDlaRS7chm2qFzLHF6cDrr77B9B5yKWr9gYOnn3oCYHu6NkgwXMGzHW461JG0E7CimNeGIixI+xtw6BbYsNg3UfpjFSEigAiNQ2QTEhLzI5KpHVLXYmCMOQ0DhoHRyYA1Ortter3GMMCbOwTNDmn3ksN62M84JfdC3gqVpKdfxEhYOn5RiON4iLk7FQQBrf91Db3zrxTk311JSrVEOUv6JY3GyHQj3TrSfBgGVjwDYcABH7FefUEAA/OrePihx/D65Dd4lXChqTw4hKVcLlA92HQ7SFDSzzA3znD3dvVFUPPZP5uLfhs9C3rx3HPP4YknnsDMaTNICk/SAwGdCyXd8UgP/aP7JBvD4+c/eJCxRV1f6GrLd6CzvUsrwjZciFHVsULueK7GgMdrwYGlPI4jh25Pu21FN+NyuRbIf5QI6tJHl7vIIbVJsjRsdKPLnG+HgZiZBVBaUaZPK8ai7DfcFsO1i5Jp6FS898p9XtYCmUwGl132Z3zvaz/Fww8/jLXXXhvZbBZDQ0PI5XJAkhksoK+vD47D79S2MX/+fAYC6XQaO+2wEw5/z+E44bjjcdT7PogtN58E0NiQTuYQ86uW710bfRJAlsXJzwnrVR9REMG1XaQSUoEuDpZlIZtJoVoq63GSTmfZK4DVM4F8WuwbnQyRtks/xAet/OtqtbfxIReeuJpS3MPQfA27jTAMGAZGLQMyq4zazpuOr/4MhE4JGnYNoV1HbAUQi3isLMomQDchcRo1piNsWZnaJMFmfCOt/L/gBiLIvw2qBGVENu/kbqylYnJ5sY/tKISRD9+taISsW6DrZx1yYS0JfaNWEesOIGkFrNychoGVxkDo9oD6PGCzCVwYtrYlMfnxGUj7nfCGckhXW5Gp5JGupZCsp5AgXD8FJ8hoZGMbST+G64dIcUfK45JV+Rzffh2IQo04DBAxjBcM1T4HCcuDG7lADWiN22AXbcTVmE1QTMK8UQAoNoblpsIUMvUs3KKHrJ9DNsxCVZROazu8ZllNveTDUwlYoQ35t37iz3hp+OU6d8usxeBEwEgkw3WhyuPgFMcjH6+PMc7mKM208eIT0wCWDTlsQP49lyBCxB5aLMOFE7IPGN2HiloQBh4cN4QfFuB5HuSrt6wMIo4NOOQnTZCqclxGIVKoOi7qmRoKbi+HQHIx1OMkNJixTviug4F6BdVkhKBFoZoL0O8NYTbmopAvoeCVsSDsRzXLuIyLIVehmHDRa/kopoAeq4RuNYR4nIdptfmYEw2hkk+h2prH7DBG7LWirxSju1iD29KKolNj26rotWfBb+tD2DHA/DPQF/M6ybMzuRwqSKASeWx3GnbEQRLXef8owreLqHgDKLN9FbeIml1FpVrlDnMeQS2GkhsLLGilMtHghJ/mfDsMeMzsyPVpwYeHMPZ4hZJjfu/KLnBeG0BscaKJHcZlEEX8LjhX1O0Idd67c9HamPtKCeu0boxUkMWC6T1wAxcd2XZsseGWQAjMe8nn92chn2lHRH8+nwUrw94H7IS9j94Km+zWhdZNgS3278Lhp+yM/d+7G3orMxGnSoiSRUyd/yLgsp2dwLqbj0HdGURFcWwlith4l005RmJwqKNjnVYU6gPw0hY3HSrwrJCjxed84yNSbIPto+YEqLgBColQww4TUFECFoE4wUrktCBui5V6hMPZ0mYVEChA6gqdCIEb0TO6T6FDg9yI1BzRrVmhlDAlcgSaxiMJ1+nMh2FgNWXAWk3bbZptGDAMGAYMAyuZgVKpBKUUkskklN24nSRSScjuWZY7aa5rw7ZteAl3OA1Qr9cR0Hgmefr7+3V+SS9+21ZwPFun9TxZ0HPFzRWXlKHjEg4s10ItrKMe1NDSkkMmk2IdCmFIg5zPxT4iXabs0OEtHSbTymfA0k0I/YjfbwalQhHz5zR2XnfccUec+NET8cEjP4h999sbW2yxGWq1KuYvmMs8EZWnkHlS2GvvPfC+9x2OnXbeARttvAHe//4jcRSx3vprYZNNN8Y222yFcrms044Z04lZc2dwbFbR1taGHXfYBXvttR92oNxpx10xZswYzJ47i7u/s1lHQEUyguu6dJtzdWagf6gf66yzFrr7euFx3pI37/ucW2S+2XTrCRBF/5VXXkEikUCVxpyenh74vg8keGYdPHXfS7j5b3fjuj/cRvdkiAK5436bYLfddtNjRJ4kKBZpBHiuV9N0zDFH4j3veQ/2228/HHroodh11+2QomELNvScl+I8Kgml/sFiQZyIlRaLfXBKXMxvPIYBw4Bh4H9loHGX/V9zmfSGAcOAYcAwMOoZSFL5dpOeVugLhUEMFbgDWi5SsSqib7APdS6ma1TUq34VdSrnsoiu1URJB7yki1QmCS/lIUYIWSgPDA0ybxmVSglDxUEEcQCfO6zVsIKB0iAK1QJT1qnihzpf32APipUh1Fh+yLSxirQBwWedSlbJ9HOLDAvBPTUsBvznYUJWGAPyfQmWVWEcRvy2bMh/XNlz9z1xysdOwoFH7YSNth2DcWM6sON+m+KDHz4Qu+2+E1pbc0gkbY2x4zqx837rYesdJ+KQo3dmnh2w814bYru9JuCoD+2M9xy1Gdo7cogj6mxxDEu2SLnLevAh++P4T34AB39oX2yz5yTssv+OOOSD++GYY47BZptvhFTaQTrDHVfLgmMbAwBW80MMkYOlAbR3tiGIAsiclGvN4+RTjgcywNypNTz19NMoFSuo1wOMGzeexqYa4kHghcdfxd133oOXXngRM6fPwDNPPY3Xn6KRKgAmMF3SS8FzElCxhQfuewC9U+tQOWDbPTfBHnvvgC123gC9C4qosSzQpuD7IRQtATI/ivHT4hiDOQwDhgHDwLvEgDEAvEvEmmINA4YBw8CazkCEGNV6Te+KuckEWlpbkWvJwqNS73gKoBKeoFvAtS0sz4a4I6rxsvvvcDdfDAOVSgWOa+sd/Zb2FmTzGaRySdgeoGwgTbeVsCA/sVEsN7QCREQ2m0Qul4IoZl7CZhkKiaSDcrWIMORKnO3D/3iY5KsKAxYsy8bQAI0+foSdtt8J2QnAwBsxXnt8AR568AnMemUBkAf22ncrrLveRBqg+jFIw5NtK8h4k6//5cem4skHXsKzT7yGyc/Mw1NPTMXTj83Ggu5Z3P3PQMZixS9go43XwQ67bgakgMHpwDP3zsTsl6sI+4HM2gr77rcXWtvSKNeHOOYrkN3dVYUp0463xkAmn0aCc8icBbORa83QYOnj2GOPRWIMMH9yGTfccIM2SHZ1dSGVzKA4VMD1196A737nHCr1D+p5LwxjGi/LmDFjFubMnqvH3fjxE+E4nn5KRIyeL774Mi695De45S/344m7X8ZD9z2Le298HFdddQ16eobAQYjSYIlzVqifNJCfGsgTVCN7peKRPuM2DBgGDANvjwHr7WU3uQ0DhgHDgGFgtDJQrddRDwJYroNkOgFR+AuVAsq1AkQBk53/SAWQnfxSpQg/rCKR8eAxrTxqWw995q9B8rlJF8pRKHFHf6g0oHf1fcYPlPoROxFsL0YtqgBuiMgOUKwNoRaWUQ3KKFQGUawOaLfjQj9BEKsIemUtWiBdi53clYNgsUDtMR8rhYHmd9Wo3OJ3Y8XgEFJopVFp60nboG0jxjHZTf+4Gdf/7e944dkXcNPNf0dhVhXIggr8+jQYAH5QgUsjkeyqVkvAP268HjfddAP+du3V+Os1f8att92Em2/5O+bOm0FF3kcch7A5vvbYa0eAu77zXh3CX66+AXff/QiuueZmXP2XOyDvg5iwZTvGjm/laKojm00Dls0GmXN1ZsChQbKnr1sbHOUJoi9/4xPIrgX0cOf/gQcf1EYe+SmRGKLiGNz995HPtnBaUaiWq8hl8kgl0ki4Sf1SP8dywQHCXX+lXwLo1wLIz1i23Xo7ZNM5PPrwo3jkoUfx7wcewmOPPI7pU2dg/FhasBzQ0FCBbbvwvCTdZY5LVrgccuX6WE60iTIMGAYMA8tlwFpurIk0DBgGDAOGAcPAMhjwuOufSCW5gRViYHAQvYO9sKjEr7vBeth5tx1x5AfehwMPPhBbbTMJrR2tkJ8DiCFAFP50PgPHsZBIuFAKKJYG0DfQw4VvhLETx2GLrTbDehuvC1gR/LAGeSFnPa5h/Y3Xwx777o7d9t4N2+6wFXbdbQfsvc8eOPCg/bDPPnti+522R6YlA4t3t6UaAahcLqM7AEzMqsOAxbGgkEmmkaHyhEGg8AZQLVWoVIVawRoc7EdP7wJAAR0dHejq6kAymeR3zy+f+rn8B5cwDCG/4W9ra0Emk0JbWw71eg3yc5UoiiBHxHG17iRqfg7w4kvPo7enAMfKUskDpkydjemvzgdY5HobToCXUEilUo06JLPBastAf7EPtqswfu0J+PypJwEelf9pZfz5qj9h6tSpsG0bfX39mM2d/UqpivbWLpx4wnH4zrfPwE7b74ISnTPdGwAAEABJREFUx2KhUITvB2htaUd7eycQAHPmzIdfp2HUcjhWMnjf+w7Fpz99EnbcYWeAg1XyOLRU7rD1DrCSnPtmA1K+xfS5XE4/CSDvSokUFh7xsFsUf9X0LIw1DsOAYcAw8L8xwFva/5bBpDYMGAYMA4YBw4AwEERUxLgwrfs+/NjH2uuuhcPedzg+fNwB2Ou9W2LL3cdjq73G46APbIv3HnEYNt18E9TDOuTlW6Kc+3Rzm1cbEOSlfmPGdeGgQ/fHCScfivedsBv2oJLf1tUCL+XBS7rItqSx3U7bYL/Dt8L+B22DfY/aAXscsQ12OnRT7HLY5tjhgA2x7XYbI5dLQ1mhNBHLXisv5fanc5iPFcXASAVnyToVN0AtKkvdCxZw1/Qh/Ppn1+DKK69BYbCIlJeAZ7s0HqXQkm+D7NDPnDEL1WodQRBhaLCswxJU1sd0jcdWW22DD33owzjiiKOwySabYOzYLjiOjQwNC6l0EvIEgLzYjQMR8tK3OLJYRh3pVDuSiQymTJkCNgVjx7WjWiugr78X1Uod5li9GUjyu99y6y3xoY8cAovDqNAX49Zbb+X8keN8k9DjY8MNN8TGG24CpWyOiQLemDwTTjuw5/47YluOq3Fd45DjONp4g42x2ZZjAQUsmDsfYT1EwvGAMMZgXwWJLmCHbXeApB/bORZjOsZg/30OAjhUH3zwUURBjKDmw1IObI5tpVgQgEhFnMMicRGLTrXsiW1RIuMyDBgGDAPLYMBaRrgJNgwYBgwDhgHDwHIZCOTxf8uC4m5WOpPB+lwsb7otd8GyQPeUOq794114/tFZXAQD62yVxrbbboN8aw5RFMByLQQ0Gjge87sx/TbGTuzizv/6APOjBiRTFgqlIRQrg6iFVYiRQMnvuyNg5pwhPPfQZDz34OsN3Pc6Xn1iFqbPnIeevm5U/TrAxTOax2I7/1YzdDFpPKsWA0opKvkJtLS0wKeRSX5PLTv84CF+x/bQvn4OcIFZs+agUvaRSmap3HsQhV52V0888QTsdcjOWHeLcdho84k46Kg9cMopJ7DMVvT39wO2hbaOVkABsIDe3m50dY3Viv/gQBHpdBYDQ0yngLHju+B4NpUy6CcOmMOcqzEDtXoF7z9hT3j8+sE5JTdW4cSTP4RTvvwRfOnMk/G5r34YH/vie7HbrnvAoWKe8lK4/94H0fcat/lTwCEf2ROfPPUYnPr1k3Hwh3eB/ITkhQfn4fHHntRjMKaFSwxFjz7yODAETJyUxYeOPQSf//qJOP4LR2LcBknMm17Hyy9M1uO2XglRK3PiI6cWDVQU5jQMGAYMA+8KA7zdvSvlmkINA4YBw4BhYBVnQClqNTx1M2N+CiiUUlBK0fVfTtmFIuRR6phy6222hChjk5+cjyv+/Ee88cbr+Ne//onbb34UKAGb7NhO5T/i4tjRCp3lsA4rxlBxAOMnjsEh7zkISS7GB+bGkHf4cU2OSr0KJ+Eik0vTXYE8MQALePzxR3Hn3XfgrnvuxO3/ug233H4L/nHzTXoHL51OL7f9rBICLH68JZ+CauQbFhjmUB4/b0SsuZ/SR9u2uesewHVdyGPLIuWxe6WahCy7/4u+A36h8qWOSMrhhEqtCmVZqNbrkLpc14Y8NRJSW1OOhQMOOBjCt98DzJg+hzv2LdyZjyC2HwmHC9SpTz1w+7O47MJrcN8dT6JvZoBUB3DMR45FMpOEUjGqVW7DSt2lOnIteUyfMUOPN/kvFWLkEujyMmnIf7uwaYQqyQsGJI/BKsGAUorfpVrYFhkvCz3LcHS2d2H6i2UEAzRYzqihb1YdhcEYfdMCVBYAZY6rMu2Xfd19SLhJWBxQ1VIV/7j+H3jslpfgzwPAKSkqcvw9U8I/r3pC/77fprFA0eAYh4DIN16bgmuuvAuvPtSDgGnhAxgEHvvXVNz5z7tRq/gI6zGy2TyUshGGEZRSkKlEwNTDZ0QpoDCnYcAwYBh4GwzIXfdtZDdZDQOGAcOAYWC0MpDPt1L5i6icKbS2tsJ1yAR1qb6+PgiiOEDdr2Lu3DnQu/pcLMtvteM41r+hlrf6F6tDSKRdTNp6C7SMA3fD5uDZF56FnQeox0N+uy0KmLyBO51IIpNMAQHjEml09/TAcRxkMhmqhDH8IEDIsqV8pRS4AccGvdnTpFu1GIiQy2XgR/KdBkikHNRjH0OlAvJtGeyy+47YYtcNUKOi9ve/34VKpY7u7l60y++wY6btBfw+4P77H8JD/34Ekye/jieeeAo33XgLatzQ71gbaG3LU6EvoLW1HVDgGPX0uOwa04ae3vkYHOqjEaLIdmQh2lhULHNMZmFzoMuYZA5zrsYMTJ8yDTfecCN++fM/4JKLLsEff38Ffnvp73DxhRfhogt/h19fdAX++pfb8eTjT2JwYAiu5SIMFGbNnI0nn3gGF1zwG1z48yvxu99dh1tvuR0vvfgKBgcLej60bZfzUguSyayeI6dOmY5//fNO/P731+LiC67GBT+5As8/9QLmzpoPv0pLAScr/fJLZcO2bZjDMGAYMAy8mwxY72bhpmzDgGHAMGAYWHMZ6OsbQJFKURTG+hHs3/72T7jgp3/AQw89BFHWU6mUNgS05qjND9PQQ6Vddol930ctqMIPa9h6262w4z6boFYCHnn8IcyYOU2nnj27F5LWsx0UBgYhb9W2YCOuA0E9wEGHvgdHvv8ofOjDH8GRR74fO+20ExW0tH6L9rIW0cu86ekazceKZEBxl1SwZJ3yu2fqQyhWSrAchVxrGk7KpQGgjmQugY023wg777mFzvbMMy9h2tQZaGvtgLxB3ee4eOWVV/Gri6/HL37+Z610gdp9B3d7ZUzIY/+1GsAgbLjxhoClUPMjQHSwQZ+GhAqiuIZaOITOcTnI+wFaW1u1AaCvdwiOnYA84WC5CuZYvRlYf+0NoUILhf4SaFvi/r4LFcQQRTztpjE0UMJATz9k199RHtKpDI1BLUjR+BjUQ52uXq6jOFBEuVBG5AM2jU9SVr1cg8DhfJVmes9Ook4jVaG/gEqhgqgeobd7ABENClKeZ3sIg4jGg1iTGnE8asdSPuTJGcFSokyQYcAwYBh4UwyYtdCboskkMgwYBgwDhoElGchmWpDN5NHW1oExnWO1EhX6ARTXsDZ3sfxqTRsC5MVrYNggd2UH+vrhugnqXQ68jIt1N1wbu+69K7j6xh133ocp097A2PEsSwFjx3ZgoLcPdZYjL+Ia09mFge4+KAfYb599sP8hO2OdTToxdkIGk3ZfFwe/f1dsv+NOyORbwKU0lTZrYZNZ3EL30hwmbNViQF4SKcp/YPmYx93412e+ASdpYd9D+b0fsRNUG3DHtf/Gvffey6EVauTzecjPUdrbuaPP7si7A3K5HNLpFErlAubPn0s5yPHHSJ71ehVKKcyb2wNwgFiei/U32ACRVcOEtdoQqzLK9QLS2QzAoVQYqjLMRY0WBNflIIQ5VmcGBnuGUB6swI5sJO0U4CuE1YhTkYeEk8DaE9aGPOXkUHkPaRgol6sQA5PN3X3H8ZDLtnBsZSGGJ0HCSyKRSHHXPw3PS0NeSGlZDpKJDFLJNBKMk3SpYUNC0kkhn8wj7WWo/AN1Gq/iWMGSCQ7mMAwYBgwD7x4DvKW9e4Wbkg0DhgHDgGFgzWWgxF2verWud8jqNR/ykjalbMgOacAd/iHu2u+1x57YYP21NQn33P0gxFggL8eSl2qVqyVst8N2aF3LwtRXuvHqa69w0Rzo/KiCu2HggruOkAvjYv8QeuZ107jA2xbPbA54/ulZuO0fj+CvV/8Lrzw+H7CBnffaCFtvtQ0C2dXVtf7nh2KQgKJ5GrkSGFDDTwA0pW6CoumG4LePfEeLfgLATbvc9d8Qhx5xMHbaf1Mq+cDttzyIadNfZ5YQth1Teaqgv78bYRRg0003wSc/9QEccuiBmLjWWFSqBXiehXHju7DOuhOR4tgBB8BUGpvEUFUq1lGcFQBJYMsttwRoAFjQMxW9/TPQ2ZXDBjQKgAasuXP62CxX/0wANDGxcnOuxgy4oYecl0dnrpMyC4uGgISdhEfUygGKgzQAFWuw+OdR4Zc39fu1QM8tFe7wFwaLKBcrNFD6RF3PVUHd59BQsEWJjxRCzkNiwKzTaORzjqxXff0v/ySvPEUg0GXWQ/2vLR3L5pi3QTsA0bgWxBgmUIAMWz0HKl47MIdhwDBgGHiLDFhvMZ/JZhgwDBgGDAOjnAF5aVVLSxsXpTbU8GKXGhiiMERrayvkX2jtvfduSI0BpjzVi8mvvoo4COHatjYW7L7Xrth817VQHQTuue9u7qxWqKg5GBoagihjPhfFmXQO6WSKS3Bb78pZrAclYPLT83Dbrf/Ck089gxdefBl33XMfpjxbADxgk802h+zQxUpucRZithDLPUzkqsaAKDwzZk3H/J4FaB/bhr322QObbbUO5P0PTz73Mh5+4iHU/Qpy+SSHXB1rrzMRxdIAuxFgYLAHmfHAOpNS2H2PXZBvyUAe689kXWy3/ZZ6bPXPKWFwsB+em+RYSeLOO+5jXmDSVhvh4EP24xhah3XuhI8cexSy41xU5wPPPPMSyiWfO7xJKPMMNlb3Qx7ztyOHu/4hajQC+eU6lX/u/ltJlAoVrbxHQQTXTXCnP62l67r8/sXtMiyLTCaLVCqtxxGolIdhDNnJ92kAVcpGFIEGzRgKNuc2T6eXl5Qmk0koptc7/oxLcBwmEglYlqONoPJCTZjDMGAYMAy8SwxY71K5pljDgGHAMGAYWMMZsLhwrZSq6J7fzYWrhfHjx6O1tQ117pIhinHowYfAawGKs4G77rqHi2ALjXcGABPGTcD2O20PBuLhRx/D088+hd6BXjiOBcdSkMNRFuQmNTRQgE2jgcP6rv3rtTj3uxfh7jvvQblW5+I7o1/8JuW+SgMDuAHX1uZAqUYZUs5/ImKQgEJOg5XCgMVtzgYAKx7ZhBjyHoDOsZ0YN2EsNttiM2w6aRzsDNMkgZ322Bxnn/MNfP5bn8HnzvwkvvHtz+PYTxyCrbbeAsmUg1defQE3XfUQwK94mz03xGe+dhK+fe7pOOWUkzFpl81R6injHzdeS8UsgPxkII4sTJs6B7NeGgJSwDa7b4KPfur9OOQ9e6Nz3Qyq3cATTzyLObN7mEdxjDrMF7Ax5lydGbA5n8jTRSpSVPwTkN/527QgijIu//JPoDiPya5+rVJHqVSCKPbgIeOmVqmhWpYnAGoQo6dtWfAcV0N28lOJJBKux/nM5lhUiIIYstsv+QRJGhZcy4HjuDQOJGBZji6/WQerMadhwDBgGHhXGLDelVJNoYYBw4BhwDCwxjNQq/paAZffWcuCV97C3j1/ASZOnIhPfOJjGLdpHnER+NvfruVu6yAXwAHa2tpQKhax6667Ij++cQva76Cd8ctfnofzz/8BzvrBafjgce8BakB2bYWvnHkKTj75ZMRcPBcKBYowrzQAABAASURBVOSzOb1zNjQwoN8/UCxXMTRY1LtmsLjQdsGdOehduDf7BZh0qxYDtAvoBsn3XeBYKZUK6OsLsGBuGdOn92BBdwlz5g1gcEYvjUsFUI9Dj/wbt74elEpF5HJZvDr5ZVx92c2Y/NR0DM1jGgXMmTsDTz7wKK6//lpMnvwKZMdV/mNEtVqHgoVrrvkb7r75Icx8dRaiYqCfSJnywlRcddVVeOH5FzmuMpDffWvlr1aFOVZvBuRx/KAWUmFP6KeM5MV7Rc4llUoFtrJgUaGXHXrppU0DpOz+ex4VeseBjBsZPw7d4NhRSsG2XEge+QlUrUbjQLXKeahOo1FIg1Gk8yilIOXIEwDyjgB5WkB2+xch0GVkMhmYwzBgGDAMvFsMWO9WwabcFcOA7EEIQla3NMQMXxoY/I6eS6tDwpbWJgmTNgve0UasjoUpYYNMaRn9Rw8CP4RSNrhBASiA6wz4IRcSDhAiFh1Jo86otwIp4e0Ast06EjG/VQ32JR6J4fCRaemuI8DyUIor/xFfYY+5rNLh7LY53wYDsojlMGqUoCgEFBIuoHO5p50rYDCYQU29jGpiCPOrs7D5nlvgfSccidTaVLjmV/DLP/4JU3tmoapqSOZTKJQHkUhZSCR5+1EsXkAhY5vrbXBINMAxDpcR7cBQogcDyQWIO3wc/8UP48tnfQ5b7bo5wmo3OvI2ono/Ul6M7bbamBmAV1+ag0za5iUjV0VAGTKc4xENiIIpUEpXzjjoxflifV4UpeOX9RE3CeRlrNMM51Nq2KED18wPpZRWbkQJkl1LUY5EirKkuRS67UbfRSmScKWUNtZY/LJDy0cDAWUAeexfaFSRDTtMIB23IBd14NUHZ+LPP7kBV//4Fvzjp/fg6rNvxbU/uANX/OJuXPaz23HhmX/DVb++EaqQRirII1XPwSvnseDVCm6/6jH84SdM85W/4bpfPYZ/Xz8D/S+nMA7bQ8nwqMVo89qhyh6cYh4vPDAbN1z6MC466wZc+v2bcfNlT6A400W9x0U2boWqAKpmIakSMMfqzUCY8hFnYpTiOoYCH5GXgJXOcCw6CCygHtegvBCw6whRoWIeaUXer0ew+P3zVowYFhTHckwqQt77BMqO4HgKsEKIm7dwSiZQiumBiJOPzuv4unxlh4iVD3mXRTLp6CcG5L0BKmbZIyA/MdBgUeZ8+wzId6ahAJG8UUADPIbD+FVhJCIJHwZTmdMwsNoyYK22LTcNX8gA56KF7pGOVfnLlTYLRrbXuP+TAVkky6JZFtMRF56SQnafFO9SATUlmwEC+a7fCoC3kmtkHjaAbUETCjwknkKXLVLAMB0nH4vAUJ1qWTKhXMRcepUrRQiAiDqhDYe5JFxKNlh5DOhxyZ15Ufrk8dajjz4ae+2xNzrHcVRGwE1//wdkZ2utCWsjncjoHVf5mYD8bODv112PH5z+M/zwtAtwzrcuxPlnXYwfnfEL/Pq8K/D0Q6+BXzFmvNSHy3/+V/zj7zejOFCCPKr94rOvIJkD3vO+fbH22utyUW5xZzaLLbbYAuPWy4LrdMyeNVe/Y8Di4vm/s2NSGAYMA4YBw4BhwDBgGBg9DMi6e/T0dg3sqWKf5EtcGhilT0mzJHSE/uAqnUqVKFZvDbqQpvr3H3Jp7RoZ1shtPpfFgOyaiZIlhgBuHuhkCdeBTRVYPhW4Q7EcAFXmWTbE6v22QfN4PAKguwFWvdDNnQ+6R6YTN/5jxChgRJiiFuhQ5c+l8v/P3nkASlZUef9fN3R8+U1iYMgMKuaAirvmsMbdb9ddXXUxImLADAgoiqJiABMLiroGzIiI5JwzDDnDMEwOL3bum77/qe5+82aYGWCGmX6v3+l3T1e8dat+dW7dOlX9uiHist0SZ+scQV9tJuBSEzN+CmkvjXq1jgMOeAYG57NSIcCNfhz88Xfjc4d+GB/91H/gc0e/Hx87+D/x8v1fjtkDg0jYfx6ycJIMsn4PFwj6EHCRa8XSdVi7chQIgFl9A3j04RWoFiPMnbUAXZl+LLr5bqx7jCdzjeE9H/03fPywD+DwIz+Jf/nPVwAp4K5bl+P++x9EIkqCzb1a497m0jVeCSgBJaAElIASUAKdScDpzGbNnFZJB5pmczfltuKaWXa4I9cXkQtvzpW0GS80jjfFQAx/WQRIuR5Mhjlo1MRiu9AwBsW1nwKIaYaFlMe7HnfPPSQ0myPK412HxvW2iOH5hleeLJCVCivAer+BmZzPuDbsMc5LXNaNsgk3rAVI6glMDJjQQMJxLeZVPWScNPTVXgLF8QJk5z+XycN3fFRptxdWAPUC4FJPkxKwankVY8tYzzEuR40Da1attV+E1Ufjvi8/G4hSKAxXURoPkE/1Yed5e2CnWbuCCoLh1XUM9M7DQPdclp9HcaSGxQ8tx3lnXYzL/3YPhh6JAJaZcLFg2V0VXHT6rbj0osvslxLKrwA0Pi4ro6SDzdxi0JcSUAJKQAkoASWgBGYSAZkZzaT2dlxbjezeJ+BcOQY2diVtc8K8kh/b+pooh9ffwrU2V89tvfy0P3+zH1Fu8MymM/Z/bK3RL6zZ4EqpBrlxjZybpIDIa0jAWJG6AUIXEH/sw6Zvzg1Z4LYI7S+uMcB2vfil2uJuTjZOf4Jry86y57hwYodtNpCwz8WQpAqEBbkI669H2wj09fQjleLKFLuiMFbEz075PX74vVNw4vE/x/eOPwXHHXsyTvvl7/CLU36Db3/z5/j5z/6Eu++4G/V6iJGhERRGqnCTjN3Zz6f77CcBxocrOOuM8/DtL/4W5551EeK6az8BUBytIQk8DPTMxaNcBLhz0X346f/+Aj/5wZ/xkx/+Cb/59e9w3bU3olSsIZ/rheukycVpCp3mId8u3/SqowSUgBJQAkpACSiBGUdAZkczrtEd12AjVhVbtbHLqClxbFyvjcNTopJTsxLGGMhPEIlAFgAomYwYNoD9/+aABn5IiRgXU5IsQIMKMY0yCYdcIJD0zbk03KwBvy2uqJ+c33JZx1ZdN3Bb6Ru7cu7mpMJ+KQGo0w2bwl1lQ7+XchmhRzsJVCrcuS+UqKMRZvXPQoXGd8rLIJvOIeNSFwODXKYLhtvvtXKAaqkKxAbZNNPgIJfuRk+mn7rso0jDvzhWQcbJo7drADmvG6tXrEMKWZjYQ9rkbPy8gZ1t2Keep1PdGB0pYmy0xLK6MKtvHnq6+uGxDnEgiubA8NrgEin0pQSUgBJQAkpACSgBJcAZmEKY3gQ2+KZ1Tnhb4c22ymEKxdARobNNh5QhYlWJ5W6usFa9NnY3l38mx3OBRJAKzVq9CmMMXJfGLrtXDGrxGhrZd995D350zK/xwy//H0446hf4/pdOxXeP+Jl1v3/kz3GixNE9gSLhTbnfPfrn2CY5iudTvnP0qWjJt4/+KdbLyRP+Vrq43+U5It8/+mScQNmc+yPuGv/oW6fixK/9FN/90k9w3BdOxE+O/wUu+8cNWPcAVwKgr3YSSLkpGtspmET000E+1QUv8RHQ2K9VAmv8R9UYYSXCQPcgjfM+lAoVlMtVyKc5xkfGEdQCZPwM03rQk+9B2k9DjPdKqYLerl6bnk1lkUQJwlpoPzlguIhQ4sKD72Qgks/Idwj0IAoSFFl+heUHda4SifFvPynjsI7OBCr5FIDIRIR6lIASUAJKQAkoASUwQwisnxHNkAbP7GY+/d2dPA7o03+Nx12i4yIMErNpbvKN/5lMBtlsFnanPmDjY2DFsnW48PyLYardMPUe66JGP8NJtWsi7NZ74QS92Jzr12lAbZPkIGV49SzcIG3FCzLwAhqGFCcUf0PcVjrzyjl+Pcf8OThhbrNuUHBQKxgklRR3gHuRQS/G1tZw67V34+9/uYAw9GgngYQGthjyxhga9mW7sy/Ge1CLkaZxntTBpUEXJnYRhzElgYGL1jn9fX1wXINyqYRCcRyVchn1oAaH5WVz1Buudo0XxpCj/kdxiCgMbfq8uXPherxnaNx7RhYMEoyNFmj8sw6pLPq6B7ho5sMwHXwZih5KQAkoASWgBJSAElACAGdQimF6E0hYfRE6PIpjY2h9/XVQr6PG3TXp5vHxIuR3Z+tBBMkdcDIurqQVuJMmbrXK2bpVCVELBwHzSnzLrVRqKBbLvIqD1jkhC5EyY7o8UOSunZyzXphdDvtP7OJpinwSIBRrthmeoU5MQ6fVdNpSLS9dWvmI2RsG0nHVcgXwGO1SEuCh+x9CgQZPXPWQ1Hwa0TSW4hz8JG/FjbI2ztDo3qLUUvCjnBWnnrZuBt00yDOojkYwTA+LBqk4D0nv8vohYVR9xGVWpuyhyxmAoZuNuxCVDdJJF+qFBG6YoeHuMQ70p+BFGaDkwqulkU164dLdYt1Yd49tSqEL0p6E7ZRwV2oA4haHRV/JQ4/2EaCBHUe8PCWXy6FcrCDlpZDzc/CMZ0W+xFHiHBr+QRDAp1HvOA7kvLBe485+yDiHiwcpnutCEpIopPEec0e/jv7eHhTHx+A5BpmUb91ysQCuGzA95jWoU8aDfBohl84hiQ1q1YDpHivmNIWOPTYMSz3kVzZExC8ii24S5s1nz9C3zRMQTi77M+TCjO/7kJ98FFe+uNQYA7A7OYzZAiSfxAvflt8m6JsSUAJKQAkoASWwQwnIbGiHXlAvth0IhJx9i4GdJJBJOLfU7E6Z56eRTqexavVadPf0QCa0ru+iRqvd8RxUuEsXJTG6u7tBmxKy01wsNz5WLfE+J3QBJ+KO42FkbNTuQue7uuzHd7t4TshFBJnjVYMQYrwOjxWRzWfRWlwoczdPLpqwbjH3/UB3ovWczINGwER4Bntorzy51ksnNXMa7qgKW0MDbJskdBCUQ9SKdfsxbdmxdWMPWS+H/q4BpLi7KiIf445rCeqlgMZdHr25Pgz2zOKCQZrnxYhrQBK4MBQfPrpSXdzlzSLjZpDinxenaLSn4NA1oYukbri44MLE6SeULeWBvqYMAfudFKyN6CNEL6mjRgYG8VOYhFYeNMMwIagAlK1zHSkf8jJ8E4GMNFYAB/pSAkpACSgBJaAElIAS2JCAzpA25DENQwbWLnQdlCtVOKm0bUMik19a56VyFbPnzsYQd4sln2zqSz7x+2kHtOHt+SPjBetmc3nrjnOnvx6wFNeDobHe09sH2eUv8hp+KgMuOcDu/PNquVwaUm5Xdxeq9RgOFxfk+7ey3BGUc2JO0mWnKLbTcsMzqHaMg+PSP8MPMYREJjDE9LWEXh4mQcNwoms7R1z2r+HKAfc6SbW21ZJOpZDhIlGefSXiOo79GLZ8JDvkbq0s3kge3/Nsvog7fRJXLBQwOjKCXCYPt7lgkDIp7uYC1XIN8i3vhdEx2nYJoiix8Ybt9BIPXuJziSAFz/GZ7j6RbDEd+morAfk/eiushWgt2Mci0teTReJEJI8VE0PO47JR80xRakl5aq5hditIeA+IADacbOiiWS9MvBz6ROgcWu0UAAAQAElEQVTooQSUgBJQAkpACSiBGURAZ0DTvLNjGmnGS7EVDmTHXgw0motwabCNFsp4aPGj+Mn//gxf/dqxOOor38CZZ52DfHcWVVrwMt12XQelWoSenm7Qdsd9DzyC3/7hLzj5lFPxnRNOwOlnnIWxUpXTa3DCDqQzGQQJZ9cAUlkfhXKEM8+5GD886af44uFH4bwLLsKNN9/GRQPmZ56Gne8y7MEYwxge4ojQq8fmCcjSjgPppY3yEH9jJ9UDt9y3SRIvRsJd2NAEgBMhcrgTS5e2PDI5H5WwzBoEiN0Irg/AT+ClzIQbBDXUgioc34Gf9nhOGo5n4Gc9uFxgcjKOdV0f8LgwxJUMBHGAeliDfBQYT/jSDNOagBjeT9gAKrTNsxWuSWCQ2LPppfG/ifvFpuqbElACSkAJKAEloASUgBBw5E1l+hKIDbuQ9pi0wOfOfMKdYZkOj4yM4Ve/+hXe/o5/xeFfOoqG/9n4w5/+jI989GD886vfjKHhIkJmjHhiKu1a/1//9g+88V/egmO+9nV87evH4aSTf4pPHvoZvOu/34sHH1lGQxA09gDPNyhVY6xcM4qPHHQwPv+Fw3DKT0/F7/7wR1v+W9/+rzz3F81pOS/AwzgOjOMxzuHKACucUKTuTJvJh2DYuP0O+4WUJqINyZNWI8y0hsehLe0gocG+LRJ5dZTCcQyX1qJQH0WSCuHlDWooY+34KqR7POsvBmMYrQxZfzkqIHRrViI3QMDYWlxBsTYOpGLUeW7gVBD7Ictdh/HaKGpJBaHHvE4d9aTKBYUQTjph/aMtCxcjki1Ig4W+t4tAYmI0BHSfuBai7w1pnWd43taLSWI4cn/QBV2wPtYVv5UN65Qw92TZMFVDSkAJKAEloASUgBLofAKT7YzOb20HttDzfdCCQrEoX84HyM5/zHZeeMml+MlJ/4tUJkej/s345rePx/v+5/3Yaf4uePjRR/G9E0+EMczIY3isikcfW4WPfuwQVOsBcl3d+PwXD8Nb3/4O9PT147IrrrRp8rH+VAoYGq0gw53dLx/zVZxzwQUwnof5Cxbgk5/6NF7wwhcjjBOc8IMf4je/+4udgse8hkhCVy4qBkAsnyIQkTgVy8lYQOthyELA+hB9rXS6prWzKu42yHB5LZxugz2euSte/KoX4fVvew1e947X4iX//ELs9qxd4Xc7GI/GkKRD5Ofk8MIDnof99n8Wnv+y52DfFy60RrybBeJUZPM+58XPxItf8SIr//T6l+NVb/pnvPINr8ABr3kpJG3nPeYi25NCzMUAWTwAQjZs8/LE6TxdjylAQO5wQO7tp1SZbdBd8FzH6k9Ms54LSvYu4tVlEUCEXj2UgBJQAkpACSgBJaAENiSgCwAb8piGIXYhDXnjOkhY+8Y0HPj7Wf/AkqXLccA//TP+/Kff4L/+8x04+ujP49Of+xyGh0fx69+cBvnIv5zT15vBsdzx7x+YhTe88V9w+RVX4StfPgw/+fH38Lvf/xF77b0Q9973AK648gZ7jf6+LG6/62Gcd/6FmDV3Ho775rdx4fl/w+GHH4rT/3Y63vmf74J898DZ556HcpU7wiErNulIrJUg9WXdJ8XPTK8wENly6ycWA6TDmlkNDaAEPrZFStEojf9d8Ia3vxqvfutz8cyXz8W+L5+NV/2/5+C/D34Tdtt3Pkw2tNIzJ4vXvPn5eOO/vhiv+Y/n4V/esz+KQQGhqQN+gDkLZuM173g2Xv3/9sOr3/JsHPCmZ+BVb9mPcc/By968D17wsmdgp93nwcklKEclFOrjtOGCLckTpjVRqNMmAhvu/jdGH3t7b1QfiWtIa+e/4YKm+zaJkRuC1226ThJj4l6RRYCWTNTHoW+yMKiHElACSkAJKAEloARmEAGZCc2g5nZeU+Xnl6RVuWwO8sVr8oMAEr7tzjuw6667413//W7uyDf2UUfGA7z5LW/Dvs94Biq1gAsEw9zxh903u/HGG7Fu3Tp88IMfRD7fUAtmwfOfuw8OOOAABEGAyy+/nAZ9I/9NN92ESqWC3XbdA+94+2sh/05Qph2YTQGfOPRQOI6DK6+4muXXeG4E+bJBTtOlajRYAWOMFehrMwSSZrxQa/SHBdeMtfaO+BMP2AbZefed8bwXPw9z98qxr4BrrrwDl5x/Ix57eARcW8C/vOMV2GWPXVAJK3hoyUNYNVTEqnUlWLstYAWcBLEboRbUUKkznv0f1YDbbl/C/r8TV191N6675j7cc8dKPLxkGdYMraIOleH4QL47wwKkfZuTJxPPIvRoMwHpJ6qh2ZpqODxpW4Snt26GlmtHNMbroQSUgBJQAkpACSgBJfA4AjLzelykRkwfAp4LxPUKEkraB9IuJ+NBiDtvuQEP3LUI//zSFyPDXqZdhqwLrF3xGB65/27sOm8W9txlAB4Tlixbg3Uj69CVz+IVL3sx4irE9kOO+X2i+Of990dEY//uO25Hnjabw7jb7r4dXtbHW/ffB/laGb0mpAQIxot4zj4LMG/2AIKwhvvuewBpXlh+JSCiTRvx3Ho9BK1/LgwEmOkvLwngctfSjZuGvIkQOwEiLpAEJo0oHqC/C4lPVuwr+HXAGlpZnjeP3nCbZJ63K/bcYzZAo/20X56Ba666mQs91+OU//0/QP6rhNd67p77Ixn34NUy+Mvv/4Jzzz0XsgAQZ4DR0SI8k4Lv+jABO5jVdMvA2aedjpsuvALXnX0pbjjncpx/2j9w8e/PwzAXFrqCHpixNPJhP0yc3rw8iTQ2vsHDAOKn9lvzb7Irn46JkSCWSA+NF6uayWYb/hn8boyAawIgE2Kyi3eygCfSTNmsYxIHDQFd8CWQSdtsKBylbJrY6A1pnNdYmgyZtnUSwcUGYhxElGZTMOE267Px9TzPg7RTvpBSFjnl10okzhhyoS6zYls8El7BkZtBcjnyRgkBKcd1XQY6/5C2plIpLkDXIexkUbrlTm698BAR3hJvDBmLp4PFGGN1QRhJu0WkuRzyxeFY5VKDPAqVR3CIMCWhTsUUcWVxPaROMTOM48LhWCvx9Shmzs4+fN+HMYZjN8eTJLH6lU6ngUnjuBCQfC7vN+Es97IxBhInaZ0s0l7RKWm7tDPmmEVMlpmBkagnFsnG84SrsBNucg9LuU988nTP4bIBLoxx6TocuOnYg35x+dyA3Hi8Qxuu3HOtmzGSHCpKYNoSaGr5tK3/jK94tVSyEwyHD0qYRne6vgfXcWFcIMct+Uo1tl/615X38cc//hE93X14yUteAlk8kLF/dHTUGuPd3d0IOdvI0LBLSNZhcdz4R39/PwYGBlAsFhkLMAsNv1Hr32XBriiyDoBjH7hdPV1wDNDb2wt5gAwNDUFenGeLAyaxvpF1XT6wbaS+bZFAFEUokXF93RhGli/H6Ko1GBsbs322xROfROJgXz9QAcaWAauWr0aVCz2D/QPIZXK4/x72HdcbfNfDzvMXIJNKQ37iL5fJ2pKpHthrr72Qz+dtX8vkQTqWRUAMggwVSfrYPjLDOipcpJJPjbgpF/muLCo1XtiWtOm3JxO7bNkqNGQFXcqKZVg2SVasWoHlZLZixQqsWLESq1auxbpVI1i1Yi3DK57MJTo6T61WQ3GsguFVRQyvrKIyDJTLZY4DoZ10d3Tj2bh6vW7bKXoqE2AxXOV+k7GuOBJi1bKhhl6tpF6JiG4tW4aV1LtVy1ZD9Gvp8qVWx5Y+uhxrl41gbKhqPx0VWquNF5nBx8jyYaxZtgLFoRoKhcLEmCW8xdDodDTSRmmrtFMWmESvSkMJ9WUNli5d1RirllO3RMhpOfXKjmcSpjy27DHmW4pVq1ZjbLhinwOiV8YYawxLuZ0sMj5Je6WNxhg7Lo2Pj2NkdYX34AiWP7YUhXUVq1uSzxiZYXCOwntPzpXzOllkvDKmwUXmCCMjJerKOjz22GNYRv1ZvmI5VvD5t6op4pfn4fKVyyEi+VavWIOhteOWoeio8BKdlbLF38kic1RpqzEGoi/l4TrWLl/JcX8Zx62RTm66tk0JQObwimEaE0jn8nDTtNiNw0lnrSHVOqqU1gZByK3PgYEu3Hr7fTjzrL8jjCP8x3/9J0rc9ZWmy6REBntZTTbGgPYmHwYhAi50ej7QxwWAmM/VpUuX2o+Je/TLQ1gmyl4mj56B2Qgjg+Wr19l10oiFxrQExQAcHh7m9QBZFJCVaSbBGGMn3TL4Slhl8wTk4SR9I67kEuatiY7ES9y2yGOPLsXJx/+ZO/4/RxzEGOgawMiaEST1GLvuNAjZaSmMjMGX1aTYRb0cwDNUiphXZUcvX7oCa1athcOdYPYyRAEqlRp22203PPe5z8V73vff+I93/j+87g2vw8JnLkRsAhRKBcROglpYYyGbPZ5UgjHG6pMxm3ZFxyaLMevzPakLdHimll7J4o0I8UDiRIwxHd562HFIGik6YkyjvTIOCgu514wxT6hfxhgpwoqUI/eliBh/NnIGvwkP0aWWSFj4CtuWsdHJeKSN0lZpo7RdxHWNvcfEb4zZon61uIlrjOHiecLnc2RFdBQd/hJG0na5n8SVsDRZ2i56JNLyG2Ms143zooNfolsiwkCaKXxEhJWIxG1JJK+I5BUxZr2OyTxjS+d2Qpq0UdgZ07gPW20SFrKJ0QqrqwQ6kYDTiY2aSW0ysk0P6UaHO/BpZLJZZDIppCiSVCiHyOc8rFlXwMcO/jjW0Ej/t3/7N7z1X16NXBr2iwAzuax9cFbrNZ4LRADy3R53GGSCDLvrIA8Zx3O5s8s4wE5a5EG7ZnjM5gcnNXPnzoLYhWi+ZHdNHi7NIEL5IgAG5DwZdOnV4wkICCdjDHK5HFIDvZg1bx5mzZ6Nrq4u9o/3BGc/cfLwuhEMrVsHh52e52JOtVSlse9g1513BVUJYtCLkb+WegMuELiJy7wGqLLsBPbTIVlmlN1TyIoTkwZ2T+Pf/u0d+Oe37o95e/djt+fOxYte/0y85W3/gj323gPloIR6VIXxWQCL2fTx5GLnzZuLhsyj+3iZM2cO5s6di5YrOjo4tw+zZ8+ycU/uKp2bSyY5Xd1ZzJrVg1lzc8j0g/2ehdy3Mrnu3JY3WiZjkTHGGlRirMmEUNoun2rpHUhj7ryBTeqV6NzceXOsDs3jPbnzzjtjwa47Y3B+L/L9HuR+mAn8GhQ3/947rw+DvAezfZ4dw4S35JbnibAWfyeLtFHaKrogbZdxPNMHjj+D1Ks5lI3HrA3Hs/k7zbd5ZLzq6cvYe1OME2EmzwZxO1mEmdyPwk/aa4yxejQ4O4/5Ow9A7rte+oWrMY37WPLJOXJuJ7ORtklbhY3oRJbP4b6+LMekxpi107yd6G+MUfL825TstNNOmD1nFvr685Zri5norIyHco1OFmEnIm2UMTvXlyKPOZjNMb1vTl6iVZRAxxJwOrZlM6RhNW7Tx7SjeMD1HGuA05ZDXT6nTwZi/K8bKeO/3/seLFn6GPbekWJKoQAAEABJREFUdyG+e8L3bT4mc6IP7L33QoyPF1GrBgh5Mu18SJkMgvYglixbDsf1se/CZ8LISZT+/kEuGvgo10KMc5GhWINdCODpKFaAgMZ+woWJ+fPnQxYieArkYSWux3qKi4laNEL6/ngCMoEUsezkbk2ngaxPpg7kI2uPP+OpxfTkuzB7cBYG+wa5i8/FnmIRg4ODeB5378HnX3U5MLJmmB2aIOV6SHkiPuDxOlSGkEpSK9dQHC8hoC7KggFTMDZWwLUX3Iozfnsurjz3ZowsD9C1K7D/K16Gvtn9SLwYSEnOzciTjHZdUA9FDF2KceFOEoc66DqME2nWGXw59LtyMv0z+bB6xe60fSGuA2sMi861JkadzMcYA2OM3VkVFtJmMR5kMog0W+4CLhc3XTT/DF1XIptpjPdEmRikqsk7xBV+8u8ujYgZ/G7YdvLjux3/hbH4xdCQxSfxd7JIG2WcMcbY9ot+SXutCokaiT451CkRcqIDm0aPjFsGBh7HXQ67kDHXZaKI8JsJnzARQ1REjFERua+MMZaF3GfGd0FEMMZMjFuSR0TOQ4e/RA9EWjohH84jCkicNN33fHi+D6cp4he98TmfE5HzhKPklXtTxBhDHXS52fM0PKAxtV9yfxoz6d50WF+rU9QxevVQAp1MQNS9k9vX8W1L+SlOXhvNpEmFAq3vWjWC73FQY/Sd9zyMd7/73Xj4ocXYb7/98Ne/nsHBHXbMZ1ZOSoDenGsH+1QqhWuvv9XacBwT+UAF8jlgyZIlXCAYx2577G4/zi/XkbLkf87uuvcBZHMed7yAegQYAPK/nnKOPGj23HNPey1RNM91rF/yeJzsMKseT0Cg9SCXCY3tmGZ+mdzYuGZ4a51arYLR0WEsW7kMo4VR9Pb34IUvfCGe/wJa6+yoc865HNVqFV1dOfslb2E9AGR1iGmos8/rdaZ1Qb4nopuLCbU1wNDDNdx86y246KKLcOvtt+Hyq67EVVddBVGO+XunMXvuIBcAgDBhAdj068nGyr+VbCCElEySmItMURyxyvRRP225CRCxGfIJFRuewW+iR0TUIEAurT41xtgxoZHQue9iVMikVybCcq85jgMJSzxCtptMrH5N0ilrxDGeUcxAXUqaitV0hKeUI+XZDDP9TVjFHDZi3oMUwWGMsYuY6PCX6IExhs/oxOqVvd+ER7PdCZVoQiSesrG+xa1vDOQ5opsiooPGyCDMyA4+pK3SPLmXRISnZSj3piRQr4iQc5UIxhjObVxIPmOM5Y0Z8BJdaImwkCYLt5ZeUfkwWWxeZpR0ySsiKibniEi6MWZG3J/GNPRExnurV2i+5Cbc9ulJszB1lMDUJOBMzWpprZ4sAXn+ybcBi8u5A1LpDNIZV+agWHTbPTjkkENw9dVX49nPfjZOPvlkLJjXi5wPcOMWXVkg5CAn5775zW+mEZ/G+eefj7HxxtM1k6Hxv3QI11x7LYzrYP/99+dDFbIRgVe/8lX2S+EuvfwqPPLYsN39rzTLuvSKK+wiwB577IH58+cgbBSHlO/wQS21ZOuM4ZseT0SgZZiIa/PKg4kdZoyxEx0btw1vtbiKOTvPxpx5s9A/2IPnPP/ZeOkbFgI9wJXn3IX7H7wPsZsgjAP2MSdZLlCplQHpPtbDdRw7UVi3bhh33XUPTj31dzjttN/h3nvvRyaTw9y5O9lJ2ZJlS1EfBWRXNZ1NIaZ1FbNExmzqeNJxxIANBObxf8zgGAesaqNcAzCKQg9m9mtCrwSD3JpEInEOYRnDgMR3sMSTDFJjGu2VCbCdDEZsOKMk2mDSXyMCjIK8jDHirBePYyS3bH2fA+362Jnrc9l0B3YcEL1q8ZVJN1M6+pA2ii5Jm40xloHojREmAL1mvRiAATAbzKQ/GbvQfEk5orNSpkgzumMd0RcZj1pijKEty4GKh220PA+bfmOMfSa28sq5Nk8Hv4kOtER0g2pjW+s6Lr0NLQK5TBZjGvHybjPzTfTRdV0+Ix3LV8oU3WVSRx+yiSLcjCENykRjxd/5H4CYaK56ZiYBZ2Y2u7NabQexjZp0wYWX433vex8eeOABvOlNb8Lx3/4m9tlrPoZGqlg7VEZQDbmzC3TTyKc1hvf993uwbt06/OEPf8D3Tvg+rr5mEc4+5zIcd9xxuObSS7H77rvj7W9/O1Kc3MqlXvy8fbH7gl15qsGHD/ooTj/jAixdtgLfO/EUHPqJT9j/PXvH29+KlAvEXAEwPEmULYlDLiLQcmRYjycmILvUMY0UeThDIMopTXw2TsLbIJmeDJaseBRj5VH802teide97UXsMODm6x7GFddejlxvDn7axWhhDAn7MtedRxDVYT/KkQHEyPEcF55x7KcAkjBBpVxDUAu5oJSljtW5ABTbBaFSKbE1lXNkcub6LNDGbPz29IUNoRljGgU2nUZA34WAMZOgOIyhzerReBWdmwkfYXc56TWmYVRIm0VIAaKjslgl/icSQx2zeVrqTDWXybN8csbGz/S3OgcsMmlNtAWH+EXE38kibRQxhlpCsW0lC7vwTiw2vIW3mE/YhLu1G2eR8VNk4/hOCws7uSdljiPPQnElDq17zTWQZ5HESVorjxiwEtdpPDZuj+iAMQbGmA2S5FNvIhtEbiIgbKli9pkvvIwxE2VJeBOndFyUPAPk06/i2sY9ifvS5tM3JTDNCciUb5o3YWZXn3MJpDMpyP/uC4mUb8TBpz71Kaxdu5aGWBV333kHXvvqV2HO3F3x8pftj4X77IUXvuB5+NoxX0OlmsB3gP1f8iJ88AMHol6r4JSTT8KB738fDvroh/GnP/8Bz37xC/Dlo4+0nxgoFAPIFUQk3+Ds2bhl0SL7SYN3vvOdOPHEE7nLH+GNb3gd3v8/75NnM3KZ5qoBayYTa3lowabwwozTY/MEhJU8iGVyY3PxAQ3iNMY8LQsp49VxzNllLl79ptfgxa/dG/K/4Oeddy3+cd7f4aS5G2BCDBeGMDB3EPKlfctXL0dXfw8QsDasB+IEUjep4/Oe+wJ86uj34WMfOwSzBmejVKwgjoBsJo+B/lno38VAvjxw8eLFdqcmku8MYDGPO57mCDvJaZYp9RGvQ0NXJonin8ki/TbRfhlMOPkRXsYY20cTaR3uaXEwxsAYY3fBnvIHVISfcCJDx3FmDD9jDMTwkkm0jAWygNRyre3qOoCBZSr3nDEGMtl2yAgd/jKmcR9JW0XHRISFx/HnyTTf4XPSyAlNTsYYSFngy5ZFdyYcxpgJnTHGwBqtWP8SJqJ3olfGGBhj1id2sO9xOtAag9hmYUJni4fNI6jSfKQHgWUs967cy8ZIwhZP74hEYSjjkri2QRyurKtvSqDDCaiqT/MOrnF3RT4F57mNhtAeQ6FYxbOesRAvfP7z8fIDXmrdF77o+dj/xS+i/3l46UtejOc+ez8MDvSgO2PsYvrcgTy+cvRR+OGJJ+CNb3w9Zs8exJ577o6jafgfc8yXbZw8DnIZ3/7/tFxunz12x29++ysc9oXPYeHChXAd4DWvfCW+993jcfgXv4C5s3og5zCa0xjoawoS6Orpwhve/Aa89LXPgEyqrr3mXtz70P3wM2nstPN81LhV1dfXh5GxYaTSacydvxOMKFuK2euUOIbv+pAdz6WPLkF9LdC3G3DAAf+EBQt2x8i6Yey68wK89lWvgxgDXEtArVKnVJFEk2Yrk9ioVwkoASWgBJSAElACSkAJKIHtQ0Bss+1Tspa6QwhkUg7kS/Uj7rTW6xHkE3E9XRmc9tvf4KIL/oHzzv47/vKn3+Gsv/0NZ5/1N5z+p9/inH/8Haf/+Y848vDPol6LUSlzOzcBBnqzeNc734Gfn/pTXHP1lbj2qktx8Ec/gne89Y3Ipow15tMekObuheykdud97LPnLjjysE/ghqvOx52LrsUfTzsVB3/ovdhjwVwUxwrW8DeAPVdcNF+8nNiDzZA67SLwsle8AvssnAvbQQBe+MJn4tOf/iC+dMQn8L73/huO+PrHcOgRB2LOnHkoFEoojBSwctkKa8zLLnqxWORZsD8hNDw8jNsWPQKEwLNeOh8Hfvzt+PaPv4R3f+TNWPjs2Rh6CLjw3CtQGi0h7aTRle2y5270pkEloASUgBJQAkpACSgBJaAEthMBXQDYTmB3dLGyKevxrcZFgFolQCaTsca3dLDHtywt97QLa+fluGggAu7A5tIOurO+XTgoFisoFkvo4i6/5A1YVk9X1pZTq9UwOjJuz2dxcGm+uwkNPw/0N8qllwsKIWq1EIZpfb3dNj+zQl9Tk0AcxFi2pIKhZcDqZQFK40CFNn29AtuHBcZX1tCmL8fIuDnMn7cLZvfOswsA8omBrq4uOjHS6TSCIMJVV1yNM399NR65dRy1VQBY1vgS4N6bh2j8X4QH73kIXbluuLGHyniVGTY+NKwElIASUAJKQAkoASWgBJTA9iIgttz2KlvL3QEExkbGEIexNdLlf/mzKRc5GvTiRs34kIaZdLRhfaIwsEZ5w19HVKsjpqFvDXYa+71deZsec4vfYWSSRDaco4E3q78HcRBQYrgOS0hgrxuHQERDUhYA8lxoEHFMDMhvy4jQRIQVVoAHT7Mh5mBIj3YSuOTcS/G3P56JP/7fH3HaL3+Pn530c3znuJPwzWN+jO8f90uc8uPf4S+/vwijqwuojoYorCvj3tsewA+O+T984/M/QjafhXxZnHzhmSwC1Ot13HfP/TjnrHPwy1P/gu98/Vcs89e49orrsGb5WiAwXEjIIgkANxSt3Kj1GlQCSkAJKAEloASUgBJQAkpguxHQGfh2Q7tjCu7v74XHLf5SqYJqpYagHmJsbMwa7fV6FZF8Az+NcCMmNy1vQz9o1ItBnk55cH2PeWME1TLCesD8dUoA+YKiFNM8Yxphnm/YJCnHlf8zYDlxRf6PG/aXAbJcfYijCEGtQuOuirheQ022k+03adHUZ36wDBahxxQikPf7aJS7GF1XwPjaElJxFjv174LB/Byg6iGpJCisLWOwazbyXg8yyNu0qAwbFuNfvjROmmSMQXd3N/r7++G6PsZHS8iksohp7JcLPCF24Dkss54gZXx0Z3qw8UvDSkAJKAEloASUgBJQAkpACWw/As72K1pL3hEEkjimAQ/4XATIZtNI0ajv7e3mpWPkchl4NNY937VhMcB9608Aa5DT5fa9YZyfScFjGQ6zpjwXLhKWG3GHP4Z8CqBSLSEM68zDDEyDGPNcSEgxyAO1ahXyCwKplA/D8x0uCMgCg81n87MKGx3JRmEN7ngCtfG6Nfr7M4PIed2ojQcYW1NAXAP687PR5ffCC1LW8M8gywUBLgFVDF0XQTGEMQlE71zXtZ8EKBbLXIAqoFyswHV9ZLkAkPJSqJcDZL0cenN98JGyUqvUN26whpWAElACSkAJKAEloASUgBLYjgSc7Vi2Fr0DCITc4ZfLyE+YWKFBL2ExyMWFNb5jQH4nkGSOTf0AABAASURBVAa7DSYJwhotPJvBgFv8zJZA/unbMQ4ibtmGUWgN/2qtipTvIZfJ0vhvqktQQ8LzHS44MBNkBzjDBYRsNmfLCEtloF4FVx9gXyxayrb+5ptENb3qtJFAV7YHQTVAlQZ6zs+hJ98LExpUSwGcxFA3XCRhgkqR/Rk5QODAcCd/oLuPxn0XHMexPwEm/wIg3zshu/+e50G+DyDjp1DigoBrPJuPZ6JaraMwNs6wi0wqs1HLNagElIASUAJKQAkoASWgBJTA9iTgbM/CteztTyCVStmLiPFljIFxPIYdpDM0xrl/z+14WPHSgOM3/HS9TL7h9xjnswzG2Xzw4Dpp+G4Grkkhm+6CYRxaQmMO6SxMlue7HowxNOYcsHDAiOvD6+oF0hQny7g0k3yAe7700AUM0CqNPj22RMAYA2MaMpGPqyd2sYcLORNxW+kJnDpiN4LnOUiiGHElRJY79l2ZNCq1AkKvhHqGki+jnC4gyNZRdwMUq1wEgsu1IweOSSPt5RFzcaBWCODFKeR9CQMO8ySsm8tFgXJYReIn8HrTGI+KKLs1pkw6tsYrhU8Sh2VsLIbphvGy+OXQL14RGyeeGSyiR8LFIhAgIgxIvAi9HX0Y02wwWyntFaG3caxPaoQ38560ALZ0q3meMU3PZs7rhGhjDKIogsf7OwgCpPg8Elc+EWRZcu2ZQ4BtquSTeGMMZOHaceROtUkz9s1BBNKgEFRCDCJ0DGKOnbGNd+hnFETNDN8MwyKO/RSfTdE3JaAEtopAxLNEYrqUiSGbfsYgkTFKRBLEFfGYQjdx6eqhBKYvAWrx9K281lwJKIHOIaAtUQJKQAkoASWgBJSAElACSmD7EtAFgO3LV0tXAkrgyRHQXEpACSgBJaAElIASUAJKQAlsZwK6ALCdAWvxSkAJPBkCmkcJKAEloASUgBJQAkpACSiB7U1AFwC2N2EtXwkogScmoDmUgBJQAkpACSgBJaAElIAS2O4EdAFguyPWCygBJfBEBDRdCSgBJaAElIASUAJKQAkoge1PQBcAtj9jvYISUAJbJqCpSkAJKAEloASUgBJQAkpACewAAroAsAMg6yWUgBLYEgFNUwJKQAkoASWgBJSAElACSmBHENAFgB1BWa+hBLaSgPyWdksmijCAMcYKOuGlbVACbSLgOA5a95f4ReI4tnHQp+MT9oqwc10XYRjC933U63XrRlHUGJ9cFhFTeEg+iRe+LT+j9VACSkAJKAEloAR2MAGd4uxg4Ho5JaAENiSgISWgBJSAElACSkAJKAEloAR2DAFdANgxnPUqSkAJbJqAxioBJaAElIASUAJKQAkoASWwgwjoAsAOAq2XUQJKYFMENE4JKAEloASUgBJQAkpACSiBHUVAFwB2FGm9jhJQAo8noDFKQAkoASWgBJSAElACSkAJ7DACugCww1DrhZSAEtiYgIaVgBJQAkpACSgBJaAElIAS2HEEdAFgx7HWKykBJbAhAQ0pASWgBJSAElACSkAJKAElsAMJ6ALADoStl1ICSmAyAfUrASWgBJSAElACSkAJKAElsCMJ6ALAjqSt11ICT5GAMcb+nrYxZv2ZCezvlMtvcK+PnIY+rbISaDMBuYdEWtUwxtj7zcbxPmvFq7tpAsYYRFEEz/MQBAFSqZR1Xde1YxQSnidCp3UY02BsjGlFqasEtpmA3LMirYKMUf1qsVB30wREQ6xwjBJ3g/GqGWfEnSTOJP+mS9VYJTA9COgCwPToJ62lEug4AtogJaAElIASUAJKQAkoASWgBHYsAV0A2LG89WpKQAk0COi7ElACSkAJKAEloASUgBJQAjuYgC4A7GDgejkloASEgIoSUAJKQAkoASWgBJSAElACO5qALgDsaOJ6PSWgBABloASUgBJQAkpACSgBJaAElMAOJ6ALADscuV5QCSgBJaAElIASUAJKQAkoASWgBJTAjiegCwA7nrleUQnMdALafiWgBJSAElACSkAJKAEloATaQEAXANoAXS+pBGY2AW29ElACSkAJKAEloASUgBJQAu0goAsA7aCu11QCT5KA/K5xSyZOMbC/VW4MPZiGL63ylCFgDHWIh61QwncROsYYq2P0dvQRxzEcx7FtlftMwsYYG4cYT+pFUo18puEgabhSXsPXue/SRtd1EYYhfN9HvV63bhRFlmnntlxbNtUIGGM20DnRzalWR62PElACSmCqEHCmSkW0HkpACcwMAtpKJaAElIASUAJKQAkoASWgBNpDQBcA2sNdr6oEZioBbbcSUAJKQAkoASWgBJSAElACbSKgCwBtAq+XVQIzk4C2WgkoASWgBJSAElACSkAJKIF2EdAFgHaR1+sqgZlIQNusBJSAElACSkAJKAEloASUQNsI6AJA29DrhZXAzCOgLVYCSkAJKAEloASUgBJQAkqgfQR0AaB97PXKSmCmEdD2KgEloASUgBJQAkpACSgBJdBGAroA0Eb4emklMLMIaGuVgBJQAkpACSgBJaAElIASaCcBXQBoJ329thJ4AgLGNH7b2BizPmcCyG8ci6yPnAY+reKUI2B1iPpkKyYqJsKAxIvQ29GHMc0Gs5XSXhF6G8f6pEZ4M+8JmgCbDprnGdP0bOa8Tog2xiCKIniehyAIkEqlrOu6rh2jELOVLoWH5JN4YwzCMITj6PSDWPRQAkqgTQQSXtcKh2px7dhNP6MhfolLGJ4s8aQw9KUEpjEBfQJP487TqiuB6URA66oElIASUAJKQAkoASWgBJRAewnoAkB7+evVlcBMIaDtVAJKQAkoASWgBJSAElACSqDNBHQBoM0doJdXAjODgLZSCSgBJaAElIASUAJKQAkogXYT0AWAdveAXl8JzAQC2kYloASUgBJQAkpACSgBJaAE2k5AFwDa3gVaASXQ+QS0hUpACSgBJaAElIASUAJKQAm0n4AuALS/D7QGSqDTCWj7lIASUAJKQAkoASWgBJSAEpgCBHQBYAp0glZBCXQ2AW2dElACSkAJKAEloASUgBJQAlOBgC4ATIVe0Doogc0QkN8lb8lEFgMYY6xgOry0jkpgihJwHAet+0v8InEc2zjo0/EJe03Yua6LMAzh+z7q9bp1oyhqjE8ui4gpPCSfxAvflp/ReigBJaAElIASUAI7mIBOcXYwcL2cEphpBLS9SkAJKAEloASUgBJQAkpACUwNAroAMDX6QWuhBDqVgLZLCSgBJaAElIASUAJKQAkogSlCQBcApkhHaDWUQGcS0FYpASWgBJSAElACSkAJKAElMFUI6ALAVOkJrYcS6EQC2iYloASUgBJQAkpACSgBJaAEpgwBXQCYMl2hFVECnUdAW6QElIASUAJKQAkoASWgBJTA1CGgCwBTpy+0Jkqg0whoe5SAElACSkAJKAEloASUgBKYQgR0AWAKdYZWRQl0FgFtjRJQAkpACSgBJaAElIASUAJTiYAuAEyl3tiKuiQ8R4TOZg75EeZNSMI4kc2c9eSjWQ5iJJuRiAVtSkLGi9DRYwsEjDH297SNMetzscPl97dF1kdOQZ9WSQlMcQJyD4m0qmmMsfebjeN91opXd9MEjDGIogie5yEIAqRSKeu6rosJhsmG5xrTYGyM2TBBQ0pgGwiIvom0ijBG9avFQt1NExANscIxSlxOZGFFsjfjjLiTxJnkl2wqSmC6EtAFgOnac9O83jLYikzzZmj1t0BAk5SAElACSkAJKAEloASUgBKYWgR0AWBq9cdTro0Y0SKbP1G6WGSjHHKSCHfusU3SKFeK2lAcGDj8wxYF+upUAtouJaAElIASUAJKQAkoASWgBKYYAWeK1Uer02EEDNsjQocLAvKOx7nQVwcS0CYpASWgBJSAElACSkAJKAElMNUI6ALAVOuR7VYf6epNyTZeMGGZmxSWm6wXuwjA8MYuc+jRiQS0TUpACSgBJaAElIASUAJKQAlMOQK03qZcnbRCO4AAbfEdcJVJl2hdcGN3Uhb1dg4BbYkSUAJKQAkoASWgBJSAElACU4+ALgBMvT55WmokdvaWRL67X9K3+WJ2S5+liCtCrx4znoACUAJKQAkoASWgBJSAElACSmAKEtAFgCnYKdurSmL0t0SuIX5xt0UmFhHEI7Ithem5HUJAm6EElIASUAJKQAkoASWgBJTAVCSgCwBTsVeeUp3EjBfZ9EmS0pJ6CPsTp2KnB1HDDzgol6s82UGSGOuWShXrhqGc6SCQzMxXqdRQLJZtWqFQsq7kiFignCpSqgSMfxJHwjMjVuhJZJ3JWeR3jVsywYHdZIyBMWYiakp5tDLThoAx1CEetsK8j+0AwYAxZkboVxzHcBzHtlXuMwkbY2yc/XEUPPGLpBqZTMNpMZTymjEd60gbXddFGIbwfR/1et26URRZph3bcG3YlCNgjNlA50Q3p1wltUJKQAkogSlCwJki9dBqbEcC9Xpi56Sc59qrxHx3XCCgpx4GyOVyNj2iJT8yNop8Pm/DnuchoJHuOB4kPpvNIt/VZRcMurq7OemLbb5iObBz5XXDBWRyPqp1xhtwsaAK0LWZkgQbvCS+VaENEjQw3Qlo/ZWAElACSkAJKAEloASUgBKYmgR0AWBq9stW1CrmOSJ0Njocz1gDXVJFatx4F3Nc/DG4w89wmACu56Cnt8/a62uHR1APEjiuB+MYGx8zT7FShZ/KIOI16kFky813+QhYRk9fN41/wE87kA8P5LszkHPkkwHMDthFADkztkG7ONDw6XvnENCWKAEloASUgBJQAkpACSgBJTBFCThTtF5araeBgJjZtNlRr4e46eY78POf/wa//9OZ+P3v/4S7730EtPfheS5Gi0UYA2vUP/DQo/jtH/6CH/34f/HDk07C6WechbFS1S4KxMyTzmQQWEMeSGV9FMoRzjznYvzo5J/h8C8dgwsuugi3LLobhpplr89zIMJFBBjxSMNYq5ZXgiodRECbogSUgBJQAkpACSgBJaAElMBUJUAzbapWTev1dBEol8s455xz8N3vfw9HHn0Uvv6Nb+L8Cy5qGPW8SG9fF8ZLAc78xwV469v/FV88/Ev43gk/wA9/fBI+eehn8K7/fi8efGSZ3e2vBYDnG5SqMVauGcUHP/QRfOazn8dPTjoZv/r1b/HBD38Eb3rzm/GTU0615bN4e9DkB8Ton1gEAGwY+uooAtoYJaAElIASUAJKQAkoASWgBKYsAWfK1kwrtk0EZPe9VUBvfw+e8az98NrXvhbZTB7r1q3D8PCwTZbvARBZvnIVPvChD2N0vIDe/gEc87Vj8erXvg49ff247Ior8dGPHQLJl0oBQ6MVZDIOvnzMV3HexRfCTfnYZbddcehnPo0XvvhFiGjtn3DiD/Gb3//JLhpIXUQYbRcF4iSBfkGPxd9xb9ogJaAElIASUAJKQAkoASWgBKYuAV0AmLp98+RqJt+mL7KZ3PI/+PLp+//3/96B448/Hvvvvz922mknDM6ZY41z+R53GioTAAAQAElEQVQ+l1pw/He+h+6ePrzu9W/EddffiM9+5hCcfMpP8Lvf/xF77b0Q9973AK648gZrwPf3ZXH7XQ/jvPMvxNyd5uP473wXF13wdxxxxKdxxpln4L/e/S5UalWce/55KNcCBPJv/xvXz8iSgMjGCRqexgS06kpACSgBJaAElIASUAJKQAlMYQI0/aZw7bRq207AALU6kPKAvp40Hn30UaxYscL+VJMUzmSMFyPcdNNNGBsbw0EHHYR8FnZxwHeB5z93HxxwwAEIggCXX3455BcDxWyX/JVKBQsWLMBb3/IahCysxOukeZ2DDzkE8jNQl15yOar1mj035tKBnMdsmPhSQAmodBABbYoSUAJKQAkoASWgBJSAElACU5mALgBM5d55MnUztLhFIF1JaX7OnrY7WpKmRwx9Ka6npwe5rl6U64H90j8x3IdGh7B63Wrkcxkc8NIXIawCaWZ2abH7dP/pJS9BXK3injvvQD4De6VFd90GhwX/xz+/ABhei14uAcxOcbFhdBzP3GM37Dp/Fy4CJLj3noeQyvioh8b+a0DEs7kmwFIZV+cF6NNj8wRa/yphjHlcJmMeH/e4TDsyoh3XEgSTRDRqskRI4LguF7QSLkTFkC+ytNWMANfjvWMDM/fNGLO+8eLlEOI4jv0XnTiO16d1qM/3fbTaK4uW0ubWPceh6glbHXEUTahjNqPwk/E3AMc+jnTkaOM7/E14pVIp1Ot1eLynwjCccO33vLgEwPtN8tBn0+R7aYwRYBLTuSK6JYvnoluiay0GLZWJ+ZRO4DHIG09wiBBHQuWLKS2XUfZICNTGcRU9ot9GdvCby7Fb9Et0ShgKT+FINI1Wy88N0Sf56Nj7TnjLOa04ie9UES7SVmNMY8zm2JMksGOaebL6YUgnBNLptOUn97Dcy1IuUzr6ICree2yifEyWDC0y4cEo8dt0hnm7oSUyh2j5JZuKEpiuBPjUma5V13o/GQK2gzmAWbd1gonhJI0AkzA6OkrjKEB3dzfCMEGGRr4ky/yVczr09/djYGAAxWLRnsQs9hxjDPxUGt1MB5/I8uDt6etBhgsDMtGRh/XQ0JA9h/NCMDsMQ0kSWXcmPKDZ3G065GEsBVS5ABONFFFcvRrFNcMolUr2YS1pU0XaUY/R0SJ1UWScLmV8FKOTZGR0BCMU+XSLyPh4AZVCHYVCeUKf21HvqXJNmUBWiwHG11UxviZEMApryMm9KRPCqVLP7VUPMSpEpHy512TcEr/cX8W1IYqjtYZeFUYxKiK6NTqKAvWuOFqyOiR6JTKybgyVMS6sBrCfsMrlclLUjJbimgKqllUN8okxYW2MgeiX8EaHv1rtNMbw2RpCFj7q48DatWMYHi7AjlVj1C0RLp6PkdWoiIQpQyNDWLN2DfOPojIe2TLkuSrsxO1wfLa9Yoi2OIpf7s1Rjlerlo9i1apVKI/UIc9H4SH3r4gxBrKY1+l8pK3CRriI0V4qBRgZKVBf1trn3ih1aMyOV6Mcs0YxRv+oyPio1b21a9didGiMadWJ+1OYSZmiY+LvZBGdkXaKK/PXoBDzWTiM0XXrUBiqdnLTtW1KgFabQpjWBMRQF9maRjjNk8Swl0FQHiLGGBqWoIEUIuCqsM9d/T4a+BESLF26FDVObj1a8YVCgfkizJm/ADCezTs8XmIu2C8L9NMZLiRkOMkZhizS8xQ+kGFfxjQezvKQsRH6tlkC0ieSKK4Ya7VaDSKtibSkTRFpSzXWrFmDJxKZ5IjIYlRL5Eswxd+WSk+hi4ouyYR6fHwcIqVSaPVLJkMyoZxCVd1uVZF7S0QuIBNBETEehMET6ZZ8oaroluQTV8LDw+OchI9YkTJnsojBK8aZsJQxS1gYY2CMEW/HizHGttUYY3dohUEQJNZglftO9GZLIs9ZuS9FJL/cr/IcEJ7i73SAcl8asyFDuTeFwWQRrpPzChcJi9vJ0mIgY7XcZ3K/iZ6Ivsii5JZ0S9Ikv5wn+iRchZUxRhyrt9bTwW/CTdouHOV+arETfjIv7uCma9OUgC4AzCQdkGHdIObufwJxpe3yKfxMLmt3ZOT/9WX3P2JCvtuD7NrLp4DlISEPWOM63NkCSwCM4e6/76NQqaNYDbgG4GBwsM+mya8AyIKCDK6TjfxIEgCW69nFA3r1eAICwl2yZNgx6b4+DM6eTc6DkN3FyWwlT3ulPVdfuHBPNGRvupS9F2LhJHnGwmdg4T4Lsc/e+2DffffGXnvvjl123wm77bUL9t577/ZUegpdtaurC4Oz+rDzznOwy4IB9M3z0Nvbi1QqZceEKVTV7VIVGaccx7HGmUwCZTJojEE+n0f/YBZ7LlzQ0Ku9FmKhiOjWwoXYi3q358I9sNfue0H0bZ999sHCZ+6NBXvvhNm79th7VNhul0pPo0IHBwchC8jCQj5R0hqzxNgQmUZN2aqqik6JIWqMsR/LFgb5bmM/USdsRHdkfLKycG/sQ72y4xnHLInbeeedeW/ujPnz52PWrB77KT0pQ0SeCejw12R9EZbSXGn34GAXucyyX2jc05+z45U8K8WIk3wt5pK/k0XGadEFmQ/IuD17di+ZzCObhs6IDu1jxysZs/gcpH+hiIxjFNFB+YRn6/6UsVB4yb0pPMXfySLshKHoVHd3N/pmdZPfTpbfTvNndXLTtW1KQBcAOk4HTAyIWFMcW3wZpnLuS0NoIXf/iqjRkA9p/XsujfwEYBDlGrBk2XIYx8PCfZ4BOYenob9/kAaCj0eWLLP/41/leTzsJwCMA4yNF+l37GAq15Bz5KEiruc5MEZKYl0lQuUJCTgC0We2bBbIpSYmPIyZGkebaiELVBsI9T6eJAm1sFU1ydcKJgEgk8VW2kx1ZaIMHzBpoPHFH7z3CUoMYRHGdvQhk1xjDMcyF/IS40HiZFKIDGM4RBHHJI2idjUiCApUp8SmMef6ow77rwGjo6Pr42aoz+VCMtIufA5bstgiGOQ5IHonIuFOllYbW64dx1NAvsfnIq5vdSdOqFMi1DU69pNyrTjf9ZHNZJHNegDPk3JkYV1EOKLDX8YY20Jpt4gERI8MxytDJG7aB+j63IyQNMkjIn5jGueKv1NFxisR0QXRLYc6Ihs3ojMpPwXRo8SOV1QuuuKXvNQ4q3vW8Jf5RNZMjIGSjhnykrbKc07mAlZvqEtuNg03TQWjas0QDNrMGUrAmaHtniHNjiGPQCdJGi5bbTjDkN1/iZPO5zMBvTnXGpQp7vpde/2tnNQC8uyMaNHnOHFbsmQJ5KOIu+2xO+Qn/WIA++23n/1/xocfXcoHCSCLBrJYkDBtaKiE5cuXQx7Ke+65JwwjHca7jrErTlInVyKgryciIJMdeTDJhM+Cbp4gRoo8+JvBtjvtqoCsi2wg1DBnkhiYiapJvklBu+s7kThDPTLxARdDbPN5n6IKe1/LpEj0zsZ38JvcV9JOuc9kvDLG2E8nSbxtNscp0ZvJOuU0IkA1ozoZOsyESa8UaNzl7KcIJsXObC+fJTJmiQgIYdja3ZVwp4q0U8QYY/+ffWLMlnuNjbZ6xRVzR4RqRAdWvQxTKLWghjAKmZMHGVarVfu/2qKfLZZM6dijxUsYikhDbVxrzJIIihhyok9yD8u9LHnlvmZSRx/CQsZq0QcRWdiWBteDutUb0StjFYrKRVf8wobaBRHJa4W6JfokHCVsjIHkQ4e/pM3CTe4rETv5lTZzYpxw80u8KkqgUwlwVOjUpmm7tkRAjHLDDCF3q8Sgf/Ob32y/Bfb888/n7n1jwpHhDtjS5SO49rrrIB//33///Tk5hiy44zWvejUyqTQW3X4Xbrz1AVT4QJZFUzo465xz7O7qHnvsgfnz5yJsFIeU74DjKq8KGD6MoK8nJCAPYRFj2Ft8SNsOoCuTG4l/wgJ2TIa2XYVrWzTksV74BE8mSZQQVrN2Ld2TYOO85ixcImaoyEfd5RMAtvlUMfCelzjZGRKx8R3+JvdSa+Ir95SIxIFjI1WpoVv0TOiVVR5CaaqP6JjNv17VYIyZERNoPNFLHi7Mw3VnvsNyMUYUDTPiJXphjHlcu2VYkvFoQqdEv0SfKA31aqSk/TQX17ktKbRc2IUl+aiy3JtZ+TSYxM8AMabBUHiK0RbLvSYiXzBE18YRqDGNfIJE8orbySJ6IOO1iPwbgPEbrZXdf8/1RKsmPRwbyiVcGtrFd1E23qNEZ080psHPGGPDnf4mzIRdiyNazeb81KQ7vfXavplOwJnpADql/RzaN9sUu+PPVBnbaIJzRz7mOBczBujmhF92lt/33++BfIHVH/7wB3zvhO/j6msW4exzLsNxxx2Hqy+5BLvtthve9ra30ei3p+FFz12I3RfsilVr1uLYbxyHs8+9GLfc/hB+8IOf4stHHomenh684+1vRZpzlzgMeD1AlC2OAi4CNK7dKEnft0RADBPZ2ZD/VbOGmstZIEHKLof839qWzt1xae27ksxTNhBqmpkkk2vGZ/pE0KFeCsOJiBnqkd0j+wmAiABkoY6u6JzEy3d/MLajD/nUkzHG/gqKtFkaK3rh+5xJ86AqgcmYrFPGGDCiIQCMMVbAWxPy4mAsu0ozgZ80d4vCsUrSTfN+E7bGGC6qJFzLpLJJYgdLFEW2rbKoJOO4tF+aa6grMh5RczAhhikU4pmIYwzkY9wsBiAu0VER2a2ULyyT9E4W4WaMsQxlXBLjVTg6YpyRITwqmLiEIKyFjbiSl1Edf4getETGnFaDI66QiBhqEshvshgjsU2hXyZm8jyUMU/0U5gLP+HYKq9TXfmiP/kUXOuTFDIXttKpDdZ2KYFJBDh6Tgqpd9oReGJTOoY8MEulim1bEjHMQb9aLcMwplJNwI157P+SF+GDHzgQ9VoFp5x8Eg58//tw0Ec/jNN+9xvs96Ln49ivHYOevINqDfY8OfcHJ34f8+bPx+VXXomPfvSjOPDAA/H973/ffoT4TW98PQ5833vl2YJ8VmbSsC95yMgDBjZF1c9C2cKbPITl4SQykc0A8oCWyc5EXDs9U/jarnEhEyFbReEWWR9EiTdgipn5kgm1vRVdtp9GmvglTsQYAmN0px/SVhmTZPJrjIHohdx3oiNPqe2TBmMZc+2i3VMqYHpmNsbYn46UxRRhJxxbrm2RcKFuiYEi45ZMuIWNZWwzdO6bMcYar9JWabuIbW1i35/Um3yMW9Z9ZYFJ9FRE9EuepU+qgA7IZIyxn6iRtkNerXFc/BSJF70TLsYYGGMYOzMOY8z69k7SK2HypAjIOZyiyUKCMY17eaboluhMi5MxBvL8s/KkwGkmJTC9CagFNr37z9Ze5lfWs4m3UrHI2Bhd+SxKhRLAleFsOkWjPG3Hue6MkXkF5g7k8ZWjj8IPTzwBb6TxPnv2IPbcc3d85StH45hjvoxXv/qVMIBdcOcmvj3n+c/ezy4QfOnwL+KZz3wmUr6L17361Tjh+9/FkUccjnmze+05AYZnVwAAEABJREFUDs8ToaNHBxLQJikBJaAElIASUAJKQAkoASUwPQioXTY9+ump11L+6ZKSz+fsuaMjQ+jpzuPMM8/Avffdg89++hPc7Y+tVMoBwFXggd4s3vXOd+Dnp/4U11x9Ja696lJ87OCD8K9vexPyGVfWDpDhSnGaIosB2bTBPnsuwJe++HFce/k5uOPmq/CH3/4MB3/ovdh9lzkoc8FBFEzytgTNFy8nl2yG1JnGBLTqSkAJKAEloASUgBJQAkpACUwTAmKfTZOqajW3hsCalStp3Mf2t72B2O7S+46Y40A67SBH6c76cBlVLFZQLJbQRSs/7QJBPUJPV9Z+UkA+0lkplyd29KN6CPnG2TwXA5jVxotbqwaoVOpyKciCA4uFWvpb03PT5RytpxJQAkpACSgBJaAElIASUALThYAuAEyXntrKes7ZaSd7pjEG5VLJ+uW3YOVXAKIgQlSrI6ahL+E+Gvu9XXlrzMdxBIeRcRzacNrz0NedA6IIccCFBM+Fm8TWuJd/CYjDBLIAIIsH3dkUXCdmWlO48AAr9vJ2PYApk2Ia8fo+DQlolZWAElACSkAJKAEloASUgBKYNgScaVNTrehWESgXCoD81AuN+Vw+zzJiyLcPRzTsfd+F63s08GME1TLCeoAorFMCmyfFNJ+Zo5Bhmuuymx/UqzTuWQzNeK4pcEEggfxLQMYzLAcso4okEKkjqMj3D0TMTHNfFgtYBgN6dBABbYoSUAJKQAkoASWgBJSAElAC04eAM32qqjXdFIFkU5GT4nLdXQAt9SQIgSimcR9yZ9+BaxwY8MWFAMOFAD+Tguc5cFwgJbv7YuAjgkOjPUkiFEvjkF8OyPgemidyYSFCmoa/CyAMAtS4iOAz3fB8w3g/xbw8nxmZ4/HHE9X98WdozBQjoNVRAkpACSgBJaAElIASUAJKYBoRcKZRXbWqWyAQbyEN3H038jtC7G35OSKYGPLTJ/J//RBrPgppoyf0JnCMw3WCACHjxPCv1qqQTwJ057uQ4SIBpJx6FVGlArjGLihImT4XEdLpDECDv14oIuZiAAtjmAeLhpE3+pvHhqFmpDrTjIBWVwkoASWgBJSAElACSkAJKIHpRIAm4XSqrtZ1YwKyxy478CKNNOlSimGKFR9wUhS6DKfSWWZjOt89j3k8xvvr0wEPrpOG72Zo36eQTXdxiYD5GA8RloFMDm6+G3A9SBmuLArAAbh4AJNCqqcfTrYffGNcmq4PQMShC5YHKckK9LVFAsYYGNOQiYxcPZHfLheZiGuHZypckywwSRzWaWORtSfDeMnnSF7xU2wcXT1mLgG5h0RaBIwx9n6zcZN0pZWu7oYEjDGQBWB5DgRBgFQqBXHlmTDBcCOOxjQYG2M2LGwGhrjcDoOQEkPGJyvkYLiQLp++a7mMsumGGQzTRBwu7Nt4fbMERN9EbIBvxqh+EYMeWyAgGmKFY5S4vL3sfWZPacbZ+YP4myJziFaczadvSmCaEpC58jStulZbCSiBdhLQaysBJaAElIASUAJKQAkoASUwvQjoAsD06i+trRKYKgS0HkpACSgBJaAElIASUAJKQAlMMwK6ADDNOkyrqwSmBgGthRJQAkpACSgBJaAElIASUALTjYAuAEy3HtP6KoGpQEDroASUgBJQAkpACSgBJaAElMC0I6ALANOuy7TCSqD9BLQGSkAJKAEloASUgBJQAkpACUw/AroAMP36TGusBNpNQK+vBJSAElACSkAJKAEloASUwDQkoAsA07DTtMpKoL0E9OpKQAkoASWgBJSAElACSkAJTEcCugAwHXtN6zxjCMjvGrdkotEGMMZYQTtees2OIWCMAXhAXgnfROgYY2CMoa+zjziO4TiObavcZxI2xtg4xHhSLwPTyNd0kDSCUl7D17nv0kbXdRGGIXzfR71et24URTCmBaRz268tmzoEjDEb6Jzo5tSpndZECSgBJTC1CDhTqzpaGyWgBKY6Aa2fElACSkAJKAEloASUgBJQAtOTgC4ATM9+01orgXYR0OsqASWgBJSAElACSkAJKAElME0J6ALANO04rbYSaA8BvaoSUAJKQAkoASWgBJSAElAC05WALgBM157TeiuBdhDQayoBJaAElIASUAJKQAkoASUwbQnoAsC07TqtuBLY8QT0ikpACSgBJaAElIASUAJKQAlMXwK6ADB9+05rrgR2NAG9nhJQAkpACSgBJaAElIASUALTmIAuAEzjztOqK4EdS0CvpgSUgBJQAkpACSgBJaAElMB0JqALANO597TuHU/AmMZvGxtj1rc1AeQ3jkXWR+4An16i4whYHaI+2YaJiokwIPEi9Hb0YUyzwWyltFeE3saxPqkR3sx7gibApoPmecY0PZs5rxOijTGIogie5yEIAqRSKeu6rmvHKMRspUvhIfkk3hiDMAzhODr9IBY9lIASaBOBhNe1wqFaXDt2089oiF/iEoYnSzwpDH0pgWlMQJ/A07jztOpKYEcS0GspASWgBJSAElACSkAJKAElML0J6ALA9O4/rb0S2FEE9DpKQAkoASWgBJSAElACSkAJTHMCugAwzTtQq68EdgwBvYoSUAJKQAkoASWgBJSAElAC052ALgBM9x7U+iuBHUFAr6EElIASUAJKQAkoASWgBJTAtCegCwDTvgu1AUpg+xPQKygBJaAElIASUAJKQAkoASUw/QnoAsD070NtgRLY3gS0fCWgBJSAElACSkAJKAEloAQ6gIAuAHRAJ2oTlMD2JaClKwEloASUgBJQAkpACSgBJdAJBHQBoBN6UdvQsQTkd8lbMtFIAxhjrGBHvPQaSqBDCTiOg9b9JX6ROI5tHPTp+IS9Luxc10UYhvB9H/V63bpRFDXGJ5dFxBQekk/ihW/Lz2g9lIASUAJKQAkogR1MQKc4Oxi4Xk4JTDcCWl8loASUgBJQAkpACSgBJaAEOoOALgB0Rj9qK5TA9iKg5SoBJaAElIASUAJKQAkoASXQIQR0AaBDOlKboQS2DwEtVQkoASWgBJSAElACSkAJKIFOIaALAJ3Sk9oOJbA9CGiZSkAJKAEloASUgBJQAkpACXQMAV0A6Jiu1IYogaefgJaoBJSAElACSkAJKAEloASUQOcQ0AWAzulLbYkSeLoJaHlKQAkoASWgBJSAElACSkAJdBABXQDooM7UpiiBp5eAlqYElIASUAJKQAkoASWgBJRAJxHQBYBO6k1tS8cRMMbY39M2xqxvWwL7O+XyG9zrI7eDT4tUAh1OQO4hkVYzjTH2frNxvM9a8epumoAxBlEUwfM8BEGAVCplXdd17RiFhOeJ0GkdxjQYG2NaUeoqgW0mIPesSKsgY1S/WizU3TQB0RArHKPE3WC8asYZcSeJM8m/6VI1VglMDwK6ADA9+klrqQR2OAG9oBJQAkpACSgBJaAElIASUAKdRUAXADqrP7U1SuDpIqDlKAEloASUgBJQAkpACSgBJdBhBHQBoMM6VJujBJ4eAlqKElACSkAJKAEloASUgBJQAp1GQBcAOq1HtT1K4OkgoGUoASWgBJSAElACSkAJKAEl0HEEdAGg47pUG6QEtp2AlqAElIASUAJKQAkoASWgBJRA5xHQBYDO61NtkRLYVgJ6vhJQAkpACSgBJaAElIASUAIdSEAXADqwU7VJSmDbCOjZSkAJKAEloASUgBJQAkpACXQiAV0A6MRe1TZ1DAH5XeOWTDTKwP5WuTH0YDu8tMgZQ8AY6hAP2+CE7yJ0jDFWx+jt6COOYziOY9sq95mEjTE2DjGe1IukGvlMw0HScKW8hq9z36WNrusiDEP4vo96vW7dKIos085tubZsqhEwxmygc6KbU62OWh8loASUwFQh4EyVimg9lIASmBoEtBZKQAkoASWgBJSAElACSkAJdCYBXQDozH7VVimBrSWg5ykBJaAElIASUAJKQAkoASXQoQR0AaBDO1abpQS2joCepQSUgBJQAkpACSgBJaAElECnEtAFgE7tWW2XEtgaAnqOElACSkAJKAEloASUgBJQAh1LQBcAOrZrtWFK4KkT0DOUgBJQAkpACSgBJaAElIAS6FwCugDQuX2rLVMCT5WA5lcCSkAJKAEloASUgBJQAkqggwnoAkAHd642TQk8NQKaWwkoASWgBJSAElACSkAJKIFOJtC5CwDyW8wiMbtPJKK7CYkQYlsECFiwSEh3vSQsVyRCzPJjhjYWMI6ndMghqDclm0BOHo22C60Oaf52a4Yxjd82NsasvwZBy28ci6yPfBp8WsSMI2B1iPpkGy4qJsKAxIvQ29GHMc0Gs5XSXhF6G8f6pEZ4M+8JmgCbDprnGdP0bOa8Tog2xiCKIniehyAIkEqlrOu6LixLefa6jZZKPok3xiAMQzhO504/Gi3WdyWgBKYygYSVs8KhWlw7dtPPaIhf4mwa41puPMkPfSmBaUxg5jyBedPaftrIdbBtf7ZMfXvKBKQbRJ7yiXrCdiOgBSsBJaAElIASUAJKQAkoASXQ2QQ6fwFArMwtiOECwLZIwmXChsDuAyVouGC5IgJYxDB+Q4l5ZszYzjg2bBvYtoZI27ck0NdUIaD1UAJKQAkoASWgBJSAElACSqDDCYht1uFNbDZPLFRp7cZuy2LfWrdZ/BM5cmkRybexK3GdKoJbRNq3OVfSVNpNQK+vBJSAElACSkAJKAEloASUQKcTaNmi07edLcN94xaItTlJEsTcoX+8MLKxZd8q5ym6MXf6NyUbV0fCUh0BPtmV+GktCWsvQr7YnDDdSNomXJ6tx1QgoHVQAkpACSgBJaAElIASUAJKoOMJiD3a0Y1sGf6tRsY0RCeL/ay6JIpVvjWunMNFAOts5k2KFpHkjV2J63gxzX912Jzb8QCmfgO1hkpACSgBJaAElIASUAJKQAl0PoHOWQDg7rLdzW/2Wcvwn2zsiz9hpsliFwDEKt9amTD+BeX6LxSEjXds8c0qPd6ROj8+dnrFGFZXpNlehjZ9JFwE2JRsOrfG7lgCejUloASUgBJQAkpACSgBJaAEZgABZwa0cYMmGprkIhIpboIYCXemt9aVclqyMUzTStiU2wnGP9v1+GZsTIGZ9JjiBLR6SkAJKAEloASUgBJQAkpACcwEAtPfWhMre7I0e81wR1okiROIrN+bb/gMFwIkPkSIqPkXczFgskj85PCm/DwFhlawgBTXCsDSgYTxYD2QSCo2fHHRASIbxk7ZUBxzB79Zu1qt1vQBIdtYDyIQM+hFsVRhmrS3JQzKMel8CUI+DRAG1qtvmycgv6XdkolcBjDGWMHT8dIylMAMJeA4Dlr3l/hFZKyTOBm6ZyiWJ91s4eS6LsIwhO/7qNfr1o2iqDE+uSwqpvCQfBIvfFt+RuuhBJSAElACSkAJ7GACYqXt4Evu2Mt5jg8Rw9lcHCUQEdvTxA5jXNCMsoLmK6EZK2KNf2ashlXUwzrqcR1hHHK5IGzmEHMXcA1YDido0VMAABAASURBVMAkhEGCgBKFjcJoo4GZG4Fp/F6pVCATY2mC+NPptHhRKBQgbawGZGKA4bEisvksgjC2zS6Xy8znIKHxH4MZ6DKicTgMc/LdCOh7OwnotZWAElACSkAJKAEloASUgBKYGQSm/QJAAjE248f3ltjnlKAWIqxHNNATuI5Lg92lwe5MSEwjP5Hta5YgsYaGqovGn298ZLyMlZSTgogHz6Ya5pP8XBEAq8CyAc8z8Cmuw8J47SSi+7gjZozUmc40OWTXRqoqrsvdHvHXajV0d3dL05HLpRGwrV3dXajWYzieg4DNzOZy9pMBcWIgO0UxmcEKATEOjgt9tZ2AVkAJKAEloASUgBJQAkpACSiBGUKAllhntFQWAh7XkgTwfZrsNFod2aqOmaMldSCRT6vXHCB0YAIao5EDN/Fgkk24sYckNEjqBmEtRliJUa80t/p5HWsJiyvCy0i48S8ADBgKD0kSoa0syRCX0VP6EMO9q6sL8rFNWQBIpVIIgsB+1FMqXihHOPOci/HDk36KLx5+FM674CLcePNtMA5sGxt2vsswuZomCHFEpACVNhPQyysBJaAElIASUAJKQAkoASUwUwjQTJveTY2tmdloQzLJ34jhu1jcIvLv5jT67Y69WN40QI0HpFwfnnG5q+/A/ku+2PQiklf+1b3KMsRlnENrVvL6joe0l7LCVEDKF5F8NXrkWix/8gY3Y23tZP1B/C2x50/hN1kAkOpVq1WI8S9+Y4zd/b/33nvxkYMOxue/cBhO+emp+N0f/oiPfPRgvPXt/4qTTv6FxSL5RYxDvuSWwAFiwiFLyCqBJKq0j4BeWQkoASWgBJSAElACSkAJKIEZQ4DW2PRv6+RFANualnUtbswYcaWlIgzaRYAi7dARYHRxASOPjGPtA8NYcfdqPLpoKR644WHcc939uPOae3DvjQ/ggZsfxqO3LcXKe9bY/JUVdUTrWBDPhywQBPTLdbigAJ/GrcuwXFOk6ZVkCYqIvyVMntKHQ8NdFgHElYrK//17njQU+Na3voVzLrgAhuH5Cxbgk5/6NF7wwhcjjBOc8IMf4je/+wta7RRX2g5jILZ/LB+PEJFCVdpGQC+sBJSAElACSkAJKAEloASUwMwh0DKJp22LE1izcvP1l2Tu5sdjQGlFFavuXYd7rn8A1156Ey694Aq611m5/vIbcOOVN+GWa27Foutuw23X347bb7gDN1xxI65n2jWXXIurLroal557GS4++xJc8PcLcf6ZF2PRDYtw36L7sPKh5SitKSIuRUBrQYDejSvWMoSl3iIbp0+1sBj/xhi0jP7WpwDuv/9+XHLJJZg1dx6O++a3ceH5f8Phhx+K0/92Ot75n+9CqVzF2eeeh3I1Rj3csFWJrADAYc9Ne/XbsGHTL6Q1VgJKQAkoASWgBJSAElACSmAGEegYC0w+BWBoVEJeYvQ33eWLV+Le2+/HlVdehQvOvRAXX0yj/ZbbsHLZCpQLJSRcHDChAx8p5FNd6Mv3Y07/XMyfvTN2mbsAe++2D3bfeQ/sPGcXDHQPIufnIfmDcohqoYbbFy3CDdddZ43hiy68EFdffTUeuv8hFEfGsanXpKrRAN5UjqkVJx/9b9WoXq9DfgFAfgng/PPPh+/72G3XPfCOt78W8nOAZbLMpoBPHHoo5BMDV15xNar1GoIgQsiVDx62KGFgjIExxob1rV0E9LpKQAkoASWgBJSAElACSkAJzCQCbV8AKGEYZYyiSqmjiAg1ANwyFitRdtBFGJQou7NOI9O6Yk1SvLIPt+zBrXhAIUGytoxVDyzHrVfejov/fiUuu+gG3HnzwxheXkVXMht79Dwbzxp8MfbtezH2yb8Q+y14Hvad/1zsMfdZ2GngmZg9sC/66fYNPgt9s5+Drv5nondgPwz074t5jNtt1rOwcO5z8az5z8FzeN6cPV+JOfNegjlmIbx1PXjs3nFcc9V9+Nu5V+GMP5+Pldc/hODulXDX1uDVHaTZujTblqnHyJRjtraEOip0y2xWjYsCMfjWEHoJxOKA+EV4rqQLFhEWt02HoJVyRBoF8SIJY5OAdQiRzXg04AP7MX+kUpAf9qtls7hrZQVrkj68df99kK+V0WtCSoBgvIjn7LMA82YPIAhruO++B5DOuuAaAKIEtjl1+UiAMbbc0AkQ8dyIDTTw+OfDjT0w2KgOvePJOtS6Coj6K6jkxzDirUHFG0U9XUDoFdsqEa8/WUKvzPqUUfcqG0jNr0Gk4geYLDUXqHkRAr9iJXRChE6MyK0hcQvonhPQHUehWG/Aq/k8gd64CjczzrzO1ovjIJJrTWOxa34yihmqC8UwYrLEVDrXdSFfYMkkxC712wO44oeyU0S79Sd0A2yLxCZCbGKIzoTGQc2lOCmUPYqbRplSseKh7lCobxE5RY6cx7s+oT45QHGI9zwPYeT4MYK4xHGpiMQpIfTpp9RSJVTSDSmlKxCp+hFEanQnS92Lqf+sF3mHVoBQrs1rRRtIjHbqYNVZg3R/DQVnBUruGsQ9RYw7Q6ibKkBOICLw1vNCjk0Uw7EppgoFbIN8b6wX+fCjFDiAAxzf7DlEGpNPkCqilhpFQKn744g4ViRuESBTx1Qg0m79eyL9eCL9CrwxVNmeGp8NJddDORNgbbAWfj91DQQl/ESvakB3qgdRPMLn3Bo+77lAnosQGWfbpM1jVzkzimp6lP1cRN0vInIrCL2S9VeZVkitRq1nBCPJUpTMOvZ9AVZPqFOiM8RCFqA3Rt2A9yjIQ7I4MLEDp+bBWGUDEABV7ljUcgGWx8sw0jPEaxXbKqLTkyX0yqxPGU/2+VfIVOw4Is/EwONY6AAx+1RExsUixhHm+Czs5jjjVeFxLoFQQJFHnSIAqV91uKi6dZR4n5XTZZT9BG4ujxBZIHF5W4bMUYHce4mpI+KzLzQZ1pPcm2NVa8x6Km7EurZThvvXYimWoNZHdtkENTYREeBxXI/rHuKEAoPYJJQIId2QChjD4bsDyL+xCkcyrFTLcLodjPtjGDIrUM6NoJIuUrdL7NMahddwIzILEHDOUuNcJvTaq391x8E2SVcKo3GFY3SCUB6MAXWqKkI2dOVZVeezr5IeRzlVQdnzUHV9ztliyyE0aTKl8NkaUiS/SOJEmBATU98oHOtC1jd0fFjhue3UHXttN0TE+6bOZ1U9NYpKbjVK+ZUo0S3k1jFcwrjDm8wlEwPUyMSLPdQ4Lrngg47RekxfAtTy9lbepckn4tB14HJYcgC+8w0ct4AYsK4BbDST5ef1wloEEcYCHLzi0RrWPLoCt91yDxbdcCfuv/NBrFiyGgO5PszpnYXduKO/2047Y5fZs9Gby8EkISrVAu5ZdBfuvuU23H7dLbjl8qtx9XmX4PK//QMX/flvOO/3p+Piv/wNV5z5D9xw4WW465ob8cid92P1o0sxvnoYpZECennTz8t3Yy+Wve9ue2LfBbtjTs8gvMhFZbyKSy6+EpdecjVuue5WPPbgYowXAiTy7YNIAxwAavUqEv55vJk8tj/h7DIMAojhAnkZvrHNfIflACBhXCuKwe170FD3fd9eI7HvAKuI4eFha1TtsmBXFEslpjiQfF09XXBYv97eXjgc7IaGhiAvjpvi2CYk7EBmgRhmNpJvDuSBJJ3NgCTSkcwcm9HV241isYiVa1YgDEN09eSR686jUC4i4cN7Korx2KuTBG4jbPjgNG6Mlit1N802gPGJz3wizXMfefRBVIISdt5tJxTXxCiPA2tX11AOyjTS6gicAgJT2irXnifnTmNZu3YtnowsXboU69atg7iPPfaYdXMcB4T/dBb4fDj7VcCvI+EEBV7NuoauYVpCAdMb/gr1TtKr1oWkUecefng5OPQAvMGXPTyMAHWkMi66+/LWH6CGiL7QSo3DbcBwDREXCUPqjkiEEuPWS2iKNrxexwo8j3pqmvrK89anSXx7pBpUUI9qACfyMWsYxyFyuQxqYRWP3r8ao8NVjIxUMDRcwjqO90PDY/SPYXhoFEOUlctX8X5ch9HRMYyPFjC0ahhLHlqK2CSocZHOeMTKe9m44vK+pwuGkwmJ2zuGiQ5sST+a6fDrVq821i+TjuBkYjh+SB0M4NPeSnU5JFnB0NgqjK4JyaSGoZVV1JISsl0u0t0unFRE/ag0xi2ntPVuu/WI90pECSgNt2bvCxumsS79XA8rSNHQ6OnPI92VQWHlCFY/thTVdaNYuW4lVq1diZVrV2PlmuVYvZr+VfSvXItVK9ehVKpjeG0Jq5aMYPGDKyHP2EwmRX4uahH7pPnsSKaYayb0O6F+J4DbcM3jnn8JDNPQzI9mO8BxSdqU7qJxZUIUqzTAOF+LaIDmOS6tWDmM8miMxx6tYGg1OB9w4edCcglQT8b4fBzBWHUtQsPxxhH92kiaehPSjTh2ba0b8Px2Sjrto4dzLjtm0fpftXodhteV+Uwcw8joKIaHhjlODT1eOH8bonDahdpogsceWIWu3i7ONcoA+yI0ETI5n34Zs6TvDMB+kj4xzb4Rf9vFr0GecVsr46U1cNIBTKqO3jlZLH5gHVYtK/OeS1DgWl1kdaPIsUr0p9BwqVMSLxI4RepYEaIDVteoDxHTJdyQAse2IiLGy1xN9CyE5C9PnNfIV7Jl7Gh/KM9wSsSxKkqqnNsHiBkOGZZnofS5zAVokkB0JZUGZF6exODYxDfoazoTcNpdeZeGsIsUfLoe343MRJNmtQwgQVG4OOQgFDHMJJMCvLRrZeVwgtvuXoZzL76RxvbNePi+NfDDHuw59xl47h4vwG79u6LH5FFePoIHbrgNl//jHJz5h9/hD6f9Er/9zS9w/flX4uaLrsHdl9+AxdffjrW33Y/SvUsQPbQcziOrUL37EYzf/gDW3HQ3Hr7qZiy68EpcdeYFuPDPZ+Pc35+Ji3/zO1z/93Px6I2LUOdDu5u7RDvnZ2GPgd2w++y9sMvcfWgI9+Hhxetw2ZV34Kzzr8WV19+HdWsrkHb1pHrZ8gznnwZxyBsqNvB8H45rbLrkeZyg8XIazvZ9TxJbvrzbQYAhlxceGx2GVNHL5NEzMBuyerqcDx/JJ90Us9KZTMYuFEizHDanWRSMYVu5iuA4Dgz/WORmDycH/OWvf8YdixfhnuV34sb7r8X5V5yNS2+7ALc+egOuuOuStsrlvP5kueKui1gfyp0X4Kq7Jst5uPqulpzb9J/LPGczv8i5uPwukfNw+Z0iFzB8Ae5eswg3PXwVzrzgr+ja2UFuNjB79zTe9I6X4shjP43Dv/sByoGUp+zynANx2Hc/NK2lv78fW5J58+ZhNhf9dt11V8yaxYXA3XaD+BcsWIAPfOADZN9e/bmCfb4tcuk9F+DSe6kr95yHK+45F1fdezauvucsXHPPmZS/4bp7/kb3TBsnaZLncuaVc+Tc6xddh72esTO6Bj0gB+yycABHfONT+NyxH8PHPv1+HH78IZSDKQd5fnwNAAAQAElEQVThiG9/GEd++yAcefyHcdTxB1E+jCO/05AjvvthbCyHU7cmy2Hf+wAO+96HqG90qbeHWZFw++To738Gh371Q2zHp3HUtz6DTx9zEA4/7lP40Cffjd2fORd9AxnqV5aSp3RTeprSjYH+buy0K/Vr/ix09Xch15vD4M4D2O0ZC3Dhpedj0YO34Jo7r+S9fjmuuPsSXH73RbiUY4LIJRwLRK7g+NFOeSL9EB0RXRGdEd0RHbp6kn5dece5uOKuc3D17RfgykXn4iqOezfddzmuuvk8/OHsU9G3wMPgbmkM7pnBv7/3X/CZIz6Kz3/jY/jscQdRDm7qgoxDohNb47ZPd2TsPPL4g3EExbrfPpj3hoQParqH4EvfPgRfOPpTOOLrn8Ynv3QIPnTIB9G9oB9zd5+PzLw+zJ81H/Nn72Rl5zk7Yae5lHlzsdNOszFvJ+pVbwoDA3nM270fezxrJ/zfb36Gy244H7c+cI2VduqOXHvys0/8T/X5dx3vg2uacjWfe1fdSX2iXM5xUeSyRefwnjkbNzx0BW5dcg2uvvUinHb6rzB/nwHkBhzsum8Wg7sCn/rigfjCUR/EF477II76zsdw1Ikfw+HfPwif5xj0+e98AFY43nyBYZHDOF6JHMHw4ZStdQ/jue2ULxz2QRxx1MfxyU/9D17/ppdgt71mYWBODrPm9GJwsJ9jVT8G+hru5OekxIlUwwDpQYNd95uHS6+5CNfccSluefBq3Hz/lbjstvNwDeczV3PMsn3Dfmr1zxV3cs4i0ubx66p7zsa2yC1LrsaND12Oqxedj39ceBr2eM4szNs7h+7ZMbrnAsd855OUj+Mr3zkEX/7OwTiKenMk+/wI6tLh3z2Qc6j3cAx7D9330T2Q8gF8gelfYL6GHMTwhykfsmmH8ZzDvvs+5n8PwyIS30bh8/wwyuHfOhiHc6w64tsfx5Hf+iS+/K1D8RU+D4886pN4/wffAz8NyFS9Ug0R0BbLZoGuvAN9TW8Cbe9BP0zDC1MwsQ/EHtAy/ltcDbjTTHOSRqPspsguFRensHbpOtxPw/zKK27CvXctRjAK7JxfgP3mPAO75naBO+pi+KF1uPLMK3HVGZfh2jMvwy3nXYMHb7gHQ4+tQlKNkEtn4Fc9+DUfqaqPdM1BtkopG6RLMbLlED0Md1UNMoxzGeeMh4hHQ9SH66gN1eCtKWHozsW48ezLcPYv/4Kzf/U33HrBjRh5cBjpYgZ7zFoIWYzYpX8PpMM81j02gjtvvg83Xn0rbr/2IURjNJlLBibyaFCn4Dhuq+WQG04kMcQiArqUHXLwenKdUKx3emiv8x2yCAj2kvW7xsEa7oiJwc/KY+7cWYhtSuOtXq/DoZHfCAGtsjzPQ9wqkImOLZWe1mHoaUppvIx0NgXhYLM1461fLsYkrh9hSooPcE2rIVJPASdx4m+5aeaRcEskXuJEGFct1SFQ/T460l6WkbgAYxE5PNffWmmex2vYOk5TV3RpSyKfHEm48lQulzmORBB/yX5iBejt7cWU1Bvpiycr3L1AKmA7uAObFqGSpNm3IlKGuBMiacyTEuE5PNdLG5SDGkIyknGmXKNmUcfkJveIBy7LakkzfiKuFd6UK3op8VIH8bdc8U+WVny7XKljq31SBw7HbDHAQa04XoK9N1hfh+Iyr8tdMCtOApcSIWTWEG7KIHb4XAjrqHNnNj+Yh+XE81plWF1r9UWGVxG/XLOdInWYkBh8SAGT9APUEWxJv8jDtk/a41GvXJbhx4jcKoetGhJTp25xsdsJkO41QDfbLUzI0vIQ/7ZIqlleu1xph8s6iLuxSLyIsJH6UbpnEwDjAtR4Uo2PsYSPNkNJGG6IAV0ejAATwExIiBZ8uZx4EyyodgBvYcuQ5U5Jd3K/Sh2Fj8SJf2NX4jYlco4jDW8KWc7dox8yPnHnBNVoHMXqENLdIUxWxi7RvwhWJx2e07qOlC1+EfG3RMJyja11pRw5t02uw+v6ZOLKPWwac4SYzedwjpjbtC53aVzX5Vi1sRjGGWT6fViW1MlUvwPLjX4Zu0LRLybbOF5nwpVrSXgqSIb9naZspRuH3Ob32NBUFZlZLhKXY5XLezPVdMXvMl3GNo5rloEwaemM+FuyqbgU69ZKF3fjPMJQ4tvlNvta+ntCHEDGHCusV98sKphhHCWVNjAOFYxBPaY/Aenq9rYi5OVFn0TkoSfCKPvgM0CtXoPrObDGP++lsdVFGtB347rLr8fVl1wDv5xgQWY2njd7L+zpzkbw4CjuPe9mXP2ni3HFny5F4aERRMvqyI16mFXvwayoF11BHmEpQXG0hhz6kUcvMqYbqTgPh4sRCBzEHAPCaoywniCpO3BooKeYO+vy/PQg+rNzMZjfGfHyKjKjDvrDXgyEA/DXOlh581Jc+6er8NefnI6rT78aj16/GF2lLF44/9l4xZ4vwj5d81B9bBh3XXEjLj3rctx/8wMIhwmAh324J0DEUTxGxL+QUSIxXQIQNhSigWE+erfD4QBiDbBkMZjowOETxXcBe10Ac2YNIo4ClGshxrlQUiQvqb5IkWNnwIWDhCPI/Pnz0VoDaBn9HvuTRfCImYPXok8OwxA2euX7cnCyNFJYaFhn6TJY5pmJdbEDlkf/VBSpZ0u2oX6ZwRSodpCHdBUV1Lj6FZmYbgVGHkjygPII/6m6G+TnA86Gp58bRZE17DfnZrlUbYxBV1cX9dCBMQbpdBotXRSubRWf+rstIn3fEulDh7rQEk5ckpa/5UqeVn66hdooZBIJN4QYsNluD6VqBXIrxoZ124zuJowXgZS3KZHredQncVkPtFzJK/EtaYXb5rKNUQxpr53cpRmW/qDb1Z9DQmM+ooRRFSJRVKO+1ag/gZWx0hjH6AgB/xzPgZtyIB/9hxujLg8Rl+WR1YSOSdmt8GR/K24Hu0+kH6COTIj0kfRjS9ivifQj2wpOkBOf47NMDk0Ax0tgJJ5h13cQCAvGQc5JqqjXS6hWxjFR9uTrPBW/1MnWocayqG87OGzvAfbZ5txanKAUliGLtiGt+Ij3GbhQ5GV9xNQNhw8xB4bqZ+hzKcb6jQEY3RCXDvWRibA6mgEgkqXrTVER3W7JU6lj6xxx5TxpIx+BsUlQqBRQDSuITIiR4hDXQAL4zCf/gpJwQSWhbsk4k/h1gDoRu2XAp05QN61r/QxTR0TvRSS/5N1ql2XZ89vkBmwqNQBUGlDV+Iyjl9wc6ozMs+RfJkMuSoZRyPEr5JytKZyfxZSEuihSCYqWa43jXI2MRc+8LpbMcuzYNdmd7Oe1bHq7XIfPKpeyla6TcwiMED2OXRzDI1PluF3k+BUyRF2jXkWUBFUknH/BlJif17NjFHXJCyFjn9UBq181hiW9KVI3r+mXcySPSOu8NumNfW7zHtmg76RfRaQvxXWAwvgo6kEFlSrbzTvO46K3YyKqW4B6nYsnVBE9pi8BdvEUqHzSrIO4hn5KzNtNJM3JOr0YW1vE3TffjxuvuBmL73oMuagLz17wPOzVOwepYh2P3XQnrv/7RdzpvxgPXHsHxpZyYlv2MLq8gPE1vJFHDXU+jQyN/Ay64ZtuuKYL5bEA5UKIejlCGBheykPi+XDTGTjpNP0eItcF1wFQDzgE0NgtjFUxNlzByNoSBnLzkHX6EZV9FIZClNaEiEZdZOrdGDCDeGTRI7j9qjtw00U34KEb70GyagwLUn3Yb84CPG/+Hhhj/R6+81HcevVtWHn3St5xCWjpw+UIbuwMIGGdRGSAipnEySqe/tcGimDWl++y7a2Q08zEtQA899nP4gJEgLvufQDZnAeiQp1VlFMLhQKWLFnCh7OPPffcE3KaiOc61i95PFfeWyWDLZUc2PDFLENDw5CTMt0ZeDnX+gkEER9esusRcIcp4sDUPjdEYDaUCHVMiKkhFuFDpOUmSY1NqFiJOSmMWX+RhOXETp3xdZ7TkFJlDOX6OMp8QKcyHoxjELN0R/5Xki61zYafqrs+f8KrC8Hp6Yp+bkkSUdamVrWMfvnEgESFYci+k75qt1tv1uOpuzF7P6bGxHR5+1EjRDtiBAwH7NnQujHDrR6X4UVyJ/bTELl0lrdXjPHyKHdqa8wdIZf3kTgxnDSQGOazEtEfIaZxJxI1dTzhnTtZYiSIGddwmZ/hkLUKN3IDGxexhgmlfa4Y6iEN2oTtAdssxlnM+1Nc0Hg1vgNZgPY4DjbEg+dSOBh6joeuPBeWSDBh+0SnxI1JQMT1XHKvN2TyOMX7PGpK+8atuu2BkHUNrIQMxxQwJLVPrH6IL2bbYsZuUr9iabUDDkyIeK/FNq9hn4JnOKhGcgUg4CJLAnkZGD+FVC6PTHcP80Q8I9pqN+TZIWvdLjdi74a8JyKpg5H3BCHvl0jqRddLGeR7M2wfQXEBJExE8xMbroRVa5AlHIdi8onoisi4FAWxfcZFfM5ZbobsRFyAG7vgLQaqHdqtPxs/+yQc8V6aEHn2iWzm+Rcx3oosbPO82D4PY8snNjGq9Soq9TIM2eW6s/BSDskGdi4QI+RfhGKxTDfGaGmcvRBTLDE4XB1ImDthOTFdkZCpAf3iikhczLitdcOJshLWIaLsWNfPAqBOiD44TRe8D0Pqkvxak8dFSXne2THLTTXGLpfjl413UKxxUSWqIJX2wQkdPN/lnDexrSpViiTToBTbHgFkUbglskfUbv2LIDUD67l1LmgBB6G012FJDjH6HMp8tt9BYHUxYXzC8hsSM0UkoZvY2BiiX4n1S21EEp4jbkMfYqbFSGxcQn9DYsh5IRLqTERpjyvPuA2Fixocz9CU7v4uqxuptChXwoWAMmJuToKvTCrDdz2mMwGn7ZWXGogY1kSEDp+FVLKYuy9AUIux/KFVuPPGO/DgoodRWVVBP//mpuZj0JmN+666Grdfciluv/RKLLvjHsSFInrSXejO9cLxsugemItMN3ervRzqoY9y1eUDxUMYZ5GYHHK5LmQzeXiZLJDyUHOBIid+w0kFQ3EFpVSCcjpBPeMiSnswuTTS+TyyXd3IUUYqLtcFWVbXIDIDuyDXNx++34eI1ymNBOjLzUJYDPHInQ/g+nMvxnVnXYDF198KMzKGXbu6sNfcfZAJM1jxwArccf0duOuWuzG6YgQxrekmDhLZ8LDxCeNE6GzLYcvaQgGOSyDNdMkr4vDtlQe8DH293bj08qvwyGPDHNZAruAgB1x6xRWQRYA99tgD8+fPAZ9FtoQUJ9NR1Ky0YSGMNZzFiGDjlyRTBmcPAHTrYQ0xZz61oAb44IIMw7yakUQjWewbQzvalWtvKJC2tQSYCAo3h5MRQ0OjlWycBBuIMRAj3xi6lFwux8UV6pzvkzEHZ7a5xge2A/ABVeV7BgkyT9XdID+a509HN+FkZ0viOA7kX1HkEwLGGLa7cUi853kw/GscBu1zDS9teH2zFW6O5+StAHk0JMvwenGQ5V3WSsszrSkmfuAkRgAAEABJREFUz121caYBPbkeeMbj+YD99BEnPzJlkUkhDE0/6i0ohvpnOF1xEXDeGcAkKSuQ1TiKoS4ZugndloD+jUXSNo5rS5ht8jI+DMcm0C9tjpIIAXfNwDvLArFvhu/rxZCaIclCscB3A5lsS1ikK9OF1kvCLWFGHgZ8mxAjASNB+8bQjnZFN0TyABpi6FqhfhhsWb/8VIrnCSkHrpth/VNWkjjF+DQ8R8pM81kuYR+1usOFdoeGL1CtJiScYb6tH8OwCd3asXEx6z9ZeK9wpEZTItRRj2uoBGXmM4j4DIvZ6oT6k/Zz8N0UPIovRtkkcWmgWaFeiqFAqBCRT0TCT8Cbj2VFjDI23tDXOMwODtvLyaUnBDLOtgSYCDqs2sbPP2oCScRwuFgi0ngWxjDyjHSAdCaFVDrFUYckkyqfeQFqCADGJGTsoQuze3eGhxx683PgIA+T5EjYtwKORSIJ3ZgC6kvyNIqU11YxJEGDTMZsNh4NSSCGfzabJqfGYZhgALQEzVeOG10p6h1LYUwM+aSO78pcI0Ymm8EGfWb7RPoG7B+KS5ESWahpkwvpb8rWugnScJwuRFGGLchRq9hm6pShPqUNbQi6DvXFbCRguCEpoKlXEl6vWznqX45pDbcVL3kasuF5jbgM8+9gYZ82Fr5jWNewCpOkXClx3h2RT8QE2Lmozw3SIKjD8M9G6tu0JeC0veZSAxHDmlCohvTw4DIjN0lw+/W34w7u7q96ZB0GvAE8b48XYLeePbHk9mU4/ZQzcd+t92DNoytpcIe8kX2ENDDHq2WMVEsYD+ly9bgYVlDjynvsJnBShg9dg7SRW9LwvCGE9VEgKFD/S0iZMrJOFXkvQC4VwE2KlBLcmBO9pADE45D/G4qCcYThOMAxNvQSlBCgEFdRooFai0MuwhoOni6GRgp8TBn05Pv4kEph7WOr2aZFuOaya3DV5dchn+Qxv2c+5vfPR1RMcPet9+LGK2/EkgceBbgy6fAmI5bmO+DwD0/zy9mgvGbISGTDLwaWhCRKYlwGnv+8fTG7v5cDpsGHD/ooTj/jAixdtgLfO/EUHPqJT2DOnDl4x9vfihQzx1wBaJ2bkE086f//WdQWj1pQ5UAa24mA4cVj0kx4Vcf+LxKYJqG4bW7MujxeGnXCxml28rdh7oRxLZEFDvFHG52HVp/T2CUCRAH1ktrkGZftdrZC1p/DkzGtZYvaQ3IO20puxhg4TX/U/LcB8JWw8dIj7XPl6nGzFk/djWMPcexYodqgJUkMtMTebgy30uJm/ohuf7aP+WLaEw4ScqpVq/C4leQYD6bJhyWxfglDEd3IuhInkrBcEd6WEBG/CG1piLBIyTYhUopIo2wWJYE2StmOL1L1BAF3q8F7zfNScDgpZtNoZIFsNyXGxg90DfAMBxlr/Brrd/ge1AO+kymJiW6JxOyAlhsR1uRwK36Hu2zklvQjfgL9YvMgEtUBPlLResWBkGRSaMgBnEDCpruOA89lmgF8z/BUMkoozJVshcsCeBG0TyYqIPeFKDKBsp9hJYHLdqWcNFwj95MDz/E4bwh5VsL7i+3nbkfCDkharvgniZQT85lZ5044eEOFsjBF0AlCcPi35cS81g7XG15ZrrtpSVijGLbu1tfMxYGh6ZuIlZwNIROmJxR5DraEhaBSq4gD36QpPuQv62ThkmBUN3wn0zpJJ4xJgJC6x+pBbmcWZ+9hGYeYJNHMD4rTEEYSK4gUW+PaAllG21xOko0Xw3DTSngnsnjJ+YE848CXzLU2FOaKAeEi4lA/mQ0Bz3HocXgPijs+NmpTpD8mZJJeJtTJWMJsuPRp0iY35jOM1eBY7FBAeWqu6IjLdoeBAZuAmnzPF1se1BKYxKeOyH1LEX/iIaGA1xR9ohJjskhcwnPjSTI5LH7JM/kcuWY7JbTPoYSjScRqJY+TbDYPhwON76dIySDiOAVSqZQ54EM0BfqaxgS2ew9WKo3Be1OMZNChjQuOOeDYDdr8MLwPXcqa5WtwwVkX4tH7HoUpGezevzv2mbMv1j04hHN/fx7uvvweFB4roVgwPK8LZe5EJb39WMfRoJpPo5o18GfnkPTwtqMEmTLcvOwajyCurkG/X0GuPoSsuxazc0WkoxWYlRpDT30l5joj6C4txy5mHDs74xisrUG+sgxdtVXIhqvhh8vhJyvRlRqGnyuj7o1gJFyJ8WQtTFcdbjaE/B6wSSeo+xFMPocCjQ4n28OHUZY7Alnc9dBK3HzXYpz+u7+iNFzB3J6dMH9wZ+wyewFGVo3h+ituxIN3PoTKWI0POp/iQH72sFwqoTVgcJNuU1ifUtwmFUA6RG5u9oMUZoyB4xiEESBRck6tVMVpv/k1BmfPxi2LFuGQQw7BO9/5Tpx44okcJCK88Q2vw/v/531SCnIZD62X7/ssS0poSsKUycKgHK2hyPM9xJP+UnY3IIZLI0XiPTGE2ygur90Sn36RRp1c9pkLRIaubyWhP+aDxkGKXJpiXDhNicMYbCrzMg4OkihBWA/pM0j40HHiRjm9mX44DGe4Ch0FYH4wDxDVE/uJGV7VhltupVibCFfLAcJaPBGWPNNZjDEwZvMCvtLpdFPnYPO6rgsR8OWxz9orLmuwZeGgMZGnVuaCGPXEY6+LTO67egVwDag3gE/XSxquLPKDqiVpkl/GjZh64zDdhYuI+mB4z3smxeukgNiFoYaIboGDcmx11kOlJHrkI6YeG57XEDAvqKew1wWvw7khz4YVF2BOwDBeROrEtVJwU1R+bcqmtfK0w035GVbZQcJWOK7sNDo2DLIw8OEYD4ZGm9MShiWuJYb3oUjGy/KedGHIUSSTysLAYQkpKx7JThbhPjncPj8guiJ2pWsARLB9IrrU0I9G2GVSWKPfAJIvof7Q9mBs4/A8oFwM2X4g5twww5XfoBrAxBFMAuTTGYBuQj2QM2pVlsNCeZAS/YyUfBIW/amW6hPxDtOkLhIfB5iITyJA8rdTPNZgvTjs5cniMtWxkvUy1k2ZNLJeDj6fAS5zG+PAiDh0J4sLGIo8B13PgZ/yiC9GLp9FbP8ShhOW4LVVpA0t8VkTkUaNXLaXDeBY4bK1Ign9sR1LUuzDlngojZYbYcOxJQRiLhrVqxFc3msRx7psikYIGuXJO0LweQjGpDiGeCAO+FxM4t4LZJ0k7cPqHLHZMUl0hzVhXlhxqYcxn5U8045bDmDzyTpDtRyxLrDnS/wTiZTbThEtMAAcY/gew/Am8n0Xreeb43hoiENXBHSbYsB2Mi+N24yfgxGiHAPFHeidxTDzsw+cx0kr3mGPN3p7e73XyrUtXiOkoZ5EALsfMi6J6wCQPhdXwtVyCDuuGdh8RGTTW/l5I8HhOfJ8ynDxV1yXhr6UYaiLDp+B4rcSg/rJzLwmi4NIvRRZV8pwmC5utalH4pf6iW6K3klYzrESAS6LaqdIDRLbepcYnEnisU0ea9eIM7yHAQ++mwXIprenn67DdD2mM4Ht3oPZLBWmSciuGNolsEaET2PQ+ECRs4G6fKTE0D9ewc3X3Yabr74VhdVF9HuD2KVvVzhFgwtPvwCn/+p0rF28Fj1uD/r8Hpiwi4ZPDmGcQ8CVdofGtkuDM6gXML52KeojyxCXViBnhpBzhjA7M465/hi6Rx/FwPhS9BimhUvQF6/ArGglBoOVmB+swx5mDLvQ3S0awV5+Ec/MB9i3t4q9KLt0FdDvroJfexip0mL612KXgQCzuipwqysQF5ciG40ha8qc+AC1egnlYgWVYoCw6sJEXXDNLFTq3agz7twzz8X5Z52PykgF8/u4CDC4K7yqhzuuvxN33ng3Vj2yEmwc0n4aea7I8S61AA15Wc/T8LZBUZMCUZTY0uVaMpg6DElyd1cGO82ehd/89lc47Aufw8KFC+Ey8TWvfCW+993jcfgXv4C5s9g/zM9oO8TQu82HPPBEpCBxDUs2Muluk+vyui2xdWG44XoAB0zPSSMM+fwJANfNwOPkD3zgBgzLKnONE13Q4AIHVU+MCOaXCZDhgFvjJCjNyY+BhyLvC18eztJWSlCJ+PB2wGc9F1wAxEAqZZBNOwzATmiq1ZC1kes6COsxarUIXTkfaeaRXOPjZRjmNuzi6eqy+tt0GBJqp/4Y9q1h32/OLbCPfBoNrfSuXC9SbhZ19qUs7MiinIh0pNhYYrTXKjXUrH7AvuS+FAH7WfI5LmhQAMbhsFIKkEl3U2EYSWNWFgGiyCCoJqhWAqtjjkNdps7leG3ARUR9BvMCDipl2LBsEEi5tGHs5LxeAzisQ4xGWXBwEkAmXKJrPotLp4A69dMAvAYFaIsL8k/YDnFhXQcNl87kg/W3/J6sG/PkSXkN+RmW3xKX1235J9JaeXaka8CxAZD+qFAXXPZNkW42B6sfoi8iMdsi+iXjTL0aI+UDYvRb3QNfLCfXxZPpdZkGZkylXfgphzpQgcu48fEC+MiHTAHSMi1gmTI5HhkpNPregHob2nK7cikMDY2hIuMjy3Qocr0ULxHHjXxcx5OqNc5luugWi9ihYcAFZPfCulJLCvsP7GuIK8L6gm0lEuZlRSXcEsOwCJ0nc8S2IClMcidsv8P2Ung9w2uZHey6vF5L7LUZbrjsKOq4x+fZlp5/ILvunj5yMQi5YOR5afieD8ekUOAzz6NCGo41hUKl0VaWmZLnpB0zeWUHVGAKecoYlErTzyOKgGpzkYlrUHaMCgMmJICckuZkxvCclIxDNVKlgstUNZeT/uTYVAs5frEQnrKlwzDRsMx2uQDrzjpseEgLJablin+SsL4QkShyhEjssaiW8Dwyhwh1asKVczYSQ5qGebaX25XrntDvmP0XcENEXFlITEKDbMZAxgXhD77ElfFBXMM3HsjnPXguUKmEGBstQZ5R8jyUORhPYT+DrQBEZ6QssI1+ykgSDFFI2AbkjdFUSeqiBCjMm86ycHpFz0REH3xOzGSck7rIOCX/jcFTea0QiTw/2RYpV+Ikf7tccNxKbOulDdJY6gDvMdg4CbeEDWRb+Q6p9wauDejbdCQgvbtD6h3KU4BXMsbwffIRI5v2kfZTKI1VcefNd+D+2+5HPB5j1/7d7f/IDy1eh/sXPYDVi1fxLqYW0jAaXjOEoFxHD+Ygj0Gqaxeq5YQ3V4Is77wFaQ97pWI8mxOZvbxx7BSvQ2b4XvQXH8FeWI1nxWvx+gGDvXpGsCC7Gvt0jWJ3by12C1dhl8oK7F1fiwVjyzBn7cOYO/QIBocfRve6+9Azfj9mx49hnr8cs71leF5uHPOLD6Nr3Z0YKD6E3cwaPCtfwy4YR7z8IeRqY0jXypiTzWN+12zMTs9FF+ucMXMRFLvhOT7WrhzCw/c+jNtvvBMP3v4ABlIDeOaC/eCVfSy+bTHuv+VBLnqs4QhFbjEl4D0Y0pV7ls62HNIbIo8vw2GUw0Exogs74DkcqRKOaJIil+7vzWGfPXfBkYd9AjdcdQ4Om1kAABAASURBVD7uXHQt/njaqTj4Q+/FHgvmojhWgOSV8luC5iuhK0KncWyUwfBMEYfuZDGsyWSBFNJOkf4Q2UwdTGLYxx4ceWqAXUicVeqv5/vwUymkZabNNgVc6QbLkQeI47jsYCCfy6M1aenr6YGki5TH6vBNxoZdLjl7bgxxDRMjbuUF3AaRuGzGQRKHyPEBJRN8gzqvFE9Ibw/LMFQmQ2Wari6ZbtOR8OwpLD3d7Hf2WKVURY3S0vc0Z7o56ofrAyIc+ahj9HPMy3e71CvGxBWA/RqHFZQKwyiWxhBz5uSIehmgFoTwxRKLAVANQi4aOJwYu0z3OQHKd6XBS/McoM4dMw6rACd7KS5KgRN3+ZWUbBfAIYyaBwRcLKzXA9YjRoqqJUX7mRiOfETVpY4ldQS1IsvkxXjBtEeX9UMb9c8A0kQraL5kzBJpBjkBbfnotk6g1x4J36ezkL+XCml4j1MXqAhsX1e3Dw5bqLIvRditMA4byTRwrKmU16HRZyFcn/3qhChVRhkXYGx8NaK4gHpVwhUAJXDzGzAV9PSlqCNlwA0QJTWqEHXFidA/kAe4RTcywmd0luRNjPHxEQzO6kaOk3cwHARV6mAF4k+oR7HVbamv6BDrwHY06rSDwzHr2xLeG9hAsP5FfGgJq2394hpm2YQkfO6JgK5ITFcEVlMN0HIT8J5so8S8tshm6mGoSJ7jcUwQw4K9HIGGeYTW869eoD5wQRw0QGXxslqs2fak0y66u7OoMNlhc3u6qCMJtalY54YPs0QsT7jLt6mLDlIvRTcirk4G3ExyfSDDuR+xwfUSXi+GTz03pg4YXoNSr4zQH/DZWWU69YZ6VauMsfCaHT9TPuPapVdP9rrSQLDKGwma8YxuHGRndU5cieE9BRm1Jbw52UK/ShFWNnfu0xwfhwn7yeHCY8q6jnHgUDHGxoYh/S5SqRRRLhfY3zEc6kO1WkKNc29JS5IA2ZyDvn6uPLLtUVSnPsQocbE8nQO8NOBSZyplPp+cmGWG1LOSFXB8kzLGOD4NDw9BXsaDxSnPVzjUEz7PRK88P4Zh+ZzecUSLOG5KbskbQcrwqKuGAtEtp844ntvW558DQ10RAV3w5TSFjj1MQkeEjj0M3yeHGdRjehKQvt7uNU84c3QcuWEbl4tpRAZcfotkyY27TZ5xUVhbxg2X3WCN3bmZudhnp32RC/NYdNUi/ONPZ+Oai69FxFXZefPmIZ1Lc/e8wJvWoLxqDPWxMnzPg+cmyLgR3PIwusbXondoGbrXLqZhvgqy6z87W8RgpogeDMEbXgxv3SMI1tyHaM2DSFdWwqusQjoYQirk+V4VGaeE2d0Gc3ocDORCdHsl5DGKXoygOxlGd7iG11mKeShg794Y89MlpAqPwR1djNlmFHsOuDT2iyxvHKmojNrIMKprR1FZMwY/SiGX6kZYr6Ovrw8ZP4NH719s23nPjffBrXjYb7fnYefeBRh+bBg3X3UrVty9HLThIK/E/i+O+LavGGMmLiD9aPuM/SmxIjkOhC5ziJ9e1NlHNYoMGvIlgRKPhBm28jAclETQfDkMT5aJslvX2NFus162HnJtEYlrutJN3FwAR1lQ1SFzlpD6LvZ+AL5iCvP6zSXiIIxBuwx0UOQCl0uoTLZxq6nrzI1cdwpeipOpKtUhqvLS0YTIBD1xItQZH3JCE/PhkqCR7vjyIIpQrIyjRqNQ4oEQ9iE2bV1s20vgSglT3M1mMhz3MtKBqHNnvlJg50dA3PyDiVAqjyHmxAZxHdKnhmNhcWwIDnUl35tHV3eO8SEqnBQFnBB5KY7HARtuFRHwMi7TwQk6MDIWgHN3G3YY7XNBoMKdX6uuPAWuB48WfiQ3uMNszOMxj1xLJlIJJ7CxfM6fuid1s0IjMgzL3OkrgpoLcGGg3frnsCYbi4xdjIa4IuLfrEj7NyeTT5I8wm1TIvkkvg1uHFQgupLOp2kEOVi1ehkS6pToh08jzPgMcQJcrZc4BjEv+7N3sNeeI+c1RpYEDvMyJ3p7u+C6DlLZFMCSZNwDz4llfGG5w6Nr+R4jItiQvpC6WiqPo1wtciGA5SJCGNXQw3LkPJEgrCKhfkt9JOx4gPhr9TKvEULqASmfOrfjXaDRRjRe0o+m4d0gXqI2jmdYskvSZLfll3jwedeQRqjhdxhoSitzu1zWxB5y/ZZIhPjpPtHzL5XnAifnQMzK8S2LDPVQ/PIJohI3dDjEsO+tJqFYiJClXrnsf48LldVSHTF1w44t1A/rcsxLqK91Pt9Cjj8Rn4EJZIAT4YDJBYCQuiY6k+ICech8iSxOyvk8N52j3jbHJdH9Ha9PT1WfhZbhm0hTJ6zOMKrZB/Q9/milibs5kSIlrXW2hDeWVvr2dNltjsxD5dpyHXHjRqV6+7o5LvFZyHEjS7sgl89AfrYuoF5kqCvpjM8F7EBGGkQca8B8Mt5U7dgRIdPlI2D8yPgwwLlSmhPagGNihYvlbsaDCJWMaRF6B/swMKsfNT5jy1w4sJipP1JmzDEr4uJTwvKrvHbC8ahSr6BGHaxzsbIWcsGTafIFsxBdo47ahQXmE11Em9zJGtPyc2iGvMQVEb9KZxKQPt/uLTPGwOECAJovYww8jzcXt5pcziDXPDSMmy67BcvvXYG56TnYo29P1FfXccNFN+Ke6+5CJsli7uBs7h5VsWrtchTDMaQHXSRdNew9vx/9eZbnFBDU1yCLEfRFw9jHr+E5WeCZXGnbg/4Br4KuHB8C6TJCr4w0zzGoYuecj527MxjsTsPhg8DlrleRq3hruDq3LK7i/sIQHqmOYJ3cxHwwuF4En1Z4F2/sPg4YfYzrMlXew+NIYRz9mRoGeI1uM4Z+LgiY+gqkzDB6UhWmBdh1MIvBjEE6qcBUCxjhTod8T4IsiPhuCvVCgOsuvh5XnHMVamvreMb8Z2BObh6Gl43hlmsX4dF7l0AmFg4n70G1ju39cib1m1zLcw2MjApJhIiWqsNIbjLTH9sPDuXTHkQcwxE6aQqHX1hhZh4JhSmNGMOACJ0NDsk0SQwcbEoYibYKmq9WGya51oDiZCVygLEqUKX6yQKAlwFcrjiPVRrnhnaLDagwg/SrGFGSL5NPYawcgLcIJG7OTr0QJHJWyK53WY7jphARgHz5ZFkiDe8rT3Q5hfEyJ8gMj5QKqHB7xTg+ApaQ4batyzwB/VLWjBbD1rdTePktHdVKyHGNvS51ZMZxLnamsj6yXex8F3ZqW+KOV8T7I5PLw7guhsfHeG/xDqM/192FgOllbqWVaxXExtB4yiAxDgryGf20ATfzG2IAWXjyuU7Q3e+jzrBIkXob0J/KOTwfLL9EnQNEL2VaM1qtoBxHGC4UIOsJEesZ8N4vMb7GmXy1QkXnoi84JmS78/DSPsBFRCvM286DzeLdgw0EfEk8nfWHREwW3tNEjseJ4SnTSBxuVY2OjrDS7BK+z547jzpF3TEuxqgzhgNPAo86k8NYqYgY1EXmGy+O8x0I4Vpx3CwqTCuzn4eLJeZzGHIpHtaNjDLsM5+H/lnz6TLepDBarsC4PjK5LqSzeUTshTJ1tcaNAfFXwoB5gcgYuH6aZTgYom4Xq1U4XgpeivcApsjLsB4toVd0fUJkR1GklS660/STNBmBbcOEK6dvLA4VbVNCZGiroPmS9oh3kvuknn/MH7HlSUQS5FKtMcQ4ebZlcgbyHOR6p+XjZ11w2LILlNLmVCYFh3oBsqnUq3y+1uh1GZeB46X5/KtATpCxTsY+2JdBRP2yXs5lPM/nXNRHhWNjTf5RmwmlSgljhTH6pv4RE0TM9reEABqVThoO0cJKM9hwYjpNMfROFofhlkyOb/m3lNbK83S7XrNOUi69AeedYbMPZZxwOBYEbORIsYACnzkyVkic+CU94Vgm48ya4WFIWMYbkXGObyE1K3EddPf2oMz+Ny7HJupFtqsHtbqUyou6HiIqc5G7NpUg5liUgpdNc04n6QTCLA7HUeO7tvzYEddDJt0F10nDcbJwOemL2Ve+nwJYFgsEjIt2v0wCbCzgS+LobP5gm9mczadryrQgQO3dcfWUgTfmBMEYA2OMvfDaB0a5y38b1jyyBvvOW4i9Zy/E6gfX4OZLb8HiOxdjZOUIMsZDzJserK1JR0AmgOmJ8ejIIyhWl9CIfhCVZAWc3Ch6BurwnXVI11cjW1mNfDSCoLQajw0txrBbxCq/ilXZBPGC2VhO4x2lAHE1xOhYEUuHx1Dq68LQQB+W9ubw6EAeY3vtgqF5s7C2txsj6TSGOUMeLZbtOd00vsZpCI9xyrSqNoYRU4Hp91DySlhVeBRj9eXw+wOkequoYg1WD9+HIFrF3Y6lqNRXwkkVMH/+fLvbEXNgiWsx8n43vMjH0vuW4dqLrsOSe5ZhbvdOeM5ez0a9FOLWG27BQ3c9DI408PkAtBC345sxBtJnIo5xYByncTVj4NLL5iPlAVnfQcxBOeCDNAmqiOs11EoySWR/cZAFDQKIi618caCyp2/sihq1VUKAC0G2bc162PGdfml5qUZdo79ONmddcAkOPvRLeO+HP4OTfvFnLFm5BgmfAZ5vuFIcU4tiJGQq51153fU4+4JL8bXjvoHjvn0CrrruFjzw8HKA6aPcneX8BvIq1iOqgoda6OAf516Mj37y0zjwIwfjp//3GyxbOWTT8vkBuG6Oqh7j1P87Db/6/Z/wxzP+jj/99SwWIcYYBRT5KOa0c9mEbTkMT57Cksl58LizLvPjSjVEN8clsL7DI+P43e//jGOO/SaOPPprOOnUX+L6W29nf/vo7Z/LLGneLh6Mk4Hn51HnTPrq627GN797Ir50zLH43Z/OwOIlK8CMoC0G0cPRYgWxB2t0LVk1TB05F0d85Zv43BFH4gcn/wJX3XibTcv35a1bjYCEBXCNAktXrcOf//YPfPKzX8QXjz4GZ517EbL5Pta9C7LgJP8rHvFeAFIA0rAXSsTfZr1LWJ2NxcSMpIjbEtJkpRvxk/wJ05+UyDnsN+LCVJKE93sYu6iEidWd5WuH8ds/nI6jv3YcPvv5I/CDk07G1TfcxDSHz6nZoAqixDEnlepi3/scsxycc8mVOJZ6dfhR38DZ516OR5asQY19HCHL87IITJatz9Dv45EVa3Hyr07Dkcd+C0d/9Xj8+Kc/x4NLlqEUxEyn8nlZ6mLG+iMq5v2PPIZvfudE/Od7D8THP/N5nHHWeSjXpa4ehqmvYP3RxnErYZ/KmG1d8VuJyUaExixbkrD1VqyuADavQ5cCvqhpfAdzWce6rbhGzBbeeb326lOIbXn+1asluJk0xyAH1Vqdfe8gALB2pIILL7ueff8TfP1b38Xv/3I2brrlzua4E0JuWU4LUaiFjPP5/DP4+3kX4aDJz79VQ1avEi5ggYZYEMlZKY6HWV7BBergc9ewh3wMjZaw6I57cdvd93G86kNX9yyUrU76Nj2inm1KwPh26h9kQjBSXBPjAAAQAElEQVQhbNamjmRTkc04Q1fEabrinywST2mNcRG1c7LsSN2TnzqUHXQ/7fG5wv5jvcYqddyw6A786H9P5XhyHL574k9w4eVXYZTGejrTw77zrD+iDgxy8VHcq2+8Bb/7yxnUq+/hy5xfXXjVlVi8ciVcPifLvPEczpUi9qubylu9uvm2u3HCD0/GoZ8/El8+9ts49+JrUKDupDI+9TYHvlEf07jg4qvw69/9BSf/9Ff431/+Gj/+2S9wCudhPzzlVPzwf3+Gn/7yNKurCcc1Kj0SeejyOu3VH4CV5xuPhLK5Y7JOTPZvLr/GTwsCvIV2XD1lAaB1tQp3hZYsWULj/3YUV5WwS/cumMOd7nWPDtu4ZTSAs0kG/bl++Mbnqm2I17zplTjia4fhU1/6ON75gX/DXi/YFQVnMRY8L4///vTb8MXjP4YPfu7f8ayXzEeutwK4o6i7RXhzM5jzsmfgzYd9Av/27S/jFV/6DJ79sY9g9LnPhBt2wfcGEPh9cHbZCy96z/vx2i99Ca//xnF46wkn4FUcIF7+pSOx/yc+jue9+31Y8JJ/ht87H9V6GkElheJuu+IVB30E//HjE/FvXzsKe775lSjNy6OHdfv3Iz+E9x93CD50zAfx8n9/EZx5FdTza+HPKuBlb9oXXzzuw/j3d/4/7LXXXkilUog4sQq53D3YMwu9mX48cu9iXH3RNVjx8Ar05vuxYKcFkC8TvOXGm3DvPffCDr54el8yBkwWp2nwGw784AQG4ooxL+IAKZeYWYUad2XqNP5TKR/Gc+H4DtIpjykcUSdGGAYnHXKdScFNeyXTFsROrFindrmQj3M1JeFCQMQhvvGABB8+QCptcNaFl+FdB74Pn/zcZ/C3c/6Bi664DMd++5t409vfjl/8+v/shAeuQSaXZkvASfFP8YUjDsO7/+e/cdZ5/8Bxx38L7/vAgTiYOnj3/UvQPeBDJp2jYzWkUmmcc9HVePd7D8Khnz0Kfz/7Ulxy+Y049rgT8aa3vBO/PO2vELsrAnD/Qytw4o9+jqO+8m188COH4rNf+AogXwA0nYXt2pajXXozcV3DLtiChDGV35E8CfWD9xP9l195Dd7/QRpEn/w4TvzJ/+E3vzsThx3xdRx2+LE4gf1b5WJQBA9iH4l76ZU349DPHI1PHnokTvzBqTjp5N/gM5//Ct7wlv/Eyb84hZPtYcSsQ74ni5gwr7j+BnzkEwfT4PokTvnlz/DnM0/HV477Ko469iv40c9+ZvVa9CkwCbUd+Ma3f4x/fs1b8PFPfAF/OeM8/P6P/8BBH/0sXvvGf8MDj6xgfgeul8V4iaWLsUaJozSvlELb9U9aLGPZxq7EibD2sBKwvo+XgHfvpiTiOSIxy23JRJ8zbqr4C5UEfQNz2T8Z3H73Yvznf30Qn/ncl/Gjk36Fiy6/Cd/+/in4AvXqRyf/lrUG86Xo5uBxcvzg4pV4+Wv+HYd86iic+vO/4vQzLsVHPnYY3vavB+L7J/zC6kad1Pr7Bu0YdONtj+IDH/osvv6Nk/CTU37PBciL8LVjv4+3vu1d+MUv/8RySZoLVcbxrP/475yEV77qLTj5lN/i2uvuwJl/vxhHHf0t/Ne7PsSFgIvR3dXddv2JDOvMNkYTErPnRRq933gWiL8lYTO9cV7C8zYWRtmDd4t15Y23GjYlCUm1U7b1+XfGP/7G2UFEXUkgGxouFzvve/gRfOYLn8E73/Nf+Nn/nYpTfvFT6tgh+Oxhn6MR9Rt4GQ/CfYQDnJ/O4uyLrsC73vtRfOqzR9vn38WXX8+F8+/z+ffv+P0f/o6IAD2fY1uSob74gMkDcRZB4MM4Gdxw69046GOfxWvf8A684pVv4sLDtTyH17ALWOJuXto9fiU0/kV/MPnFCB6TYxr+x0Uywolh55EytzMArBtjcwZ/RH2bLNtb96IkROsaYRzA4TypFS6UxvHzX/wB7/ufg/GFTx2Ov55xPseh3+Ntb38XDvn4F7BiTYG1BYJQxix2OYBf/uYv+MIXj8HnOff51a//QoP9DLz3wIPx4Y9+Gvc89Bhcx2ffA8tXj/Fcgx/8+Jd493sOwmGfOxqXX3kL/vLXC/Cv//4+/M/7D8V9j5SQcCIWUuSrLE752e84bzsW3/7u/+Kbx/+E87af2GejPB+PP+Gn+N+fnYY1Q1VbfsR+C0IP7dYfwmUdCIaqwPf1/lbYRsob9YRE8DiRNJXpSsDZ3hUPgmDiEsYYOE7jkuvWrcN9992HYe5Szuubi9n987D8kZW45ZqbsfLRFbxrDZI6nXIdHpd6I978g3NmoefFfZjz8vnYbd9dsa60DoPzc9jnuQuwz2tfgNSL94TpjrB87UMYHlvKSUrEnfYx1LjUG3b78F70HJhXvAR9r381vH95HTL77g0XjYfCOK2kqpuGt+9+wMtejswBL0f3K1+B7pfvj1mvey1m/cc7Med/DsTCf/137PvcF6O/bw5STg6roxjunnsCL3oB8OLnwp83C6uDAkadKrD3TsAzdob/iufgRW85AAufvwfygz4qyRhSvRHyz5+Lfd66B9LpNMIwxMDAAGRHfWzdKEIuBrjcjlu9YhWuv+ZG3HfnPRjkRGqPXffA+Pg47r77bix97DHsiJfDPjPGgKMdwK28WPo0CnnpxMbFcYxMJoWsfKEdZylhqQzUqwAXApiJefjOeL5PHDxzwv+kPK0TNnJjDkjtFPD6Uv/EuokdTxthWP/asXH8+a+n4/Jzz8Gs2XP5gDgcx3ztq3jJAQdgtFTAsd/4OpavXIaq/R8x4Jqbb8BJp5zEuBXYdfdd8fZ/fQcnJwdh9bq1eHjxQ/jkpw9l/wf2IdLbn8ba4Rh//vPfcfHZF2FwcD6++MWj8ZWvHIeXvexVKHCZ+qtf/RYeeGC1rctuu+2OZz/7RXjRiw5APj8Az+NEaCOeNmOrAdPBlTpug8Tst/YKWIPNS8QOkUdvEEc237qRUZz6y1Nx9jlnY7/n7odjvnocfnLSqfinV78Od979II7/7vfx4EPLbd501qfRneCccy/Gn7njMTRcwL+85R346MGfwvNf9FKMF6o8/6u4kTonk2S5zurRIS5K/Yr6+g/stc+eOOLLR+H7P/oBXvbyl+PW2xbh2G8ehzsfeIC1AsdygzPOvg5/PfMcFIo1Llh9iAtMp9D4/yS6+2fhkcXL8Mv/Ow0rV5Yb9Ul1wZ7I/grqcjV62q1/UjMjdaG0XFYLMl6JSPoWJGHapqSlUwkbLCJFtuKmkuunfbYAWMuJ6bePPwG3LLoTe+39LHzrOyfgqKO/hhe/5AAsWnQ3vveDH+OBR4bZGoCPPHvOl476GpY8thrgDv8zOa4ceOBH8aznvBirV41yUep0nPaHizj5hs07VgRO/OEpuOHaWzgO7oKvfeO7+Po3v48D/um1WLFqGD/535/jmhvuh+sC9RA08K/ED350CsrVmBPwD+DH1PGjv/INPOvZL8SVF16OU3/xWxT5iLEVAl9t0qOYl368JLbNG/Zzg0PMCsdMbQlPf9zRasrjEjYR0SqnXW6jVbCtkvdW3cUVeaLn32c/9znc98D9bFlin2mFShk/+vGP8ac//R6z5gxi/5e9FB/92MF4zvOeR928FYd/6QhcctllNm9XdxZrhuv405/PxIXnXojBWTvh84cdjS8fcxxe+vLG8+/Yb34Hd9y1lPUDYlbI6q78Tx6v6GezNv7MM8/Dxdy97ecctKtrEMZkbDxHOOvytM26NoFltc2Va29OpOKttMl+Gzcpwo57jKQrsSJxU0dFk0ViNlAkoTtZ4ma+7eayTq2yI/Z6y796aDVuu/M29vU3OEZE+OAnPoMTfnASPvSRQzB3p11x2RXX2k/Gyb3Z1eOjVANuuX0xvvHN7+LmW+/Egt32xoEfOAivf8NbOE+q4cHFS/hc/DivALYQmDO3F3/928X4+tePR7kS4cCPHYqvHvst/Nd7DmTabnxm3s5Fzh/z2uTGI5MDanUgnenhItLr8O53H4iDDv4k/vu9H8DHeO7BH/sUXsGxbnAww81D2HHR9XliQpGjXa5c28jbRtKKI3+IsJ+xSdnoPA1OKwLONteWNxbta3AJ1+qH6HHEQN2a3RUYP0Y1KCKOAvjcyWc0Sg+NY/iWdSjcNo69dh7AgoE+jDy8FDddchOWLi3xBpwFP+xFHlnkqXyV8mMwXUMozFuN8m6s8c5AtroCry8WUH/5XLzk0LcDe/FWf+xGLD/1VOzz8BJ05108EoyhQkP9ISeP8DVvRLKQxr0zwLu0D1E+RO4dL6GbQ5JLIY6LSLkh4GaA3CDKnImsHlmLOy/8M5b+/dfA4nt4ngEOeBkGPv9FVF71JtyUGrDtw26zMTK7C/UFu8IJs1hY7cb8UZbFBQJwNx+9eeCFu+P5734lelKrsJ8/jD0r6xojRo7LE72LkU+PI+CKZoE7K7XeBajWB9Ed74yB2gDSj1aw4uybMXz5fdg1uzueO/ul6Lovj3V/XIF1S8aBAFZK4/QksINYKSyxWwJKjb0hEpAr6wRyYh5xbEaeOvlgCzFZJtKMC4h4aTipLLgMz7APYwwNAQfgiiaMuD68rl4gTXGYz6SZ5DNdRNIBA8BrCp1NH5JJxGGyiEt3E+KypHYKqKNAmm0S8Vkbj+IwBqAmYWjxI7j+3LOwy+xenH/aqfj/7J0FgBzHlfd/3T0My6RdMTNLlmTLTDHGEENiih1w2OHESRxmTi7gOGgnMSWOmZktg2wxSytaLe/O7PBM9/dey8o5d0nuS2Sf4Wq231R3deG/aqrq/15177tOOpqPvu0U7v3dTxkXqVAUxdOvZTEbD0REGQXX/uaPDHb0ccj8xaxZ9jTf+cIX+MHXv8aqp5+RdD3Wrn6BRx57cG/zWTCwaxUP3H41dU1xbrjhj2IJeQvnnncSv//9f1BXnxCdTY4/XfdbiSv4uUX+cNWPec8H30vetuktSH9RbF/PItXan8MRZF5N2Vd2bQJHLhxp2ZeKVS7gyO+1Uiqg79rYsHEzDz38BDXNbfz6qmv51HvP4pSj53PXn3/NpNENZDLd3HnXLZIK8nuH/tQgV/7+SumfJW687kr+eMV3+cGXPszdV/+M977lSEqRVr71k6t8C21A8u/csJEnbrqBia0t3HTFz7ns3e/kjCOO4u7rr2PqyElUBgo8IgoF7dtJCX/nr39EuLedc990KFf/5CtceMphfOSd5/Kjr3+ZdG8H11z1K2IxEP0FsQR4ultGrE7hmPQ9R0Qr/mqKJbX+e4KOVyphqaVKVNz/LmH5/f89CckIoBKQdFRezT72z/KOWiXc9IBMb0+w8fmHqYsUuPLyb/GBC07mgjOO5eZrf8b40U0U0r3cevP1fr+KSONv3LKLBx66H3tgI3/+5Te4588/4ePvfxsP3nEV73vvefT07uDq634nSkYYTHtsXL+KFU/fTyKS48+//R4fu/A43nPmIfz2D5czbUb6RgAAEABJREFUe+40duzcxBOP3oUj01NNEO698dckvG7OffNBfPeLH+L0Ny3m4refwpc+/zGax7by/Iqn6ejpQ6edV1NC0iv+VmxC0uYhv/2jcr5PwnIefFEC4mo4W0Yf/q444M8Hlrgq8gPm74kjsV9NQfo/UlfLl6CUJiBiyxX/X/OfE6qWfnITSCOqTWGnKA0fvf9B6pM1/PGXv+K63/yCr176cR6661Y+/L73EPQ8fvbjH/nY6L8p7dm1mftuv4HGhji3Xn8lF555Au859yT+ctV/MKw2iJft5a7brvPDB4OQKZawpP/qu00Kkutt9z7Bt3/wQ+YsXECyuppgJCAwuxRLLjEJH5AwYV9cwp6ILLbCXknOC75IsbXor5po+VQcKaOKJa4lXyp+2eTcd225oaLXuk7TtbjK39y0pe57xZFWVNHWVAn5fToo7fq3omFeSXFlfbQv/VgwTjadw/YcWuqH8c2vfIsWWXcfc+SB/MePvsJJJx3KpZ9+H5/8zKWkS3nuFEVRbxZ/zNJXRfzwx98jX0hzzttO4/ZbruNrX/wov/jhN3jw3vvIDAyxdWs7D4iVvyJQqfzmD1fJPFvHYcceJgrKL3PKaUv5wmffyWc/+37ymd3cc+fV4OV9BB2JUxNzKef2cPpxB/OdL36Az3/0Ir5z2fv48MVv4/Mfu5AffvNSQRUCtkdII8i87ke2JfJrTSwpk8pfCxgQj78n4m2O1y0C2u32r/DaSVQ0lX2unGvCtnSeopCOcDCCKwMqRenxBdiycQvr1qynKlFFbbyW7e27WLliLd0yoVuipg0FAljyI/HfnBlx8MKSWrmELYO3I7/Mcj4PchIY1cTJJ59MoLYOBnM8duOddGzYjiNWAytbYURTG0PZPPWNTSycNR/Ls/F0d0GhjBOJM2nadKLDahgUshwIWZTLkm4lB7IoCsuwke/q5Kaf/5JlN9/G0z+7HNTiXhUHmWzmHr0UuzEGUkckXZ0kQnJuy7kqmPMBKbMvAaQyuGLhHz17JnOPPYId5CjVJ8W/LNE9iQWxiktcZsCYVyTkFXDE9YS+u4KDbrXNCllbs3YDL7ywUhbSVYwaP56uVIoXlq8gN1iRtCSNcJCKnErOhAIh4fdywd6Ptdcx3//LCCxbtkxIuMXBhxzGsNbhoj1uRn4F5KU9Tzv9DBxRNA0ODsp1xZennnqKiKywzzrrLL+kBbGUatuNHDmSRYsW+eFXr15NSX9PEuLpp56UCREOO/Rghrc20FQTkkkc8tK13nL6aQQdi/7eHn9BU5MISQwoC5msSiZwLC2J72W+XqMIhMJhv2TxWNwnU5s3b5bfeIVZYhEbM6rFv2eLMkdPps6YTnPTMDTMvveD3n777XqLo48+lpmzZ0lfhFQqS0SsX+9+97vJZrNsa29nYCDjh9sg1n3djTR27Fiam5t9P01fe8r06ZK++G3etJV8fu/Ysk3GxFgiwYUXXshgqiCKVKiqDTN8+HBGjRrlp18qlfyya2IVHaD05MUy66mRVxeBiLTfli3b2CPz3eJFBzJhwgR0ePFk4JFhSvrO0QSFPa1fv96fqzIyRd51113U1NSwdMliFi2e7/tXJYN+RU455c1EZQxbt3Y1nd1DVCcttm3ewp7O3Ry4eAnjx4+RuVZ6VMUjItOj9jNNq7e3V/q266fx1a9+lUceeYQf/ehHhEIhumQMk+JwwILZVFdXkysWJOzePuhHMF+vSQT+p/kvk8nIeJTyyx6UvqBtvnPnTg444ABmz57tz5V605LGP/300/22X7NmDV3d/cSiQTR9vX/ooYf671NqqK/WS/Rlghpexxt91FSv9YbGKZY8bEmvq6uHSy65hNa2Nr+fxauSDKWzogioIhy0KUg4jePpFzb+xKo/CsznfwuBsMx/hUJBrPRpP8tkMollWfT19ZHL5SgV8xx1xJE4clcognzD8W86hoa6Wvp7usjJ+l/nwmwBVrzwPGUJf+Lxx1FbHUO6gIx5aebPnsC73nkRhXyWO26/1e9zMjTR19u9N/0jD/fTl2nMT/84Tb++ll5Jv6urCymOv74qlIq0NLeKwjvBgMyFQS2UxKirifpp2nKdk4VZMCBcQxRZZgoUcMzxqiIgo9p+5q+/IhVNSV0hzi9N0dFn+mTwDATD/ovz2tdsYdvGdtEnOgxvbiPdk2fNCxtYK35D+ZJP0i0hy45Y/otCxAedAoWATPTy64uJNjAsp44jC42xLbS++VBGzZ4LZck8bdH39AbCvUXq3DhWV55ATn9oDg2trSRaRsJQhS1PvAD9OTwhVuVQkKa5Y+mxh3DiSMllZWNnwBYCbrsEOrsY05+naXsP2eWrYOVKsCRMteQ3q43ScKmT1A2pY6wgfqJWtkQBkHcCpFTFFxY/XeHIL90KSJnrqhl+3FIq88fT05oEyRPJJyI2+ppKgYZSjppShnh5SCwEQ5JsnnLEIyNWs7QoCLbu6uS5Z1eKdSVFuKEOrzYplpVNrFmxDleKbckA40iWlbILWARF32hr+Xzhv3+s/+5lfF4eBDxJRuWd73qXWLe2c/kvf0UwHKRQ9khl8gTDQZ5+brksMiqMHD0WSxQBfQMpNm7eiiO/lSOOOsZfhGtTams6sjg6YPGBeNLITz+7HKRP6SL9He+4kI7d2/n1Ly8nJG2vYTMZl7iEf+6ZZeSGBpk0boz0BBdHyiTeWJUS5XzG9xMvc7yGEXCFMOv7NfRt+nLKWWedwY7tm7jrjpv9UnvyHQyH0LWqLoiU0I+bMB7pZjKewYoVKyQETJs2jXgsIP1HLnX1a8EUIfSJ6iq6u7tZtWqVH/5t55zH7q5u7rjnXmLxpO8XkrFMhh9yubwQ+rwQuPFC9LWnwVNPP8YLq1cKCZxLolrGQ0lXy5QRxcIOWchX1VSL0kF9JF859HEhccCSgO7eNDCfVw+BF5vm3HPPZc+ePdxw4w0EhfzIFCzKQ3SYoVsW22lpT+0vWlDh9mzctIVUOsMcUWrrmOLJQKXjS0Xm1aWLZ1NXlaC/u5MdWzf7s8/bzjyJrt07uO2m6wlLwGI2TUCUk9oDMvmc9DOP0WPHEZC8+wZTNLU0M37CJFFUxSmIFqKhvkEU2ki/fIgNzz/P3LlzGTuqUYtj5DWIgHYrlf9p/tP5bPTY8QwOFaUPwKo16whFYsyZt4CgTGhKxLSPSBdg3vzZxJPV7Ny9h63tO/zwF150Pjt3tfOLX/4anSN1ThxIFwhJJ1v2zHMkq2uZNGUadsChKGtHTSsQtGjf2cUHL/kInZ2dnHfeecycNtYfpxyZh1Upkc1VCEm4vw+tJd72iyKOOV5RBMLhMEkh/pqJto3Oc3V1dVx77bVs37KRs95yMpbcDMtAJAdbNqxjsK+bmqo4jbURhG9TyAzRsWMbQTGoHX34Yf5ayJI4w5uS/vmwxnpqEjHaN28kmy4Slps33/AndmxexdmnHeeH0aX8X9MX5YCOccNHjfTn2qCMW1FRqm/dupWB1CBPLnuKC9/5QQ4+7Dh+8MMreOiRZZIbohgN+G4qJet7/8x8GQRePQTs/c5aU5Afi/8LlMRcET0smfZVwoEwyKJAR+tUd4qnHnlGzJMWMyfPgYLFqsfWsnPtbiwh0NWxKkK60ixmCQspDtslqMi5EOC4kJZEWUbwMujakbYGJh59IP4v05NcQzEmjJ5IJFmLE0kStiOkUzlq21qZNn8BiMWfbXtY89CTVNZsxhLSHg3HCRw6m8GkTSkEng74+st3JBNZpMRFddjmhbF29Qgp9/zt3Az0QNQS8QiNrsVWjbCa/IX8I8V1JN2KFLAQAHQHgG3T3dGJp/8HTu4F2hpZ/NZTyDdXQU1EwlQkWImqSo66yhC1lX6Sbj9hLyX1zFB2KmTxKFgBsKKkOtIsf+xZtmzdQeu4sVTHali7Yg3Ll4lyogy4iJazgluoIKUUsUTE3xz/6whIU/iTQ0VyzheKeOJ6Qr6i8QhDeZcXVq0VS1iZQw89lKA0b39/PzqJeKIdjglZc2yIRuRL4rketIoiqywrc51kNLwEk/bW1F2Ksoi2JJx0W2ritlhAPFEMrSAvC+03HX04EYngiopc70flfLC3i6gskiSKOV7DCNiOQzAYJBwKI6di9fTISd/RvqWLYv1XaVr8vIxVN/zlJuxAkIMOPJhYWIZXGQ90dwnS52KJuN8XpRvJIjqK/lOVgowREydOFJIXYHAwrcmIgqrkk/uCWF0qFY+8jt0W5AoIOfwLthPgoIMOIhYLCjFzqci9ovRJdVOyiJcsdQjiT3+5QYbcGAcuXUo4GvH9NANdYKvri4yTvmu+Xj0EpG/k89K4liOzDKQzBZ+MidHd7y/dfUPcJdZ+taS+6U1vomewgPB2BgYGRBmUpa21hWwmLV3Mw5P+EhHSpiNWMhqiNplgoL+bQraI+oVlfh2Sha/+W8ikLLYlArs706wR0jcoyk/dYaJAVItSSvueJ7G0v/76t7/hHe96jxDAAzjnnHOYuXgJX/jCl8iVNLSR1yoCrhRMFZE6Q+X/wfxn2zZHHHEEgUAAXd4NSL+qr69HCZ4uBSUJ/yjrTTmLxWLE43FfaaleOi+Kt4xFBXXQIaUqGUYJvCo1t2/fzjHHHENAJr6yFGYwlffDPfbYYzz99NMcfvjhfObTH/R3zBWLRXR+DkdihCKOP2Zp/9N6qIv0RyztyZqEJV8q4pjjFUWgJMa/fRno7khdI+l1Q0MD2gKudAJtFRle0D7z0IP34hYLnHHam4lKu4eDkBkckD5gkZT+k4yH0TEvIIlofI07rEXSqpTp6txFXTLkp9tUG/NdvyNI2JAE1vQfeeB+ymKsO+PUU8QXCvmy33ctJ0itKCp/cfkv+fAlH+XOO+9Ed9R97wff58J3XMRlX/yGP6ZqX0okk35c82UQeDUR0L6/f/nLj0LHRf2laMf+z8QsHN9TfmaVAKXuAqufWyMW/yFGtYwmHkjwwpMr6FrVidNv0xCoodqJiAKgRKRUJF7JkyxmqC/naHTLNAnbqZKFJrJyrRRyYLtQFaFPrOXEHEiEmXzMYfQ3Jmm3y2LxHwbhCKXqBJEZk+RXWiTT0c2edVvZ8NQLIIS92onDvOmURraQsh0qoSCuCDIQSAZEQnG8TJlKziVPgGIkDPEYUjGQCWLIKRNwgYpIUaAs2TienO879FzMdunuPtbd9zjs6pN4UeYdchB1o9soC1HDKWE5eeJC86vdFFVeP1X0EaWfoJWhJAoQZDFVcgOESJAoR9n+/BZeePp5LNdi8phJlHNlNqxez+5NXSB5RmTECwXCUsyA3zS2tIMK5vMKIKAdYJ/sTV6aAPXRK8vCX1Anq+NUxMOy8e996jOXkc4WWLhoMRMmTUROZfGdlYVHVO5LJAmr6aio5UIMbMQSSSriMZTNaTPjN66FWPnT1IulVZKWNkdaGz576afJDqVYeuASxo4eJX4uZZkUJTi2KNSCAQs5MJ/XPvo/gLQAABAASURBVAKuWMpzouDRkmq7qVLIlgv5mRMSwi9dgk9/5lIam5uora0V6+gU1BKmFpEuseYHJEx9XSOSDLpolqgI35O+5giRj4m/S1dXF0OZEkEJa9kBPOmotjC9YMhG0//UpZ+joallb/rzp6EvaguGbQrS0cOiDNCnu2KJELKeZ9uOLq657loKMo6/5S1vIZmI/DVfx3EQU9tekV6pZTHy6iGQE81OJCrzoGX5i9OELI6T0o5aooGBPL/4xS9ICTk//IijqKttIC73pcnRbdXV1dU01df5/ceRvmLJyKX9UqY8GWMg6NjsEgKWiIU0OeS29IUY0WgYSzrKkCzKr7jiV+zessUnYlOmzfCnUk3fln6oru4GeOrZ57jtzjvR91/UNTRx8cUXc8C8KehUvTdh8/3qIaCttE/2lsITR33EwZIJR637yeq437aW7XcD9s1/s+bMZcy40UQiNo4DXT29pIYyhCJRpIug9hVNLyxMLiVrsaqaWrHq19DT148t4TX9dLZCTU0MDafX6l762c/58+mCAxYxfuLoveOhGHeqZM346BPP8Y1vfZv+wRTnnHcBUkSykkZb6wiCwRCqCJDu7KendfhbkQpYLwri/u1Nc/UKIKDznyoBVBztJJLHgCiK1GAylBZiL80gXcEn9Tu2tXPN1X8gn0mxcP48vw09Ufx07tmN7XmiSA9Ie3syNlniQmYo57diS2OjGEsypMQIY0n6+ihIf1/afyRE+4Kfvqyz/fT/qOln/PS1v0Wiss6WAJlMhp6eHjZt2cxxJ57AH6+9lmuuv563vvVtMg7u4te//jV33nmfpI4oI/DnUP/CfBkEXiUE7P3N15MU9g3Srs7wLyZo689K/71YZa/H2hUb2La+naljp9JcM4yVz6xiuSgAnHKIqlCVWLwd3Iz8GPUFK6GiXA8RKw1SL2S/rpil1q4I55bErCJOxEKtB6kdO1m3bJn8irP4zGfRbELTR7MtUGRQ1IGDoiQIjGyEYbWISZx4Ux1Ljj6Y5rHDIRrEKxegcRhtU2dRsSKykAnhaplLUmZxbSuImLGIDxtOhygewg0tEEpAWfwrDsVeyVeHGMsFKZ8wcklHzoVgBUQrie5MKBVwJO6yP98Ga7ZBTuog90aOGoGcSbw8tlUgSJqINUjCGiBu9ZPwBol5QyAKgEgogOtaFIfKxEsRolmbng27RJHxPDE7yoimEVgVm7Ur1tG3fUDqChZQKpTFteVs76F+/pmW968Xvo/5ejkQkJWHHH9NSc9zRUjIgtoDv+k7+3L87FfX8POf/IyxEyfz8Y9/HCVyZVFuRaNRWYhkpa2lD0kqSvb3nkHQAd0ZIN6ygI6qI/0GsfwXiIpiwMWmIJqCrp5BrvjV7/nZT37CmPHj+NznPk8gEJDJMU9MtN8V6Xs6kdbX1pLNSP/yUzJfr1UEerq7CQSDRCNRimKNz0qHUiuEJwXWvqHu93/8M37z2yulfRP8/o/X0CvELWgj1nxkQRuUhbXj9x1dtypx13gyMPij9caNG6mVvjB16lSC2hElXT0cO+jf99P/0S/5ze9+66f/h6sl/b48wQAUhP3rIl3TK0mkXllM7eoe5LQzz5C4Hie9+WQOOnip3AHtc1pu/0JPNGH/wny9mghEhPwXpFNoG1oW0m7ojCZKywp33Xsv3/nu9xkxerQ/TiWqgoSl3aULkhQLlu4KSGWy7LVm2ViWJe1c8Re3umjPZrM0NTVRKnsypoH2FR3n5EwW1mnuvOdevv+979E4YgSf+9znqEkG/bwlOGUBZTCdpbq6ho9/8tP8+D9+ymc+dxmjRo3iU5/6FBe+6xJkSJRQ5njNIODt7Tv7yiOXaF9J/JP5T9tdus2+KH4f0n6zj+jZckfnQXVt6UDhcFj6WMkXS+6J/opEbG9P0B1RXT3pv85/48aN49vf/rbMjMi8WpLQkBFjzk9kbly7di0f+9jHOOn4g1HlZW2Vw0BqkK5duySc5ffD1FDpr78H/X1ofVTwU/RLJGHN8UoioPOGtnlQ5kDtE+l02s+uurran7eqkjVY8jcoSiN9hOm8885DHxHQ99uc+9a3UJQ1cEgsHZZloWOPrqE8CR8SRY8qqJOJvWspVSZo/6qqqvLTD4VC1NUlqUrGkKikZW77r+mfc86ZqEK9UPSj0NLaxlRRYp5//vl8/eufZ+mSOb58Uowx57/97cQTVVz3pz8jyzQyUi6dQ/fGNN8GgVcHAR3F9itnHRj3in7vTcqWAdIS8UfPPOxZv4edm3bSEG9kRNMoOrbtEQXAasqZCl4gghOKoYuJUjmDHS7hOfIjr/TRGC7TVBqiJp8iZOdxw/JLi5epBCuIWYJtDzzC+j/cRFqfzxclAVVBxsuAnhlVy06yDEYsJh69GIZXQZ2sXMY3M+1dp1N34hKIlhkKFMBLMnv2wSTCDQSKEQKlMLgxlOQXiwE6ZDWyOxyiJD/uqL5HIGVDl9R1VTetPRZlR8oUKENYpUQhKOWzy4RcuXZl0rE9gmIJK23awY6b74FlL0C2SI2kGdJljlsUzWQWy5G6S72DgQFRBPST9AZEhkiIMoFinqDtEPAChIY8Gr04VUOw7dEVrBfFSl28nhZRqnRu38OWtVsgB4q9rftyRUNjSVuoIC4v/VgvvTDn/xYCquRR+QeRQ6G9N4oeKIl/+pnn/H/VlhRr6oXveBdLD1rgLzZi8QD1Yt2qSNcqiblfLbjFEv499fMkmc6uHqSj0DZ8JNIt0U8gFBbHpiIB7JDDk888yze+813qWoZxkaS/aNEB2E6QQCgoadkilkxaHp7lUBTFlEQ2x2sYgQaxTBQLBbHODxEI2ESjIRwb9KcrDr+66o9cLlbUqpo63iWW0amTRomVNoJ+xODBeFECVSplduzYIWMsRMIglz4hy8nYXC3KI13YDA0NYUmi0o3IyorGlrz0/Ne/u85Pv0bSf/d7Lmbq5OF++hIUSzIYlESkyxIQD0cUTW879xxyhbwshlr54Q+/TyIW1KGIoPQ/TX9vuSRlvRBHr428egho2+0bS/KFil8QGX647bbbeN/73odus73oootYvHAaMrz4912JpAojtXht2bZTxhMLjerZtlhaPbRZS7IyLouysV4UAI50Drnl94OSzEca9o677uOd734fI0a08ZGPfIQ5M/e+eFC6kZ+HuglZfBdkYJswbgxvPulNfPJjH+SnP/0pbW1t3HPPPezsGPTDmq9XEQGd+1T+QRFCob03itIp/t78t2TxXHR+ky7l95tRo8cSjSXo6u5FOJLvp/clOqGw7fsXSxVGjhrj3wtK+npPe25A7DLLnn6Wb337uzQ0D/Pnv7lzp/nhkomgT7y++rVv8Mijj7P04EP59Kc+LMopKZ9mLk6xWKSuuRkll5p3lcQR7/92aH4qaCf9b3eNx8uJgBJ/TU/bxpZBJJFI6KVP8lVRJDpxOnsHhFzHec8HPsTaDRuolrnqG9/8NnlZP4XCAb/9W9tGYAeDpLJ5snJD+0vJtdGxSNuyUC7L+GRRXVfnh8dxyBehJDe7e9PERFHwvg98cG/6tXV8/Vvf8u/LslzmNsiKMvzLX/4yjz96D1/4wmf8MkpUP62quM2UKVNQ5YUqngIORKVcL3Y7P6z5Mgi8GgjoGnK/8vXkZ7NX8Du7JmYp0dTeLaIk/7knniMtmtlxoyZSTJdY+fRKBrtSNNY00VPJkQ1UhPS7BEIVnEiBktuLW+mmLlmhNlIkSgbLyVN0siDn8rOFrVtYe9c9pJ98hsLGzZAfgqBLYulcQhPaSMccEiMbaRw/XAomRF+sEezcLr/oDKR7KYumNymLEUo2yQnTCNXUUgw6uLYN0b0L6LRXwRo3nPLYFpacewbRg0VxEJYByIrS+dgy3M4+Sk4J/ioVKWMJ/VdXtif+Qu4JQCCbYXQkyvO33knPQ0+Czi4yEFm6V1IW29FySYIVcOwsIStN3Bqiyk2TrGSoFmVHMTNIKOBQXZXEK7qia5BzN0J2Zx9rn1sNWZeacBVuDvo6+unfJQsjGbwcXbH5o5AtuJnjfxMBhX1ffqmMS8CCH/3kt1xw4TvEGpHlk5++lLdfdIYfRBfc2kKRSESsrDHfurFrVw+6eFJ/mZv8cPo8o1rWdAHse8iX5YRlUtM+B9//8RWcf9E7Rbtc4lOf/qycv520mGAqGs4OkhfCb0mCjqyaskLcgtIn5ZY5XsMIlEslHFmMJOIJdGgqqvlAypvOFPnFL6/iK1/+GtovLrvsMj7w3neQlrEgEsR3hXvT3NJIScYY3Zoo/FxiIuMrflqSLPpm9ngswuTJk30FlQaIhEOkM3l+8StJ/ytfoX3Hdj7rp3+u+HuoEiGdlnE57JCQsTIn49iWXR0cf9KJrF63FrWy3HHXnaKwwH+2VtN0pN9Zlp6Bte/HoUwS83k1EdCmiIQDMovD3ufu4fKf/5ZPfPpTouiJ8/73v5+Pffhd/pSl1lZXChuX6TEWi5GUPtmdSjMkc5LlSHy5F5S0dnb0yhhUxpJxJpGs9dMeylXQcQgnwI9/ejkfu/QygtEkb3/7+Xzg3edKTGTcw+dUtvST555fzZZtO6SfWn7eWk5Vio4b3YK+KyAcDvLggw9iPq9NBLS99pXsn81/xTLouCBNLtZ50P8eEpCBatu2bYQC+B9Z+jCU9aR/4o91IZkYdbxSi79uz87k0BUnP/rRFeh/I8nn83z605+W83PRcqhoQqlUnj/+8Y8EhQjqf9uZNGUuEyfOYNHCQxgzfhY7tm/DkUHx1FNPYezocQwNSeE04ouiff/FU9/Zl65/Yb5eEQRKMv9pwkr21bUsSx1/naRjkDZ8Wb7mL1rK4088xaIDD+aW225H9IaIztkfe7Sd6hoaCYRjpIey7BZDSrYEOlb5fasgxrT2XRAI0jJshD9OOQGLQAh0LCpjsXDRITz65FMsXnIwN2n6ojzQ+/quCS2Q9rmaqrCfrxbZEU/tLy9O10yYMEHGMtsvtyzD5K6MlxrAPzNfBoFXBwF7f7MtU6Ykf5pOqVzEfVFdW5IFono//9TzICS7obqJ1rpW1ixfy/bNu6mK1FAeqtAfLjMULlGMlslVhLi6A1QnKoSDWVmo9lK20xScIdxISX6YOXAqWMUhSbNEYE8X42Qwf+6O2/C6doNdAi/HEWefzECoTOOYNqyqKIg1YutPf8ODn/8G17zr/Tz4te9x95e+C1vEoupIyZNhZh53EGuHdpNLynW4AG6WYUtncfaXLuHUL1/C6OOE/EdcuSnleOwBnnjsHpmwegmExSsg/oO9EqcgY4iHGyjiaFks8U+naZDVb0AsbE1S1vVPPkn25pslkgeicaYcoEHfZqQKjEqWqFUkLnWoEcVIrZsnWBwUvUZW6lYgVxY3FsCzHQpDeaJuiK7t3Tz7+HNUC56TRo5noHuQ559+AcXeFynC3lFwb1MXxJqoC3SkbJ4gKgUxxyuMQDJuc9kXv4XpjWmeAAAQAElEQVSSNJ20vv71r3P++W8TpQ8ytYBu17aA2qogBx24mLgQsh/+4HsUC6C7AET57Fsq/viHqyS8yzFHH4nMT+i7u0oSLxwLc+mXvsnnvvBV0VTX8aWvfIOzzz0PWcugFuOKhFELjB0MkBWVdnVtPUWxzhX1tyr3zPHaRSAgY4ZuXdQS5vNlwqLU0z6h26B1e2sqNYQ+R33mmWdqEKJiJbPlLBKypa/A0UceQUBWyY89+jAb1rcjze73C33nxM+v+C25zBBqhR01vMEPr11iSMj/FVdcwcc+8XEGZdzSZxfPPvs0SRVC0vFsOYtFQjLWy9Aq52rVOOWUU9CdBM3NzTz88MPUVcdw5J7wQfl+yeF5voJAvpAV0UtumNNXEwFVMoalsT756cv42te+hmVZ/nj1gfdfhCUFC0hjJmSu041tcsrJJ53AUHqQa/58M539KVkFQK/M52pRu+3Oe9ixczejx4xjxvQJSHciFHX8aei9l3ycL33j24STNXzs05/jE5dcTLYIGk+GMd9Kq1PW29/+do448miuufbP0uekn3lSCDl0LEvrVu0tm/FEcS5e5niNI/DP5j/pctKPcn4fs6SHHH/csXjSye65+072dA7445WON6Ggxc9/drmEcxk3djQN9TWyRkSuESUkfP4LX+eLX7iMZCLGV7/yJc49561o2tpXNT7ykWUYiFFHnwevr6uRfAdljs2xWwxDxUJO5mGbocFB9N/BqZIglRqQWH97aN9U+Vtfc/VKIWCr1lsSr6mpQdeuulNNLkVZqCsfeGFdO8e/+XTWbW5n0dLD+N1VfyBZXSvzJP7yV8eu7oE8MRl/lhx0sPgF+OXv/oAThH5RKmkqFUnw+htuoeQ6nHzqmf6quKdf1vni/+yKLbzphFNYv6mdgw45kt9ffS3VdfWEZCzU/4SbkHS1f1VJv3vT8acyd+4S7r77bn+Hpkx1iE3RT+/WW28lL4opfelkRjVWkrau+8Qxh0HgVUNA++5+ZW5jyyDs+GmEAhFc3U/oQTAWontrD3t2dMov0aKtoY21K9fT0b5HyKuQ2QEZ9Ms2NfUJPLGgh5wyyZBLINtPQgh+Y9TDdtNkvX68YAmvkCEgi1X609AlA3PvIBPiVTT0DBLY2E7/Q0+D/NAJxalywixcuJB5ixeBhGHNBgafeJbqbV3Ed3WRfmEVbN4O67aAqgKlvPV1SSZNGE6klEZmASjmUJJMaz20NeG/3W/9OgavuZonr72a4s4tNDp5St2iRBgUhYRY4NXcFS3mJc0MEQspzyC4QeyuQRJuhYRMYpmePTxy+x3wnChGVIUtypDabIXGZEIGFZuYY2Nnh4hI/nVhqElYJKskLTJkyyn6iylSXgEnHKGmthHyLqnOAbau2UwikKQqnCQ7mGXLqq2SN/gqcB3h5FSPgGjXLUsLJ7c8qbh6GnnZEdiLMPT2pnnv+z7Cz3/+cxobG/nExz7CmWeehPAnNsvvYyCVo78/h3YFbY4LL7yAju07uOWWm/jxD3+EvkX27rsf5qyzzqZX+loyGefQgw8hL4xeF8xd8nt41/s/xk9/fgX1Tc18+OOf4PSzTkB+imzc1kNnXxbNQzXZWsmI9MGt29qprq0jFImpl5HXCQKRSIC16zaKdetS/83suqVQ+9WBBx7oL4jUGpHPl9jT2YcEJZMpMX/OdBrra1m7aoX/nPXNN9/Fjh17+MEPfsiPf/xjQrJCuejtF9DV3e+jUC4V0X8t+RWx/Dc0NPCd73yHpUuXimJBhsQSDMpYt3nTDokHllfmKbGKvOsd76S/p5dGWRjdJWOb/ucBG+jpz9A/kEG3XBbEFJLN5nHF6m+FgiBjkCsLIsznVUWgrPO1lKCnp5sPf/gj3CntF5WB5aOXfJgLzj1L7iBjWJacWEN7+zIyaSBtCKNGDGfJovmUPIt3X/xe/nDtrfT2DfD9H1/OZV/8ItV1dbz5tNN8xUAkAh1daT74kct46OFHicWT/vbsi959ITt2dQsnqxB2YFt7h/+YgZxy5JFHoot9VZbefe9DyLDl5/vH31/HPffcRdPIERxx+GF++czXaw8B68Ui/U/z3+49vdTXRCnJGiURtZk2bRKN9Q3S9inefv4FXCsKoAcffFLGqx/wm1/9moGBPi4473x0/vTHmD6ZX9/7EZlff0pTQyMfk/n1rDPeQjgcZPPmXTL2VFgvik8tTzwakfl0Ldl0D1s3r2H7ts3s3rGJns6tbN6wgagkGo9FuOWmG3lh+XOMaG2Q1S1oXMznVUHAcRyf+Ou8EQ6H2fcIQDAY5IEHHuCY445n+67dHChrok98+lIZWwLEYjbbd/fLeJQjnYO6GuElUvpTTzudcCzOr377O77wtR/QvnMX9z/4LBe98308/8IKnGCII446iIwYXupqg9zzwDOcInEGUmlmzJrNpz/zWVlLZaWfwJbt/X6fzYgmPS3GONHLc8Rhh9LdtUf64Md44tFnfCON9tGH7n+Ce++9l0g4yJRJE6mtjpp+Je1hjlcfAe2f+1kKWzqzLQSmIC6yKJQkiyDKXFl0biAtA3Rtopam2iZWLV9Fd0cX+my6W3IJBUIEhdS7fb1YqV7qRfPbKqaINtHsN8riMte3hwJ5ho1sIVEqs+u+J9n8nSvY+rM/0nntTfSvWc+UnMW43Rn6fnM7/Zf+mO1fvpxV191JRgb/x/58C2u++2PW/eZqQtu7aBSy1ZqrEBGlQWZXB6uuuYYdl36V1Pd+wtZbbsXdsI7nr7qStd/+Niu//FW2feUbbPj0F9j6yS+y9pLPsfLz32T7b66Bx59ivJD0tswAo60o2377Z174kIT5+NfZcvdj1Ag5cwZS7L7yWtov+zbrrr6FUK4oXNylnMuxZfkKVt52L6u/8xPcX/6RzKbthC3Hf4NoRQaTcBlZCDli/U3jWRnsQIZKqZdQpIjTEMCrD5GyXTqyKZxSkP6OAf8/LNhlm5baFtxcmdXPr8JNV8DDF09wxbNxZEAVH2keD1m76amR/UHAkv6u8g/SuP3227nuuutkMrAo5LN865tfZ+Twcb6cINaO+fPmyEJ6Ib098ruQNI484mA+/JFLKJcKfFvCvunYozntlJOFaD0uC5w6fnnF5VQlQkRDlt+ut95+J9defx2Wbfsa5m9+85sMHz5VZBLHHXccs2bNYv78+Wza2i7W3KzkAPV1tfQJYXPlN+V7mK/XLALlUkkWs2EZC4p+GZ9//nn+8Ic/0NXVRSQS4b3vvZhDDz2YeXNmMW3KZCaNG8f82bPo2tNDdTzoW+Ev/9lPOezQQ3jqice46O3nM3nceH59xS/JiCX1oCWLeddF5zCssZb+PrHoypj47LPPEo1G6enq5rOf/jRLFi1meOtERo8cx7y5szn26CPp7ewS4lbmrLecwR5ZgAVkXNne3s7iAxaxaOEBDB8xDn1OXLfq/vTH/wGi3YrJ4tp2HCq680lqY8uCXBxzvIoIBGQYyYsJ/uGHHuJ3v/sd+nZ/fSHWLy7/GcOaR8iY08KC+XOZOWOatPtR7NndgSNxGmpiYnH9PPUNTaxcvZZ3nXMeM2fO5iqxwA2JhWvmzJnSN9+NDjEVqd8DDz7MFZf/nI6uTgZSQ3z3+z9k+MjJHLL0QOm3kxg7diIHisK+fccun3C99z3vZtbM6b6F9oMfeB8TJ01l6pRJfPqTn5Ay1XH+uW+jbVi9pGyOVxUBnftU/kEh/qf5b8niA2gdNkrmvx5sSUOJ1G9//UvGjxvDs08/xaWf/qQ/Zv34Rz8QBXgnZ535Ft580gmk0lk//B2338qfrrsGsZtQ/Ov8OpwRw1vR+XXihHF++F4Z24R/+bsCpPv6fcwtu6gVtlDA30XgVcqUCnkKuYwoJWKIzcYPJ8XyDy3fPvE9zNf/CgJK/FUBUNCGkhxzsoZW5bc+7lGSNgwEwzxw333oi/9qIjWMGj1Fxo4ZHHvM0Xzly1+StS5iMEHWQ0ejcSqVCt+R9f0xxx7HmWefzU0338zUGTP4zve+h+50ioQhnUcUA++kb2CA1NAQL6xc6V9PmTaNttEzmD13rshivvudbxGTeaxcgg++//0sWXSAv7PkTbJumzh+JiNHTeA8Gat07Xfxu97JSSec4PfbkvAf7UtSHXMYBF41BF6WPmhLl3asgD9YhnQEt6B/R0osmR3EI1U01w8TLWs/u9p3yaIzRzgYIegECdpBopk8rZEoNbISiXpFqqhg5Yaw3ALxeJSm4S1MP/oo5k2cQXrDLpb/+R423vM4O5evIV62qARcghIntF20urc8zFM33MXmp1aR2TNI9/ptrL7rYXYue4FCXx+53l4anTCtwShVQoZ3bdjC2vseZe2jT9IhGuC4jPjdK1az5eHHxf9+Vtx5N7uffp7tjz7FnoefJvXcWmKiDWySUaItIuXv78XqzbLzudV0PrGCnY8up9g5QJXUzxIlwPpnX2C9aP96123FDYdIWy419XVMHD2W6W1jKHb0seLxZXS07yBVLFGWciWStQQDEamXEHTRZJ549vEceMhsqkIFvFw3hXKKUqBCyYGC5RCzY1SyLnu2dwree6hL1pEIJ0j1pmjf3A6u9C1bROrrifVNzvxDB1T7n0zcfiDz9a8hYOH/BnjxI5fEIiFmz5yBEqeFc2czddIk5s+eyQFC/KfI4mRkW5tvTaurrsaRCAGJ+82vf5nPf/aznH3mGYwdNYpjjjqSC88/n+9959scfvCBBKQ95fDD/2f6c1FlwpTJE5k7ZyYLZdE+ZcJYpkyawMgRbUwaM4q6REx+qRAJBaiKhUUBJ5mZ4zWNQEAsHVgWqrjT/wKgi5eZM2cK6T+UiRMnojudxo4eKX1oJDOmT/UJ1RxRACQTUSqlCoVcgYWyWPnB977LuW97q79AOfSIQ5ktfeQjH/kI1131S/q6B2TxXKKhrpqgdMLRI4czYfx4jj32WLHITWPsuNFMmz5F+tR8IffzZXE+mng0gh10WDhvPvNmz2HS2PFMnzSFaZMms0QUAHPFb/bMWUydPAX9LwO6eJPujZbfCQVBLzCfVxsBR9o7ImNUSRSOhxy8lPlzZ3P0kUcwZtRI5sg4NVf60oJ5c6V/DZf+UUNTQ53fdDr+LJgzm/vvvY8zzjiDo998kow7M0S5WMOXP/85brj2t8SkmXUniji4xTxLRVE1X9I7+sjDGTt2rCgMpjNt8iQmTxjPzGlTmT1rBolYDOm2jB87ClVmnnbaaTQ2NqK7SkKBIIcechBf+vxlfPB97yWshXi1ATT5/ycC8puW46/Xeh6TvjX7n8x/06dMYZK0f0DGOA0vSzBmzZjE97/zHT764Uv8+bK2uorjZSz62Ec+zPe+/W0a65PERfmp4WNiFdb058+ZI313jh9+rvSxhfPm+elOknFs3JjRyMDjz5f6792026jEIjbpwQwyFeJIqUMysVpeRZTvRb+Po89Lib+GVZFT/9B89WSfq+dGkclXhwAAEABJREFUXhkEdN7QlAOBAJa1F3FVTieTSV/BrIpJXfMcdOASJonS6PA3HcuiBXNRhXhM5pnWlgbhByA2E6IyEH3+Mx/ji5d9jvPe/U5fSbRw/mx/LPn5T3/EGW8+wl8f6TstExGYLmPT0gMPkDltIocfehC1yQTHHXskUydO4OCDFlEv/bKhrgalPGFJW/vTT378Q77xta9y0gnHo0qp5sYGzjj9NH7y4x/5uz+jYUvmZQ9bMtlbG62dEYPAq4PAS8e1f6sESiS1I4dlcs7rdnpXkhFt2Goh6JQ9muoacIR8PilW8+xQDlc0XwErQNAOyuK0SFWmQFs4ipUZIpcdwJUfXlqs/v3lPBX5xabyRQjF5UccppQuECNMsGST7UtRn6xhVb3LukCOqBCo6lgNwUicTLFMYahAU7iWplKUcLpEWrS7abtCVThKRDS+gZyLk69QSMQZ8KBbtYti9dJtqipeKIQXjZCVHyqhMMmqOgoSbsDx6CkXyBULosgIkJEJJGqHaIjXY5Vt8lLevNQ7lS2IBtmiWsqeyebpCJTY7hTpzxcoioXeitdSG6ulEg4w5Ej+ASH0NaL+kPA5z2GP1D8ddcnHi0SqPSL5bqqLg4RKGQG4iI4ujpQ3YkUIeSFcqcv6Feso50rUJGpkIZVk3eoNuGlXwoNl22hbIR+phpyX5WzvPTkxx7+NgP6E9sneRCxx1EccznzLKTx43x3ceuOfueWGq/nzdVdz9x1/4a7b/sTtN1/LA/ffK4voO7Atz58Y9sU9/7xz+I8f/ZC77rxdLBzX8pEPf0gmnyMYGsqgaVcqrh/+raedzMP33MbtN17DLX/6LTdc90fuve0a7rn5au646Roeufd2HrnvLgKiCaoUcpTzOebNmEr7plXs3rxSi2jkNYxASazllXJZfu4OoZDNW97yFm6//RZuvvF6/vKXv3Dbjddx/92388CD93D7rTfx5+uv5po//F7GgLgsaj1RQMl4GbTEgjuFL3/hc36Ye+++lWuv/oP0qfei/a2hvkbCBaVfudLHjpH+eA93Sr/7w1W/k756Aw/cfZPkcRO33nItN95wDVdL+hFRMCB96jbp13+57k/cf9et3HfnLdx52w386opfcvstf+Leu27m/vvv5p3vuIDqqjg6NvovdbI0V0DHVnHM8eohkBHrli5Uzz7jTGnfG7n3nru57urf8fsrf8uD993GQ/ffJePPH3nkofvk/s1Ux8P+GOK3oLC1+poQX//Kpdx0/W954J7bZSy6mY+8/yJZ4ErzFl0JW5KxB8496zQZl/7E7Tf/het+fzl/+dM1PHDXn7hZ+vBdt9/OHbfcyE033EBzfa3E9aQvwgJRUn3zq1/i8YcfoGfPLtavWeWX621nnUVzQ63fd1895EzOexHQ2Wif7PXRvqE+enXmW06RfnTHP5z/bvjz9Tz68H00SLuXpb+ITpHsUF4UlQv4zKc/yd133sZTTzwuY8rPef9730NtdcKf9ywZewb70zK/nsqD0kdvvukv/pj4p+uv9ePcKWPk7bf+hYceuFeub/EVU8Lt/XcEaNnS6SE0v9rqOJ6H35eWP/cs29u3seSAhZQKJUIybmpYrc9LBT+8Kx0c83mFEbBl3apKY31vVUjX5NJY/hwi+V533XUyplwv65yruUfWU9f98SrukHXQ9X+4Usah23j6sfu55H3v9sefgIQvFytEZa195umn8OPvf40H772TW/9yHV++7NMsmDXRD1eUdbTohYRvIErMP0h6V/Pg3Tdw43W/k/ntVn7/myu4W+a4O268WtK/S6z+76NcKqFztPaV4a1NvOPCc/jTtVfxwvJnefaZJ/iPH36bN594DNGwg1fxsK0K4VCAjPRBKZY5DAKvGgLaZ/cvc9GSaiLCX7AqcuZB354UO9p3UpWopq6qgY5de4SMriUgpD+oFi0ZbtUty8I2KD/oTGqQvswAtePamHv60cw75yQaD5xJZ6BCxrFBBuMBzaehgbnHH0vLnBn0uyV6ZPGSPHY+kQUTGZLBunsgRYNYxWYecggjR02gf3cP0aLN7DkLmHfWiTB7DOszfQQba5m25ADaxDpat2ARzQcsYtTiJUxbehgzlhzMuLkLmHjY4Yw+5BAaF8ynfvY8Ri1dSvXMmTSJBTY5e7qUKwxOjGBrMyPnz6N57nQa50xj5JIFjFu6mNqJY5m86ADGL5zP5KMOYcxJRxKbP5UemYV6M1m8cokOVXpUhZh+5MGMWbqIVCzM1t4BJi1YyPgD59MXqbBy11rylX6qvTxjRSHSGPCIyIDjiZIjKEt8q+IRtAKERDGybUs72zfvICg4N9c1+ds1d+/YJfhJEwuM+xQAcoUOqOoaeeUQEMjJZ/PSSpCVtrYkqxpRRUtX9f30NxN88eF8tWh40jc0TiqVIhIMIEpvqhNxcW2aG+olNv51JpMTrbNNNjskSrQhP62c/BYCEqI2CkFx9dyW32JRwtiUKWVTMunYxGQSqo4FCUthrIoENMdrGoFgKIQugLSQpZInfcEhIIsYvY5FbdKi6LTkQttbf9/lUpFEPExJLK5OwBZlY1ruugz09xIJS1oy5vb3DqJ9SzcESRchZEMum0bTqautlvBIPwkhXRAZXvxrGX6FwLtIUBoapS+WCiD9tSJa0Xg0QCnnyTWIblT6asIPl896Mhbhp6vxIpEQEbHcFUXZ6j8GIIs7zOdVRSCREEJVqZDLZ2QsKfh9S/tBdXUV2uaiN/fbT7qS9AlpZ1FI6eIVIWCBoIMMJ8SkPwZAxh1pb3ELmQxuIU9MOlYy4lDMZtHxx5bOJF3FX2jXJxw07Wg4IP3MllgesWgIVzINBiwGZAwUT4YyecoVKMicVxYJS8cNyX1LWJjtaggjr1UEtFXzYvyQ7vEP57+EGFl0HApYNroLReMkEhGKYkhxJKJeR2XdU5b1TiwWIiVrvGDQ8ufH2tqkP79q/XNDGXX8+VGHFY2n6Wo8vRGSdaSmJ11HxrEiNWLNDUn/rMg6TJJjcKBf+qtDQvpgJByU34GFjrv6W9D4e0U7nIgloh77XD038oogEAwG0d1vlmVRlrlL28SWBtbHlOLxvcobXedoUyRCMirI/Oe4BWy3LOuishB+j0ImTTmfJSIDhoZtqIoQkYZNhiAWgGRYxhdZkwelBlUyXqnb29VNbdyhkM3hqWLKvwfxILLW9sSQWZbxTjzlCDgWruQnSaK77rTvpcXYmZDAkjyq5x6Sa72nc2bAUV+XQFBDSgLmMAi8Sgjsdw8MB4IIh0fWA4RFvVZKe2xYtxHbs2QwrpGFoMPqFatRDVk4GCQond+VGd2WH7Qjg75TFSUX9hg2ZwoHvv10hp1/Ai0Xv4VpF7+V+MIZjJw7F5YsofWQAwkvnEnLu89mykWn07xoDuX6JG2nH85YIdcDkQDpSJBZJ76J6e97D3MveDuNdS3UiwIiuWg+8fefhXvSApZFMtQcMZ+WD76d+iWzmH3xu5n9kY8x++OXMvp9H2bCxZcw923nM+fi9zDrkg+w4NvfZvpnPknjRz7MxLefzwixxE5+yxlkxHqfKgbpbkrSeP6ptH3lY8z67mWM+/T7GX3eqQw/bDFt77mQ+k99iJEfvZgpH7mQBR+4gPEHH8gYqZMl7uzTTiQ9rIrhb30zEy44k9pZ08nKAjl2wgm0nXIizog6lp56DIsOmc8E0Xw3y8I5NjBIRCa7aMklaUdwyx46+Nky3CEEYc2qteRk0ZRMVhMOhNm0YaNcZ5H1Ei/9uDJauS/1MOcvKwICLyrxWMR366T9bMmhKAubkii0skNZdDGiYbZt3YotJ7qwzsriubamyo+Tz+V87bKSOVcW6boAVr9EPOrfr6lOEo8GpeXLNFbFCEj6ZdFyV6Rv5GVCC0nHiAnZp5wjKL8PKkLaKnnpCyUGe/cQtisSwxyvdQR0AeTJD1gXPzJs+sVNZ4p+H4hFw+jvWPuWLT7hYIhwOEwwGPAXPSFZYOfSg9TU1Prx1F+3+mfSeULSYSwh8a5YciOhsNx3ZSFTQd+ILRey4PLEEuZKzqB9NS6mEemmcktz9MT1UCuZV4KIaJSkuyHrZ4kvXUyCxGOWlAgKBVeUVUUqQgAlEiEpnyOKDfHQSyOvKgLSvhWXmqpqtC950kaFXImQNLisa/Gkbzi2tGGuQE6IfCgUwJbBaqCnG5l8CEnZpQvJgrhCROK45SLxWJiIkKuh3k4JUyQWCVCVjGGLIlK8KckY6Eg8XXzjlf2+5Ugvs0Uqoliy5F5t1d4xMBmPyJpB+lcwKH0rKGngi4bXcklQc7wGEbCkTCrxWMQfA/7Z/Id0IJ3j9s1rZVH0REVZmBGldiGf9+fArJA4TU/nxooQwaKshXQu3Je++ut9Da/3NK72j7D0V03PE22A3tcdVTq+6fngwID0c+mJHtTViOJTlE/p1ICU3CUgGi9HfwD+6Or6fvJj4L+J3DHHK4uAK22nOeiz/4FAwFcI1NTUoNdK5MNiSXGoyDrIJRy0iIQdrOIQwvylvUoyHgV8v1AASrkhxMERVp5LDVEUw4hXLFAdDzHQ3SVplMkODtDaVEsln6NK1k9hMbo5MnaVc1n/PqUssuzCkjQKatixbEIyn+3atUvmXQe/ywgp0mLLsg1bxs9kIurfC0j5s6Js10DhsI6emI9B4FVDQLrmy5C3i2hVy35C6cE0O7btIJlMirUnypAM4uvWbSAWi1Epu7LAdGVBWJDFZRnLshgUC6UnloSpC+fSsGAOu3K97Mh2wbSxjD1gLin5kdHUAsNb2VnMQX0MZk6hadI4PCFChYYkblMVvWLxahg5gqSQaGTyoLpOtLlJ0oMp+jZvhpogo489kIY5U6maPkmu49z73DK6wxGIxaXs8sPVN2Hv6Wbb9l30yMSTDQVBZpF+GSi8QpbVspCWEYZMVZKULHqj8ToGwzbUJUAs9IXCAJ6Xo2x7bB8aQAoAQY892zfSnu+nZcFspiycT0XTdUtEpQ6VGqlPg0w+I1sZNXsmIV2o62Lc8SR+BOqlbCGbigxKEVk41clA0yDlDVYg0z8IFQuEzdtSg2Qswfbt20VrmZfBJkiNDJI6KOVl4Sa35dBQ4pjjfw8ByUnbQFoJXXzowiYSDoqVNop0Fv/3MGbMGDn1fNHn24piZVOyp+dBWfjq5KLXlmX5L2eTJOnu7vbDg8ueXduxxC2L9jsecoiJZjkpvw1kYSWrbXQGcrU/WhJTukAh1bd3waOMTbzM8dpFQBezjiwaLGlhXTwI9/ILG4mEfDfoiCNjgXyDELlKpUQ5X0BWJ7KIlZuyEInKWFyQcVY6DNKFpM8h43MEXZwELIeg7UhYW6x0GQLa38JhhtJpgkLoohFbxmp8ke6F/ymVkUiI+U3GmhIS3U9Xhkoh+p4QNdBFj4YtlRCFhI1a73RBXZbFu6sZ603H0W8jrzICJd228WIZdOyJ6upWrguiTAzLeCLraxl3wvIZj7sAABAASURBVMSiMfK5jNyBmvo6aWQLtWrJelv6injLXF0p5dF+Jj2GRF0VFORaiD1UsNTkLwvpqCx8K2J5tSWKpl0RpYGMftIvy0RkPq7IPblFTvqxzIIMiTJTw6pfuVJEy2vJRUX6ujjmeI0j8M/mv6ysTRwZB3Sey8uaS6ui5+omEglZQ0bQ69raWgYGBtQbHQfDMkbp/Kgemr66RZk3I5GIjDdh4vG4dEPPJ4kaPyOKdZ1DdS6trq5Gr3V9pPH6+rrVAVm3hUOhvef/9Vv69n/1Mtf/OwhoW2lO2k/U1RcAWtbetZCj6x4h8AFpu4ISa20nGT+ssNB8nRyFF+D75WUIKss8FKaYH8KxoFqMJtqHbFkvpfv6qG1Q0p8nXhX3xzBb10c6gYnrisIpGAmiE2EoKn1E5jHRehIWXuOK0lKVUW2tbWRFSaBzX5UoPHU+1PKqqOFHspRT1+/TOiS6mrb4mMMg8GohYO9vxtYQqCExIlp+LNi8cxP9mR4SoQht0Vo23PM0E+0mqjocEv1BsVonscJROsnSnShzUOFZxhWeY8a8IEQGyP7sevJfuR6e3MOU1mm4LY3iXyIXKhGskQVFl6woCwnGHHMK6+uGMXyoFaszgBtNEmuTsNlBCV+GsQG2zJD8w/DEc+uhN0lD7XScRfNALOqDDzxCQ2cay+3CK3Rz569+zk1f/QrrvvNVolf+is63vo3YH/4IxQFWPv0Q111yKQ3rNkE0g5XdRoOXJSAawxF50X4UMpDeyi3/8XWees/nWf/py0lskwEnLejuaOf6X13OY9feAANl6uonCi+LwJhWtvVupD9fC0lRSPRXM+GIc3k2Lgur0WMh0kS2EkWU0pQjHn11RSrxFGMKPbSm26FqF70tO7DiHqFEWMhlhcKQeLv1PHPvGpKlBppjo6T8EZY9+YIUBPZpUiuysIs6MayCNJh/x3y9Ughoum1tber4WmL/RL4sy8KyLCFKNvqxrP+81kXKvslO79m27cfVhY9eqzQ2NvrxIUpLm/QX0Wur9deRmyo2FlhBCIpyyU5gVw0HR34/dhXh6mFyHkVuipjj1URA20rF+mshbDn7TwnJWOk3pfgGA0gr75WERAqLX0gkIudyi5AseBwnSCDyYtsGxbUlhBUgHNe235uLLeH1LCCuHJq8pBIgFpe+gvQZySUpSgO9J7FJSuJxEV33SECQsR1bFkmJRsIJCW+Lr7VX4nEL6co4cqkSkdvqWnKtRyAQwpYy4ucjN9XTyKuIgE00JgrsF0sQi4bRttI2iwn5V9cWDznQGxGZZ5H+hI4tItrnkI9lSUjLJhTVfibtasfAlv4XrRE3jEz6WKEoSN/CglAgqA62HcDvEzgE7L1+es+RkIlIWENTHY/5YS3xCzohiSvpYeP4/Ug8zfGaRuCfzX8xIVBaeEeUAEre9fwfyT7C/l/v/7P0o1Htc+CPZ5LHvrjxuIxf/oUta7JGObN9CUdivov0r78RSwbAvycS2hyvLALadprDvr6y71r9tI1COh/JSBGOyfxlydgQlPHMEpF1D2FZX+tcFZR7jvaFIOGI3NvXvjKG6ViWrGtCXUfvvehnh+MQlDhy7Z+LS0DW7vtcR/KSPmHLuBaJSlgL4qIkFUdGM3wJO3vdaCTE3o+NrePWi/H2+plvg8Crg4C939k6koIlIjy4lHXp6ugiIT+caDhGSiznvb39pNIZiqKV02ecEUbreGVCMqVHJV4+6EFVmNCoVihn2SzW+s2rVtNz+12suuM+KkNZsC0cyxaLVQmiYfy149hWhs2bjKweCMpgnhVNYH2bpCGa4sK6dVBVzajRo8VyEadcLJF+ZjmUXI46+DCJE6Jj8zYChYo/MahVKhJPUNvYxJaO3ezo7KRsWxAMQbYglrE8/alB0e7lIBz283OSCRJNDfgvCZSFC1I+LxikIrKzp5sh1e4lY5AvkKitpuQBujBPxOnq64fODhLVVRTFooFa5yQ9wkEOOvQQKWcRrZf+mzZPiqHiCL4B1xXUXByxogTdIhG3LArJMhWxoAQlX1usfarl1q2anVKHqEx+ASmbalBzqSI6yYKNEkopzV9dPTfyiiBgEjUIGAQMAgYBg4BBwCBgEDAIGAQMAq8ZBOz9LklAUrBEKtDb2UPXzk6qI9VURavpkPO+gbRw4LLQc3zCGZCzoFsiXimQEDdfG2JQlGeMFMu3I5b+XIZgOkf7g0+x5f5HsQbEoo/nP7NT1O08ojDIp7tgRIL6o2eTdSxK8QhdXpHkCFEAlMvcefe9UK4wfNQoHDtAKVvk2Qcfh64UtROmwNadbH16FYmcGOVFSRGsqeHQ40/i4PPOIdHcQnchT1+hiDB+xCyGkuhcvkhG/Tzoy+fYlk7RLi7JKqmYBSOGc+q553Pgxe/CrqvFj59IwtRJvP097+HI446F3BDd69cQrhYNZCKGE41Ssgtimhclx2AvhG0WHHIA6JuShOwHhfm7QthdST5UcQlJ3QKCWZAicTdPdTlPpVSkLOUKBYOiHJCkpN65oQzbNm4lLoqYeCROJp1lR3s7gYAjDQX7FAAIdr6H+XqFEDDJGgQMAgYBg4BBwCBgEDAIGAQMAgaB1w4C+68A0BTcvRXatW2nWOzLJENVxAMJtm/roOIGsMSSHhLrtxOwsb0CIbF6x9wC1WLFDkZCZPNCgClREct2LBZBt/wVhfjbuQK2WwHPpVwuUNTnCws51q5eztBQL6OnjQch0sVoiFQkSHjMcBBS3juYQq3qta2iEAjYiGGcjk3bYFcHkgmbn32edEcnVV6AWEkqEK6CJgnb1EZjcys1Dc0EhTxjh0D4ebToEa3YVAdiSGWoTtYSiCexqpKSXRkpNrghHN2C1NBCIBSmWCxBv5QDB1qH0zZuMjvWrOeOG28j6gRB/PNy345ZYBXpWvmslLmfxIgmaK6FUolQIIg+4i96AFUDEPDKeFYey8oR83JUVTKinEAwLhGQZGzBSdDGK5Vp3yr1LVWoEiWEvsV0147dUkYJW3IlPwnsYT6vNAImfYOAQcAgYBAwCBgEDAIGAYOAQcAg8BpCQNjvfpZGUqi4wiaFB3eIAqBWrf92gkqmwp7tXVi62d8Jg1ifXSH5llitI+UsVaIAqBUrdiybJ1kQsjyUxRGrt2W7DJZzhJtqmHTAbKy4xq1QtksEleWKxbtz1Tr2LF9Jo1i3o82NDAaE2A6rg6miEGio5chjj4aqOIwaTlCs7Z7EcyVefiAFQyl6e7poqKoiJAS5pSJkvKOf5372a+7/4jdYt3wNZCvYORfKkvCQS13Koz4nSealnnkbO1VEX+rRp/+OrSRhEs2wZ5CbL7+Sp3/wM7K9Q4yoEb+iEO01W1n9m2ugJ8twL4rX3U8yX4G+IVoqAVEa2JJPmm3bN7Jr3QuSiSgd6qTsIYeyKD8qUvayBHEtV8h/hbIjWDl5IgyREAkFHWyrglspiWsRshxCdoD+rj4GevqpTVQTCUXp7e4jnymw7z0AqhSRxsF8XjkETMoGAYOAQcAgYBAwCBgEDAIGAYOAQeC1hIC9v4XZa6G2SPelSPWkaIzXUR1K0rWjR/wylIWvloTYF72K/7y7V8oRoijkNU+1mNdLg4PUOEKie9IgVvf64c0EhtUw5eglTHjzUVRiDohSwAvahPWNGrYUeWCQjsefg92DWI5DKZelcVgj1InlXAjwyNlzpVoW1NbQ1FyPkn+nUMRLZ6BSFoIMjckqiukU5ITZZ4fY09XF+vat2DVVpAPQrW/UkzITDKHP3geDAUrlMqQGyeHhtNRTbKimJPnT00O+q5v2jg6eWbOatMQbLOQlLxHHY9myJ2FwAKu5icbmBmypi5j3sYTch4W4u+lBImLdX/HkE6AvFBTiTyRMSZQjIWH/Qc/Crnh4kq4l2AXIE3VzJCpD2LaHlq1SLqI7+m3LIiJlLuXy7Ny6g3g4Rk2iisJQjj5RAlj6PAHm87+AgMnCIGAQMAgYBAwCBgGDgEHAIGAQMAi8phCw97c0FUkgEISdO3ZQyZeJB+LURGvZtq4dr2CLZdqi4jmUhTS7VhnLLhG0C4SFxAbKQvrdMk6xxMAyIfRCcucdvpRZpxxF9M2HkEu6QsZdycHFC4BneWC51NlBeh99Fh5bAYNFasRiP6VlOPT20ffgo6Tuf5jC8ytBLPwT2lqJSbyEnIfyBYiEcEoF3GyKYKVALiFpjmnk6AtP562XfoiTPnEx0XkTGBpRTaVOKhYq0WflGUpAptYRJUOY+oPncMQHL+SYT76HGSceLtqEOJFZE7ng0x/m3C98hJMuuZD4tJEwthlqQvTYeXoHOyRvl+CIGna6/RBz6cl1Ex/MCLm3aXBtOleupedJqVdaFAdS3njFJph3COdsAnLfQuJ7JaJS7mQlT5Wbp+KWCIUCuIJjQBQL+k4AG0fStEQBsFN0JwH/fQyVokdnRxeWKBPwwBL9CObzCiJgkjYIGAQMAgYBg4BBwCBgEDAIGAQMAq8tBOz9Lc6+LeXde7oJCNF3xGKdDCXZs2MPjhXEccIiQeyAg1q87aCL7ZQk27woB9KEw2FyQoJX3veYv42e2fOoWboUmlp4+N4HiaSLwrwhmfOIDpXkvMwwN0R+xRZ4cjX05RjlhpnVOAwkz2dvvptbfvIrNj+6DIayxJpbaYzHqRKruOOJMsGyyA2lGBwcoFqs/VGxwDM0RGDEcKqXLMJavIhEYx12NEwmn0HJslMQxYFbpFLKgb6voLaO6Py5BA9aQptY9cmof5FkWxuJ6TOIHXowyWhEtCK7oFigkk7Ts2UrJJIcMHM6FCS8bVMbCFDdL/ULVBFPFwh097NJcchURLGRpT4Ug5ww9ZyDIwoA17KxPQhXykSE8MfKBdFxSLygwGlVkCSpVCpC8j0cy6G/dwBKLjH9VyZlSbI/hbVvB4AkK7HM8UohYNI1CBgEDAIGAYOAQcAgYBAwCBgEDAKvMQTs/S1PUFmnkNLtW7dTV1NHfW0D27ftYCiVwZE/TT+Xy/nkNFfK4AVccm6OSLWw1rBEtANirYbeTTtZ8cNfwpp2WL6V7u/9ltyDa2jbnIVrH6DvjqeZWhRCfMvDeOt3MylUS+d9T+L+8WYyz64llnFJ3XovudWbaC1Z7Hl2Jdz3kJDw3QTKFYYGeunZvo3UnXeSyabJixU9lR9ijxLuh56EB56C2+6HG24nMVDE2TPI4MrNcNPd1HSnqR3M427dDU+sYOjGuyX805Ruf4j0M2vpvX8Z3X++m/xtD8v95+HuR8m+sEHOV9B312NMLUUZfOBZ3N/fTNWuFI09BYrX3kr2sRXU9lck/GMMbe6gsRygb9kaqdMNsHEr2a5+Cnc/wZDE9TybPDaFbAGKLglRHoSExJetkmCqOHrov/vT/6VbzJdAiL6+/X/Xtt0kolUkIkl6OnrIDInyQYKrYgNRCmj7GHn5ETApGgQMAgYBg4BBwCBgEDAIGAQMAgYsY8e3AAAQAElEQVSB1xoC9v4WyHIhnxYSK+QUEccJMpQWol/28CoujmUTDQWJJaLEqxK4QY9CoMKuTDfZSIXtVpFsfYJ0PMSTmzZw609+xtXf+R7LH3uWqFj6N6/ayPoHn2DZE8/wzNPLeeqRx1i7fj2d6UG2p/t5/vEnuO36P3HdT3/C8meeJplMUiqV2LO7gz//5rc8/tjDpByPXDTIrU89wpV/+ROberqw2xrpSwR59uFHuer7P+Say3/B9Vf+nmv+cA3r128kFImxadMmbv7dVWxZtw7HsejcvYtffvM7XP/bP3LtVdfwh6uu5ql7HuSZ+0TueYiffv073HvtdVz3k58ysKebW6+9npVPPE15MMXW51Zx/4238OBd9zDY1cPyhx/n1mv+RCHvsuzeh1j23HMUimUiohC55447+eMN15G3Le64+U6eeGIZ/UL4e6QOXnMjecGyPTNIuUoUImHoSfdRkYYIRILYopAJBoM48hewAqQHhwjIeVDOS6IYyKsCwQNfAeCIa45XAgGTpkHAIGAQMAgYBAwCBgGDgEHAIGAQeM0hYO9viWxRAAx0D2CJhdqyLILhEN29PRQrRfSldeV8jnKpwOBAHwMpsWg70DJpLLmqED2hEo96g9xf6eXGwXZuG9rJA9lOdsg9d1QrmfpqBlvrWGnn2dEYpae1mnZRHqSG1VBaOJ6+OcPZUUwRHtlEeEQLlcZq+pNBdgcrxCaMIl8fpz1YZgM5lldS3LdnG9e/8DS3rV/FQ/27eGioi6GIsOGGJIVEhEpVErehhj22hzO2jcSUcSw+9XgmHbGYkYfMJzxpOKFhjRQjEXbmMkLAq3Brk3SV8+wc7Kdl8gSG4kESE0awq5RlMGSxW1ynvoaCkPOUgDUUC1AShceGwR6y0SAdwSCp2iqCE8fQEw+QrY6SrgrTGbfZZuUp1FTxzK5dbI05rAhXWCOcf09rLekxw9hVF2fCjEmULLH4hx2soE2+XMR2goK9RcAK0dfVj0OQcDCC/heAdCqF/1Hrv1TdPzdfLzMCJjmDgEHAIGAQMAgYBAwCBgGDgEHAIPDaQ2C/FQC4MNDdjy2W60AwLCQ0QE9fDxVPGKblkYhFqRNiHXRsnEiA6tYGxh8wE5qr2ZQb4Kn+3awuDrHWy7Min+KRzh3sjocYf+RhnHrZZ7jge9/i9Ms+wTt/+C3e8R/f4YzLPsVbvnQpJ37j8xzzuY9w8tc/z2k/+S4nf+MLHP65j3Pqlz/NBb/4Ece97x20HDCPLVaZ+3dv5ebN63m0t5Pn+4Z4bGcn923fxsO9u3Hb6jn3m1/h/M9dylmf/wxvvfRTBER5ULtwDgs+/iEazzqFUW87jakXn8eCc0/nvO9+k3f/4Lt84Etf5h3f+jZn/vi7nHTxO3j7pz9OQhQb/TVRlvXv4fpnHmVTJc9R7zqPk7/4Oc771eWc+s2vccJ3v8EpX/8i537li1z06ys45fvf5sjPfIoTLruUC7//LU743lc4/Wuf48O/+zlv/9JnCYwbwfKBbv6yYRVXivLimo2r6BzeyMmf+ySnfPGzHH7cEdQ012MLtiVcMrkcrgWefmEz2D9E0A4TjySolFwG+wZA2qxSlPbBfF4RBEyiBgGDgEHAIGAQMAgYBAwCBgGDgEHgNYiAvd9lqkBGt5lbAULRCGWrQm9mgIqwTFst3oN9pFP9lAp58amwqWMH9z3/DE/u2My6XD81w0fSL2S0L1ckFwyxMZ3mPiXrHdthzjSYNgEmjoap42HSGBCrPFMmwpiRMFb9R8l5i5y3SpixsEDijGvlVw8/yNeuuZrrnnmaZQP97KyKkmpqoFiboE9qvdl12WJb/PDOm6G5RtKWuFPGs7Zc4M5tm9kYFJ4sZJ4WuTd+BEwfw876OLc89pCUM0ho7lwY3gYNSZypY7lDCPpGr8B6sdKPOvEIdkjc50tDfO6a33Pbs09CaxPUJkEIvV+v+bOgrRlmToJZU2CG1G+O1KutFsY2wrBqfnnvzXz5mt+wySmzLWyxwq1wX6qPnz71KI8P9MH4cbTMH0uyoYaSXaFEmbIoXWzHwQoEkCqSzeT93RmJaFwUAQEG+1NSMdCXBWJ2AOx39/97CRg/g4BBwCBgEDAIGAQMAgYBg4BBwCDwWkRAqPB+FksMycVsUSzOEBFrf1aIfraQxbPLWEJKq5NRYiGHZDJOvLqK9u49PLLqOUYsnMUFn/04p557AeFENem+DJFgguphw9iVzfK7O25j26aN4HnkxZpddoKUhdRW4mGIBxHjNiTiVESIx6BaiHokLHGHuOIvN/Dj3/+RF7Zup7fgMn7eIt72/kv48GVf5pzzL6Zt+CR6hyqkigG2DaV5dts2ypEIBMPc9PCjdJYhPHIUT27bTnc+z05RIOzODjEg9bviTzfw1Mp1kn+Qob4sjz/3LJf/+QZ+eu014v6JSmMjV9x6K7naGu5auYI7li/nx9ddx+DAIIwUpYWUdVPHbh5Z/hxX3XwTtz78MM9LPfsyacq2h5sMQl2Cde2b+f4VPyPU1MgXfvJDfnrV1Vz6rW9ywIkn8MTmrfz46uvYLtZ94lJWUW7oSw09xyYs9fBsi2Aw6JP8QqGAvoQxHI4SkXspfQRAlDY21n42vIn+DxAw3gYBg4BBwCBgEDAIGAQMAgYBg4BB4DWJgL3fpSqCW6iItdklIKRzUIiyktESZTzLQy3/+VyG1GA/Xb09bO/qYFd6gNlHHCJk9hjGTJtG6/BRjKxqgf4CQ/0ZMsUK67bvBEdIuRcS4loldDXArswgm4YGeHbrJu598AFWLVvGeiHTfbkCxXxZCuIQStbz8FPLGejLURupZ1TLOE48+s289S3nc/bJ5/LuU9/B2YecyoTacTgpW8oc4/rrbmTr5g6o2Lzw3Frq61pxibB5+x6u+8tt/PH6v/DnO+7i6RVraG4aJfW1JSx07xzgqWXPs2r1Jtav30ZD03DuvO9hVm7cyqKDj+D7/3E5p599HtmyRbcoOLCC/P7am/jIZ77Euy/5OB+79At87mvf5MzzL+QDH/gYv/r171i5fj2lSplnH3mC4dVNvPtdF3PMkcdx1MGH8ZbjT2f69Pkk61vp3Z0m7CUQYKiqrxasLeyAgxMMkBMlDJaFPgZQKpVJpzKiL3GIhmPkM3mkcjhOEPN5JRAwaRoEDAIGAYOAQcAgYBAwCBgEDAIGgdcmAvZ+F0t4NxWxXLsuViCIWv/Lnisc0wXLxXbEUB+NEQjYvkU6XpWkaUQrLaNHs2n3Llav30A+X6QuVo2VLROPJhg7fjyZQpENmzZDCUSXQL9Y0J9fs4Z7n3qcX117NZd99ct8/stf4cKL38tt99xDJlukUPYI2RGefu4FsllVCrhkUjlGtY4maEdZu2IdUTfM2Se9hZOOPJGYE2dArOh/ufFWVq9eQ6UIwUCU0aMmkskVqa1r5JTTzuTt77yYydNncee9DzByxBjKBc8n0ZnBHKvXbmDZsqeFtEsxxbLe2dXL3HkLOfiwI1i0ZCnvfM/7WLT4IByxwG9av4Xv/OjH3HXfA+zo6GRI6r1+6zY2bdvBQw89wmc/cxm/vfIqsC2pd4WpE6ewYP58li9/gaHeHFMmjGXc+IkcvPQwmptb2b55O4SgvqGBQMhBSX/ZK5MZyuJ5UkakTGW5zmT860AgQLEolZRbluYh983xMiNgkjMIGAQMAgYBg4BBwCBgEDAIGAQMAq9RBOz9Lpfw/M6eNFZ1rc/Vve4hQj05Ek6CihuhWIlTKMSIZKuoopGOVIm2SdPJ9g+y9olltLa2MmzUCDIhF7s6RHGgH2twkGhAlAiRCoVwgcHSII+Kxf+2K/5I/7KNDKsk+O63fsKHxIJ+wOjJ3HHNn3lhzQoht3lCuRzzR44hV86QiZdhRJw/P/AXSj27WPng3dxxz58o1ZY54Kyl9DXmfet5V38n1910LVbYZfrMcdQkLNYte4JiVxc9m7dR4wXZ8OBTJAoV2js2k41mIQrL2h9j3da19Gf7sIMu7ZvWUd69h8aSywTBY8+G9Vx1xc9pbKohW8kwmO0nYVU46+gjOXb+AlpDYWK5ARrCHrlsinLZ5Zbrb2fdqu30lwNMP/BgHn5iGbfdcSu7+3bw6JOPsO65x0j3trOtewO7SrtFUQCJ2mr03/tFvQC6i2JssoVYBuI5CytdpjJUJBSKUCiVCcXC4pYoeSWw97v1TQL/BQFzaRAwCBgEDAIGAYOAQcAgYBAwCBgEXqsI7D8FFAUAeFhSQ7U6VyoV/3EAyxU/y8K2bcLhIIFQEMuxmDp1qshkYrEYPT09jBo1isMOO8xXBFRXV6PPqZdKJSGsISHEZV/0ufX77ruPtrY2jjnmGD72sY8xe/ZsDj74YA455BA/zl133cXAwADRaJSRI0f66VmWhT7/rv6bNm3yz7du3eqH1zDz5s3zy1cWK/nw4cPp7u6mubkZzS8jVvM//elP/PnPf+aee+7hsccew3Ec1q1bJwqNgh9m165dvqvP2ff395PNZonH4zz77LM8//zzPPPMM3+tR21tLVdeeSWzZs3iIx/5CF/+8pc5+eSTfazy+bxfT8UqnU5z8803+3lpmZLJJHPnzvXDaT0mTpxIfX09as3fvVsUAEFI6HsQxKLvWq6fX6lUkBaRVhE/y/bQa+TjCP7aPtpOGl+8zPHyImBSMwgYBAwCBgGDgEHAIGAQMAgYBAwCr1kE9l8B4OGTU+GZ4Hm4Zc/f6q8kU/3KlaL/THqhXMQOWsydN5sxI0fhVVwK2ZxPrJXwqzJAibcSVCXkqgxQoqsE/je/+Q2dnZ2cd955LFiwwCf5Gla3syuhViL+wgsv8OCDD/ok/KSTTiIYDPrlOvzww30yrST77LPPRq9VkaAtMmbMGCzLYtq0aRx66KEoSVeFxJFHHsl73vMeXzERDod9hcFRRx3FV7/6VU477TRfEaEKgqeeeorBwUE/DSX+WjZVTpx11lmccsopnHHGGbz1rW/189+zZw9r1qxh/PjxvpIgFAr59xQnVTpo/H1137FjBwsXLqSqqorjjjuOE044Aa2r4qTpahn0niom0h1ZUa44OEEblwrBcEAs/Hk8BV9FfHNFuRblgCNKGMVW87SkLSS4wmDkZUPAJGQQMAgYBAwCBgGDgEHAIGAQMAgYBF67CNj7XbSKpODJl1j87YonOgBPiLf4uZZ84VvYK27JJ6k19TUsXnwA06dNQYn2okWLWLFiBWrZVou0ElN1NaLjODQ2NvrWbrWoT548mZqaGknbZePGjaxevdq3tKuiQK3iruv6yoRHH32UKVOm+ERb09G4mzdv9q37SqL3iSoElGirkuH888/3ibaS8l/96lcsW7bMVzKoImDEiBG+UkGt8fq4gpahvb0dVQAoqVdXibkSa929oMoE3Z2g5VFSrzsStJ6an1r3VWmwYcMG/vKXv6BKC92JoGlrOhpHRZUXavWvq6vz66vXWk8lqKjbfgAAEABJREFU/XpfXVWIaPxb77iVjp49BCMhytIOFbtMQfC2HIT6l0URAMVyyVdSKKaqZFBcdIuAJ+3ln5uvlwcBk4pBwCBgEDAIGAQMAgYBg4BBwCBgEHgNI7D/CgALIf0VHM8lgIWSTBX041bk2hLyb5P38vSmeglIjrVVScKhAFXJJIlEAiW4EyZM8C3tGk23wusjAi0tLfT19flWdiXxl1xyCT/84Q+5++67ueaaa7j66qu5//77GT16tG9dV2K9du1alCxffvnlfOlLX/IfE1AivnPnTl/ZoMRZt/GrAuJ973sfV111lb+zQInx0NCQryjQ3Qj6yIDmqdb5hoYGXxGhhF/jq6JCRbf+azw9V4Kv+T/xxBNs27aN6667Dj3XRwPmzJnjK0L08QdNSxUJlmX59VKFgfopBmPGjPHDKcnXNMeOHYsqR/TRBM1Lw6jCRHcdqJ+W86o/XMnyF57DCrhUvDJlt4xrlSHgiYG/gr4WANsTPxfP8p/XUIh9saS9/BPz9bIgYBIxCBgEDAIGAYOAQcAgYBAwCBgEDAKvZQTs/S6cpiDE0vHAsWzCgRCBYJiAnCuRLRSzWCEoORUyhTS53BA1TRGam5r8rfT6/L+SYN3yrkRd46gCYdy4cb5yQK3rarVXS7o+768kWrfAf+hDH+LjH/84aqFXaZL0lJyrxb+3txe1qp9++uno4wDDhg3zH0tQgn3qqaf6igbNRy31ultAlQ2ap5L4UCjEvffe61vnlXSrQiEQCGBZFrpjQC39Wg6No2VT/DSOlk/D66MJeq3pqwJj+vTpogRx0DKNHj3af4eBPoJwxBFH+I8TaDr6WMCxxx7L/Pnz0XroYw2qBNHn/7XsqkRQRYM+jqCKDFVM6I4BfTziieVP8OSTT/j/faHg5imLEsAJ2r4yQIm/5UAwEkTPNQ1NV8vsi9zzXfP1ciBg0jAIGAQMAgYBg4BBwCBgEDAIGAQMAq9pBOz9Lp2QSM+qYHkuIdvxX0KnBFiJpudbo8XyLNbpSHWI+rYGBlO99O0epL+vh+bmJp8QL1261H85nhJeJdsqSoaVkCuJ1l0CmqY+W6/Wc7XgK/lWAqz3Ojo60HDqpyRct86rNb+5udnfAfCBD3zAJ9ddXV2igMj5SgMl4bqdX/OyLMvfar8vjioclLBv2bLFj6+EXNN87jmxtEtYjaekXMNpPZVYq2JAy6JhVdEwY8YMX8GBfBzH8R8p0Pj66IK+s0DzV/KvdbYsy1dYqGVf01CliETzy6Q7AZT466MCWh8l/vpywr6+Pl+RUaHMyjWr6evv3/siwYBFIOSQL+ZE8SLNK9b/SCysyVEqFdlXX/9fNvi+5uvlQcCkYhAwCBgEDAIGAYOAQcAgYBAwCBgEXtsICEPczwI6iHXc8x8BCGILwQyJBP3dAD55jQZI5VL0DPXRmerkD3+8kne8/QLOOusMvv71r6NkWMn0vi3tSvqVpM6bNw/9DAwM+O8CUOKs298ty/K38mt4JcOah768bx9JVmu6ZVk+4VZlgJJ0fQZfX/6npLxUKvlb83/9619z7bXX+pZ+zUeJvFrv1cqv6Wq+SrL1EYPf//73/qMG+nZ+fS+BknZ9hGDJkiV7SXhFaPiL/0lAX9inuxl0l4CSfFUMaNp6rv8lQJUA+94DoDsWtLz6LP9DDz3k/7cBVQLoTghVKmid9HEGvdZ6qsJA66DpqJ+mXR+rpzvTTTqV8hUGip0VsCmUCziO7b8DIBAO4FkepUoZxE/rS8X/Nl8vFwImHYOAQcAgYBAwCBgEDAIGAYOAQcAg8BpHYP8VAGJcjiVjeK5LenCI5mFtQjQ9UQrYOI5FJBYhX8kx5A7x8FMP8czyZdz14G3+M/u/+d1v+exnP+u/zE+JuRLbYDDovyBQt/CHQiFJx2LmzJm+hVyJuT5nr/76Qj19Jl/xPeCAA/jUpz7FBRdc4D/Pr35KhDWcipJl3S2gRFvfH3Drrbfygx/8wH+r//e//31/a78r5dfdBZMnT/Yt96pw0JcB3nnnndxwww388pe/RO+feOKJ/uMEqgT46Ec/im7x1/SVrA8ODqL+Gk5drYtlWair5F3fBaC7Ec455xx/x4LuMtBHB7ReuttAX+6nz/Xrv/dzHEer4YvWQXcG6A4A3RmhLwhUpYcqBfqy/dQGatD8NbAqPRTLUCSMi4cdcNDHCLRsGl7LoeGQdjO7AHwkXpYvk4hBwCBgEDAIGAQMAgYBg4BBwCBgEHitI7D/CoAg/r+eo+KK1d8Cy8EJhKh4rk/eu3q7iNbE2DmwhwOPXMqHP/ohPvbBj1JyK6i1X63wuqVdyalatG3b9l+4p4RWz5X46r//+/nPf+7/azx9Zl9fjnfggQeiZF0t8ZMmTfL/PeChhx7qx1Wrv5Jgy7L8Z++Rj5L473znO6jl/7777kOVB0q29WV9ek/jKKn+xCc+4b/ATxUEStT1HQJq1f/CF77AN77xDZ9MK2GviNVfCb2m973vfc/fCaC7B+666y50R4PzIoFXV+ul7ynQfwuodXrsscd8pYIqKTR93QmhjxioEkKVCe3t7f5/HtB8pOj+vwPU/PS+xlHFg77fQN9h8LYTzmHuzLk0VDUSj8TR/CzLxsZC/wWjhg9FQui/BaxUSqIoCKJl0HQliO+Yr/1GwCRgEDAIGAQMAgYBg4BBwCBgEDAIGARe8wjY+11CsSRHkjGxipfxRAngiQ4gGI1RLrvoeTQeYU//HnqzfRz/lpM454K3ctbZZ3DRRW/n5FNO8bf367/E00cB9MV/ahFXgq9b37VsSmjVeq/b89XVnQH6HwP03/epZVvD6eMAd9xxB9/85je55JJLuOKKK/yt/Rpew61Zs8b/jwFqWW9pafEt8kqmVemg6euugK1bt2JZFmq913z1cQMl6ro1f/v27b7/vntqqdd4qmTQrf2qjFBSrpZ5fUxAre1qidd0VJSEa376WIOWXbf9664GfV+A1leVGjfeeCNnn322n4++IFBJuioDdJeApqH5qZ/uLFiwYAGqnNB/WfjO897FjMmzSIQTRAIxHDeA7dmiCAjiuZYoJkJC+qWRJJF8qUgsEcd2HHDFY/9bXxIxBxgMDAIGAYOAQcAgYBAwCBgEDAIGAYPAax+B/aeAkkJcLPxuuSKkv4zwfqJVCYrlMkqwi16RUDJMys2QaEhS21jLAw/cx5x5cxk3YTxHH320/6/3HnzwQdQKroRXLetKfnW7/+9+9zv+8Ic/cNNNN/mWdd01oFvi9fn8SCSCbp3/8Ic/zPnnn88tt9yCWuA/85nPcNlll6EEXpvggQceQB8ZOPXUU33/Sy+9FH0vgBJ4JfOrVq1Ct/xrWLW+62MBqkzQfNevX4/uBnjve9+LKhnUEq/kXkW39q9cuRJVYGhd3/SmN6EKASXqmrYqINTVdFVJoa4qLPS+Ki/UT+uZSCTQXQya509+8hPf4q910zRVgaFlevjhh3nmmWd8jFUZMHbsWHxlwsjxhOWvmClhlS1RwngioP+FwcZCt/xbtkehkKNUKpBMJggERUujhbH1y8h+I2ASMAgYBAwCBgGDgEHAIGAQMAgYBAwCrwME9psCVoRL1tRV43pC/gtF9EVzVdU1vvXfFTOzE7TZsHUjrWOH872f/5Br/3QdiUSMxx5/nKOOPcbfun/BBRegW/D1X+Ap8VViq2/6v/7667nttr3vC9i4caNP6JcvX+4rDJQE61v7v/jFL6LP6itR1rfv6yMBSrDV71vf+hZK4J944gn/pYBKxjWOWtrVYn/cccf5/xVAlQmqSNCt+mqJV0WCknNVDqhCQt/6r8oIfRmgpqGPJ+jjA7rT4KGHHkLPdceAbvPXHQbf/e53fYWCWvdVSaD9QF8eqOE0/c997nPoowYaTh9HUKWGhlHRZ/y1/PteQvjDH/6QL3/5y374Sy65hJ/97GfoDoPa2lq/7INdabJ9WSpZF6cSIEjIVwB4FXwFjIZTbPX9Cp7n+coFtNWl3UQ/oFka2U8ETHSDgEHAIGAQMAgYBAwCBgGDgEHAIPB6QECp4H6Vs0SZ+sZ6LMvzSbw+218j1/62dyGZqVyGSdMnsnnnVoaNaqOnr5vR40ZzwUVvZ/jIEagFXN/Qr6RXreBnnnmmT1x1K71a0JWEK7lXpYBlWagFXgm9kuBNmzbx9NNP+1bud73rXXz729/2X+ynW+s1rm7r13/9p8/k66MDSoKvu+46dMu/knG1jr/5zW/247e3t/s7DNTKr/E0DbX6/+Y3v+F973uf/68DVfmguwU07M6dO5k4cSK6rf/YY4/176syQN/sr/GvvPJK1q5d62OrigWtn1r3VSmhLyHUlwuqUkG38e9TPuiuAlUw6LP/qhTQFw/ee++96KML+oiE5ql+Gl/vJ5NJtm/cQTkH0UCMkBUiYAdxXBt9BAMshjW3+u9aUDwCoSDJ6gS+AmC/Wx7z2YuA+TYIGAQMAgYBg4BBwCBgEDAIGAQMAq8LBPabBrpUqK6rRS3dSv5dD+rq6wlFI0I0LfRf0AUiYWoaajn1zNPAAcvaS+RXrFyJElP9V3vPPvusr0A47bTTfJKPfI488kjUgq3b3Q866CCUrOv1Pffc42+HV+KsZFvJ+imnnIKGU2WCvmxPLenbtm1DHy1QAq3KBbX6X3zxxejLA/URAD3XFwyqRV+VBKpQ0DSnTZuGpnHRRRf5jwro4wWqBLAsy/+PBWrN10cKdJeAkvCpU6fy/ve/H33OX//Fn1raNV/dtaCEXuuoCg1VCjz//PPolv+jjjqKY445Bq2vvuBQFQeqkNA0VCmiLwZUXFRxoRZ8VWTobgTd0aC7BnQngyoBdmzZiW79DwUiuMWKT/6DdgCkIYJOwH8kQeMXyyV/F4SmjcXej74HYO+Z+f63ETARDQIGAYOAQcAgYBAwCBgEDAIGAYPA6wOB/VYAaDWtoIUTDKDkVV/8l0hUEQgGUau3EmC1aK9av5qnn12GEmR9rv+6P11P2XPRF9opUVaSrFb5kSNHou8CUH89nz17Nkqy9Xl+tair9V/f4K8v5tPn71tbW1FyrGT5lltuQa3kaklXUq+EWq+VrKsSQB8v0GfvdReBknB9ZECfydcyOo6DWvg7OjrQl/rpewiUZKu/7hzQXQhK7HWrv5ZT3yvw3HPP+aRaLfm6K2D06NE+uW9paUFFybrG0fJonfVFhpqfupr+woUL/f9aoHXQeiEfLZta+7WO+nLAT37yk5x77rno+wu0DErgVVERiUTo6+uja08XbsnFK1fIZQviugRsx38JoL4rQeNou6goJiqSzd6j4u11zfe/j4CJaRAwCBgEDAIGAYOAQcAgYBAwCBgEXicI2Ptbzlg5DGJJHjF3HDsru9jdt4ZkU4na8VHSwTQFr0RDpIHxlWHc9aNbqKQDTJ++iHNPfRu1VoyedIHmlhF42RITRowg1hDHSQaIhW3+8oc/snX9Zsoli10DKaGGKIMAABAASURBVILVtZQyBaaMGcPu3l2s79hAX77AQUsOoaUQYUnjRLpf2MK0MVOYf+jB5MIBtu/eRdCyGerspXPHLnrT/WTsEmt2bIJkiCeefo5spkjYdbjvhtuocyKMaRzGM48/iZJ8QgFuvP1Wbr39Nlqamtm+aRvJQJS4FeXZR55m5dbNPLXsGZ64/V4a3RDNySpOPfpYjpk+j97n1uDtGWDtshfYKHnnXFGSDHlMbJlC184UhVyQm5bdwZ5iDxu3b/RfVBiQ/Ls6+kj3DfGmY46jJ5Ni/NSJjBvdxpjmJmpDMeyMS6KUoHPFboobh6jOx4g5MYpSL5oDbC61k65NEx0nfvEcg/kB8kMpwXc0QeclTR6y9rf5/8/HNwAYBAwCBgGDgEHAIGAQMAgYBAwCBoHXCwIvYYP/ZpGVQ4oCQLfm27ZNRf7K5SJqAbcsi8a6RlL9A37iu3d2MDSQJWyH2LahnVRvmhHDhtPV2UPLqBE0jWjj6Ucf92XlCyt5fNlTbNnezlHHHM2Jxx1PY00doXCYuqZGlh54ENFgmFgkim7BP+y4Y7DjEVLZDG2trZx68puZM3s24USMzv5e2nfvZLCvn6woEmKOEPXmZtp37eSee+8lk8sykE7x7AvPU1Vbw9Rp05gxayb6bP/2be3+Vv13vOMd1Dc20T8wQKK6iolTJjN1xnRSXb2MGjmSYePH0lkc4pyL38WkebMINdeyPdVPzitTdMtS70Ecy6NmWBP1I1vIlArs6NiNU/aYO3MWmfQQAwMDBEXxUZbw9VLHvoF+fvCD7/k7E7Zt30EkFkd3V+RSOXZt2MbW1Zv8xyV0hwGuRyAQQHdbaPl0J8HYsaPR9w9oe3i2RUNTPdI8flug7bb3zHz/+wiYmAYBg4BBwCBgEDAIGAQMAgYBg4BB4HWDgL3fJVUiWXF9wq/b03Urvz6brm/j1y34+rI+fTHdwpmLKHslnlr+FA/e8TDPPPIc45rH0b+zi2eWPcvSNx3DvKUHsWfbTq7/1ZU8/+xzBKJhymGHtVs2kenppzosFm0pcEkUC4sWHEC6Z4Dunbvp6++H2jj9FOka6GPP7g7Kgxl2bW0Xq7iHl4gQq6mioa6eYbFqhiVr/ccKHn7ycR569BFGjRuLFQpLbKSMsHHbNhYdsISGhiZGjhxNU0MzLjaDqRTpfJZdXd0E41GOP+VkxtcM47CDDuXQM04hVR+j1FDFDU8+xA67SHDcMApVYSohh1RPH7aQ9PpxIxm1YCaRxlpKjscJS4/kTQcfyUDvAD19vT4/TxdyzJozE89yOfTQQznokIMZNWECc+YvYvSI8YTKYTY+vZ5NT67H8mxcUcAg5XMchyFRZkQiEfR8/MQJ5Ap53y8cDdHS2ow+oqHk35M2U1fgNMe/jYCJaBAwCBgEDAIGAYOAQcAgYBAwCBgEXj8IvDwKAAeCtWGahomFfLCPoWya+oYGmsXKnoglCRKiOlpNgir5q8FNuXRs7KR99Q6ee+oZZsyYxannvJVHnn6SZ554ilIqQ3UiQb6YY+uudpL1NWL5TvD8c8+RFwKerK5G/8VeY30D8xbOE0VBkGfXrWDtjs3s7t3Dxs0b2LBuDUGxete1NHDS6W/mlNPezJTJExnR1EQyGBTLeYkt7VvA9ohVxTjznLOYOns6HX09rNmwnh27d6DvA1i98gX8Z+279tDT30dj2zCa2pqxRTGxp7eTaa1jSAQibN2zi2fWr+WBJx9jT3+vWPlbqUQCVGxEkVDH8MZGGuvqSNYmiFdFkOjURKOMqG4i6tp0duzBc2x29eyh4pSZOW8Gixcv4KAlB9DX3+PvYojU1ErcOhrrh9OzvR8vbWHbDpFQxP/PCcjHsqy9+DfWUV1XQ2po0Jc6uXaSAayoBPLAk3qLzkAuzPFvI2AiGgQMAgYBg4BBwCBgEDAIGAQMAgaB1xECQk/3r7SuW0KYtp/IyNEjyApBT2XSeKIU0F0AllioKXsE3TBzxszlmLnHMKZxAk7K4Ynbn+LWW28Xcn4qBy5a7Fvv9YWAbqVEAI+jjzzSJ++PPfe4WN7TzJo7kwOXLGLuzBkEgo6vIGjfs4NwdQxbyPaYKeOZv3ge46eMY9O2zWzbsom582bz8U98lIvf/U6SjfWERHkQFgt5c20DBy1axA9//AOu/P3vmLt4PpNmTSUQC/GXW/7ip51Jp9jRvo2tmzfyuBD73d0d1ItCgZCNF7IYzKfJ7O7Gdh06t2wnP5jmqUceo5LNM7irg2C2QJ2Q84hY/j3BJdPTTSk9SLarm/TW7ex+9nnigk3CDuJ6ZULJEKF4kFDEYcPmNSRVUSB5PfDQfexJ9WPVJPEiCVECNLJt0y7yAxW8isAfDIpCo+KLKkay+RzjxPpfkTT7UwMUy3lGjBrutxHSLrliHitgCcL+1oG9/ub7X0bARDAIGAQMAgYBg4BBwCBgEDAIGAQMAq8nBOz9LazrefhbyS1oHt5KdUMNg5kh0pkUbW1tuOUylhDkmngNo4eNoSHaTKWvQrxSRaGrzHvPvZCPvvO9xIHzjj+V7335y3zhox/FGUjRvvw5Dp0zmyWzZ9GxfTO//elPqClWOOXYE0gEw4xvGkZvx04mjmhlztgxzGxtY96E8Ryx+ACmjR1FbTJKXMj4dAnX2tAIRVFWCCnGrRAWJcPJCw7g3Dcdx/Thw4mVS3QK0a+NCAEvFvjLb37H4NZtHDVrHslCkWfvvZ/c7t0Mr0riCJmf0tbK/PHjaZ02CdIDrHzsCaY0D2PWyFHUuxbP3HInyXSWSCZLlWMxctQwsAukO3YzuHkzo2NR5o0YSUu82n8PQN/WdlY+8STVFtQLOX/qjjtZ8dBDPHbDjTx2861S/3b0vwq0t+8kO1Sgr3OI6nA1+h8MKhUl/x6WZREIOSRrqhg3aRyDWX1kIUWsOk7b6OG+ggBJXx8tcHGRWJjPv42AiWgQMAgYBAwCBgGDgEHAIGAQMAgYBF5XCNj7W1pbyKqfhqQUrA4wccpEMvkhf9t5UizWs+fOFQWARWYgS7pniHLaJUkVVW41lZ4K259eQagzTWhLH1XpEhPGTGDy4qW8+5jjmBOtJdHZS2BPF3PGjOTiU09h3igh3Lv6oKOHpWMnEMuXKQhRjw7mqaoESIbiIJb3tnCI4ZbNqIyYyNe2S3iJs7sT0U5A3yB0DRBOlyGVobB6Lb//ytdZc/e9xHoHaBElw5FjJrJI8iqv3kjbUIlh6QJTokkmhWOEe/ppzRXIr1nL5vZVPPzEA4xOJjn30CMZGQqze9nThDbv4OzZi0Cs+7vWrmL1phUMCi5HL17AeUcfxREzplHp2Cn552HrLkYEAlTat/v5TxelwMlTZzAqX2F2uIqLDjuGQ6fNYaijm0JfiuJAjnx/huJgEdu20ZcABgI2oUiYnCgvxk8cR029KGLSA+TF+t88vImqpiReQFrKgmgsgiennv8tJ+b4NxAwUQwCBgGDgEHAIGAQMAgYBAwCBgGDwOsLAXt/i2uJSblcKSIOBGDUuFHkKzmyhSzBcIA2sc4rOa2rqSPiRCHvEaqECeSDhIoR3C3d3Pb9X/HHz36Lqy/5PPd+9ftc/fZ30vHwU5RWb+DxK//Itvsf4saf/owrv/YNHv3Gd3n0k5dxzxe/wc77H2FWbYJHf/d7br9U4n7ys9z3uS9yzSc+xeYHHqIhlaXj3kd44Ovf5+kvfI0nv/h1nvzSV7n3s1/kng9/igc/+hke+swX+I93f5DdDzzMGLHcDyuUGV6o0H73Q9z7lW+x+rpbeP73f6Z/xXMsqKontquTay/7Avf86OeUVqxj29b1vPDkY0yrrWN2spbanhQjhyosClWRefxZ7vzQx1h+0y2MiEYYVxcTgt9H++OP07NqJUObN7Di2z/ikR/+hFhXL91PPcv1n/8qt379e8S372Htn24l+/QqFiSbqMkU2f3CGpxUnphrUx2I4RQ9H+NSpey7oUiQTG6IEaNH4Dou6XyaslWmoakeQtI8IYdSuYQrfyW3KPTfwnz+TQRMNIOAQcAgYBAwCBgEDAIGAYOAQcAg8DpDwN7f8hbE4qz/fq4oFnFVAjSNaGTYyGF0D3TTk+ph0pSJ1DTUkEoNYrketUkho2L0LotlPuJFSXRk6Xl8NY27c1grtzP42Aqim/cw8OQLtKaLVO3soeP+R0ns7iYhFvCBp5+jsnYTkfXtxNa1c2DNMAYfX05AzgPrJb6cN+wZpPT8OuYEkyS2dRDdsovsUyspv7CB0nNrRFbjvrARVm+h8NAy5laCLEk2cOSwUbxl5jzOmL2A4AZJX+IF1m6h96EnOTDYyAGxOqxVGwmu3kx0/Vba9vQzsGkj89uGC3l/hvv/43Kc5esZ1TXEIbEGAs+uw16+juTG7RzVNJITR09iUV0TM2JJpsSTBLt7KK/fSG71Go4aNZ7GvjThtVspPvUCgdVbCa/fQVbw2HPfMkl/BaXtUhdRBIQyBcjlSYajQuVdQtEwhXKBgUyKUeNHMWnaJPpSfdIGPSSqE4wYOwJ94V++VGDfjg3dOYD5/NsImIgGAYOAQcAgYBAwCBgEDAIGAYOAQeD1hoC9vwUOh8J+EkpCVQGguwCGj27FC3n0DHYzkO3jgIMO8J9ND4uFOpseIhQI4xVdkpE4CVEC2CmXfGeG8JBHoxshWXQgmyfb34udSdMcCNIWipGsVAjbLnY5T37nLqpSOSY2NDG6pg67VMTNShqlMvZAmgbP4eDps4h4FVJde3AKebGep0nki4yuqqHasSmlBhgXjDLcCRHP55gyvI2YhE/YNrWhAO7AAJF8gZGJBMMTVVTjUeO6hDMZIukU1p5ONj/7LDtXryDXIUqG7Tvw2nfQXKgQSQ3RFo7QFgwx2gozrmgx3gszPlHNgQcdxOxpk0kKcbd1p4SQ93xvF4GhNPWeTZMdxh7KUU2QWN4lvX0PZAsEpU4huV9fW0cwFqFbCH+2lKPg5nHCYt13C8xeMId8JS/Y95AtZRk/eSyJuiTaNkr+bctGP56n35Z+GfnXETAxDAIGAYOAQcAgYBAwCBgEDAIGAYPA6w6BvWxwv4ptkxWyrgTTTyYA4yaPI1kXp2uwk96hbqbPnkpdSy2ZfAaPCq5XJugEqRQrFANxUl6A3pJLXvws3atuBQi3NtI0YwKB+irC1TEKuTT6Fv5Sc5ymueOxww5VkQi19fWEapMUakKExjRRO6oFN2SRF2JdtMpUTxxFYEwzdVNGYdfG6B0coD+bxmmpITahjXSqj2wuJXlESJPHaogSaE7QOm0C5XiQjKThxkVhkXCINiVpGNuKkwiSyg6wffc2SA0QFOVDmRLFYg59239TMoEbhlLUIiN+gWKZEeJR3Ztl9TPPsuGF5Sxfv5oXtq1nT7mf+rHDaBgzjJLj4cTCBEXhQE01obYWEiPaKIZDtEycSN2o4aRKBdJeif5AhcGIS9EtYQUtKXmR2pY6JkwZhz7rNkTYAAAQAElEQVSC0dGzW9ogwcQpkyDMf/nYIIoEC+u/+JvL/z8ETCiDgEHAIGAQMAgYBAwCBgGDgEHAIPD6Q0CY4P4W2sayHFAuqRKAeFOMEeNHULQKDORTFO0iU2dN9p9LDwvBLQtpjSfjvkJgIJSgkKijGK2mFEqSqlgMicV/+Py5LDrnLE7+5Ec548LzmLNkMeHmOpoWTmPS6SeQbG6gWC5x9JmnMv3gxcw+6RgO+sj7WfKJj3DkRz7IMWefid3UwLw3H8fh7z6PqReeywHvOJ9xSxYyFAsy/vADWfzWU6mRMK0TRnH4299GTEj4Ke+9kJPecyEzPnwxh37sA4w/cD6BtnqQvKcfcSAHnH0qMw45gFBjDW4sRNuE0Zx0zhmc8sH3cNa7L6BpZBvt6W5q50xk6kVnsPCSd1JprmIwl2X02PGceOYZTDz5eOacdCyz33QU+aTDxIPmcszZpzFNyrbonHM54IMf4IgvfpbZH3gvTbNnUaytJTF8OHVto/CCQQqVCllRpBSjIawwogyxKVNkxtzpQv7z9A/1kyvnmDp9CpHaiN82rgueZ4E+CyBi48i3I9fm+JcRMBEMAgYBg4BBwCBgEDAIGAQMAgYBg8DrEAF7f8tsSQLRaJhSqcJflQDCK8dOGk19a61Y2/vY0bWdSdPGM2XGRCpWCYLgigU7GHHojNUwIAqAtJ0gK9JjhegOhghNngBLD4Qxo7HnzWXq8ccw/IA5hKaMhcXz8OpryAZtIjOnka6rotzaDGNHQkIY8dTx1J54LN7Y4USnT4SlB8CIJjjuCMa87S2UxrZRe8BsbClPr1rTHanFrKkM1kQJHzAXZk7AKwzCvGkMO+Nkiq319FWHaVm8AA47kLaDFlGsSeI2VjPr1GOx50yGhip405GMO2QRWwIFAounwclL4bTDWJ10ea7QT3L2ZAJSD+qqYcZkFgrpD48cRrCtSfKchltXBxPGwaiRMH8OGqavoZ6tQvi3ZQt4sQQtLSNprG/BCUYpC6mv2BUh/Tma2loYO3EsvakeduzZTqMoSMbItfB8AVsO1yMQCKAfW74cuWGLa45/HQETwyBgEDAIGAQMAgYBg4BBwCBgEDAIvB4R2G8OWCp6IIerJmbh0QqCV3FJitV77KSxZEtpdvfsoCyEf74Q97JVxBPSOpDqIxQNMBRIULCSFNMWlXyQohVlyImQDQiRL7jc/4vfsvXBx6BlGG1TplBwRLsgCoKy2K8TyVqKThC3qpbqpjZI57n15ltY8+jjfvjxixaTk7D0p7nphhvJrVoJUyYSHDGcSm0d/aK0iCVqsAIhsB3CjY3kKkX2pFL84k/XU96xA2ZMoxSPU4zGoVpIfi4HzcOkzDaxmnqmLzmQrc+v4sbLfwNrNzFs2EgiyRpqlMTnMxALUCPKhZZ5sxl/8CHQn+OmX1zJxoeXYdW2UNXQgGsHoWLxwuq1PHLlNTx09Z8o7t7D0OAQy3ftwYvXEhYlSV2yiVHVbdSUI1SVbGq9MCWvgCOKlKmiULCE3+vz/0PZNJNnTCKWjEq9QBUzgaCFI4oOC/AqCHpgSbthPv8qAia8QcAgYBAwCBgEDAIGAYOAQcAgYBB4XSKw3woAx7L8iofDQmLlrOyWscQyrwxz3OSxtIxoJl/OsW3nVuqaa4WYihVcCGvJLVAoFSgWI4TdBDXpKLUZIazlMIVyEC8XgJ4sgxs62fb8RgglGDN6IlXEIO9gDVUIFQP0pnN4boBIQcJnbUqZCp09Yr1PDTFUqBAPVkOqwvInXuCRx5+Bmjoaxo4XMhwn7iQJl4KQs0DilQswOJAlmy9RcYOkU+JRdgiHkowaNRbCVRTWb4O6FtpqhzF1pFj+Kw4D63cQWLUb96YnGXpmM/W5EI1Vw6X8oizoHKRt5HiGXKBRlBQ7pbzPd7L77hWkb32KgNwI2nGwEoTyQdY8vYaolCvUMIJ0wWLT5g7GjprKhIaxNJaTtGTD1HSWaOq3GJ4NYgcdpkybTNuIVgZS/Sj5Hzl6JJP02f8AKPn3hb0fV8m/je+ligDM519EwAQ3CBgEDAIGAYOAQcAgYBAwCBgEDAKvTwSECu5fwcVwTiEnrFKSqVQ8PG+vWblYLBGvTzJl+hSCkSAdXR0Uy0UOPnQpsViM6toqcoUs+YJHyIpRK6Q3qeS+EqBUhqAtVvlAnObqRnq2d8Gebmw7QFj9najvWhKuuqYBS0h4ujsFw8Zwyvnv4LC3nA3JGtau24Sbk0CECIuVf3BgCEIh4qIEyIniwHEd3HyZgGv54cuFMs1i3R87bTbvetfF1C5aDMtXMpTKUFPdgGgmWLt6HcK6SUarqK+uA0m+0p/B6RziiRvuZOOTz9OWlLDBOMsff5qy5DNq9DgqjiN51EO6RIsbIbWpg5X3PUl/Zw+I9Z+CS02kmrAVYeHiQyEQ5vfXXE86U6ShtgWraJHdM0g0Dw1EqXPD2AM5H8vZs2djByyGckP09fUxZfo0SAJBEUvEFVFXHE/P9zYRumlDvMzxryBgwhoEDAIGAYOAQcAgYBAwCBgEDAIGgdcpAvZ+l9t2CceUXZbFql4hEJRzyyUkVn4k9VETxjBy4igyTp61XZvIJopMP3oWlWaHTG2BJWKpT/btZlNiiCercwy01DPoRbDcGijF2CrJtUc9xFxP2c5TFZMSl3vYHehmR9UgQWuPBOuhszUNkZ1QJ0S7qoq+P95B8vkO7N6KpBPCEcIcidUKifcohELsqIb1wtPbW+vYXSUWeC9MfSWBtUsY9o4sgVA9pEqsfewZ9mzZxbSxMygPumzfIfmIhX/UESfyfDkI5T0Eaj0qNRXSTpacXSRbFUK0ADwt5d0dDmEHa5hYaZVyNMFgiT1N9Rzyy2+S/NK7GXXIFFJeN1SV2R5Kk10yDuZPobQzz9CKDFXWKNY8sIPSw4OMSTUykHXpbQizJZmmu63CvOPm40myHZUu2od2MHreaJontyA6DwiD57hUgmUqiCvQ6dMG2i66BcAJioc5/iUETGCDgEHAIGAQMAgYBAwCBgGDgEHAIPB6RUAo+stfdE/I5r5UnZjDiNEjaWsbRraQQbepNw9rYvzEcUKMHbJOCScRJhqP4pYrFLM5gk6IiiXMv1AkU6owfISQ4nCScqYkFntJ2bWprmuhLAzWylawxToeD8QpiTLhvj//Cbo7qBvdSsbKgpLxiPB0ctTXivYgmybTuQtnKE1jIECKPGkRikPYYU8UCEkh35tZc/dNUBslUBPCrgrQ0tZAYOJoTnr/O6G5Bi/kUo640DSMohNgS2cXMw9ewrj5Mxk7YwpIHU8+8U001FYzbEwbyaYEDHXB6CZCdREGBruYOH4kthMhnqiDvFB0z2Ha5FlSwSAb1m6ir3eA/r5B8qUimVyWbD5HbVMDg/k02WKemXNnMXxkGz39vXT3dtHU0sSkSZMIJqVZBb5isYiUUNIzx8uEgEnGIGAQMAgYBAwCBgGDgEHAIGAQMAi8bhEQprifZfckCRXE9eUl6QkJVUvzsDHDmDR9MnbAY8eeHQRiASbNnMT4aeMZjBYZsHKUvSIR2xYy7yHsn4IVhIYmnEQ9E6fOg1KEwe2DFHpLkLUZPmkaiZFjCdSMIzQIgbxNUMzeT7+wXMzeOZg2kv5wDs/uB6uXZGOQqZPEMm5lqCukqBvoo7FSJjqpkUkHz4Qq6OjfKUS8m85MB/csvx/KnUTHVBNsiWCNroW+dnAywABV42rokPsMlWmbMJWWebNpPf1EEtPGMWrhdLDKJMIOsbALCQuvzoKe1TAyQpfXw8NP3YNbSeFZVThVrVLmOIlYM3PnLJbzMKmBLOPHTmTEqLHkRTFSkLLmrQpu2BZ1RYm2iSOZfsAcrLDFnt7dgl+J8VPG0TCuHr8ZJFvLstCPIKrOf5d/eOO/BzU+ioARg4BBwCBgEDAIGAQMAgYBg4BBwCDw+kXA/l8punD50RNG0Tp2OIPZAdo72olUh5l/4DyqxzczFCiQElIejUYJhyKiMwhSKDsgnPuiiz/K3JPeDIOwctkmtm3cIyQ9yNi3nM+Rl34R9mQprN1FpGsIygFqLZuhndvBKdHWUo3lFEEUEB/41IeoWboIlj/L5ocfoffZ5yFWxbHvfAcTjz8e0hnsbAFci+H19dQk4tC1m9ZhjYwSaz6S7nM33cwNX/giffeJcqC1mWyqnx3L19M2fR5nvOd9INb4nb1SPsq033wL13znu1z/3e9DZpAZ08bw/DMPQLDIBZ+6hHPOOZOo4zCYcvDSUtdKFaPaJpMcP8FXRixeuoQPffoDLF16CK5n4QZsKiGHVCVH/ZhW5h++RMKF2Lh9A0VRnoyaOIpxk8eChf9xqRAISrq4/rV+2fql4umXkX8ZARPBIGAQMAgYBAwCBgGDgEHAIGAQMAi8jhH4Kyd8uevgKfG0hHy+mINVBTPnTqd5TAu7+3awvbedcG2IGUtn0zyhBTdqk3ELQp0tIrFq4d79ZFYUyfa5lNelWXb3s0KgN7JhbQe9j6+CbiHruQDccj/JrXto7BHL/MZtjPMcOp94HDZuYEFLE+6WjXK+zif4PPEUG66/kczazex8/Dl44Amwk7B6B6uvuZOq7gqs2Enmhe3EUxV2PbkSO2czKdYEa3fjrtxJ3yMryT23BbZ0MdxKsOM2SeOFrVDdKOmsJ7VzF6SGKK1YR3DVZmJrJez6LTS6HjtXryD32MNS9k7JZz0rf/IrAnYLO3fkqXQUCXr1eBvlfIO0RlYkBJ4rJN62yJYFC8GnZngTk+fPIN5ay4bOzezp303TiAZmzptOoNaRSFAqFrEDojSQNjBc34fkZfkyiRgEDAIGAYOAQcAgYBAwCBgEDAIGgdczAvYrWXiffFpQrpTQbenxthizD5hJlVjmO/p2s7ljIyPHtzJ59gQaRjcx6GboGRrEdoKsW7GJK3/6e3745R/xo29ezt13PsFAv0f/QIVbb3uIm396Fdd+8fus//ONpNdvYvXtd/HEj35C/9PPseYvt7Lh8l+y8bY7eeHPf+HhL32dh0Qe/d6P2bVqA63VzeT6M9x9xVU8+Nmv8NSV17L5oadhRxfLfvl7lv35Ngobd7D67od4/Be/ZeO9j/DCd/9DFBIbGGtH2fbgE9zzma/Q9cxKdtz9CHd+6Zus/eZ3uevHP2HbU8tYd+OtdEqYUQN5Iht38uRX5d4vfkfv+m08e9fD3Pf9K7jzx1ex6sZHePaZLfzp+gf47S9u4PYbH+J7X/8p3/zi9/j2F37Ctz70Yx5+4CE8UQCUrQrhqjDTF86iZXwbGztEiZHqYtjIZibOnEiyTRQZ2pqWRzAWwhPyX1Lc5WxvG7t7HfP97yJg4hkEDAIGAYOAQcAgYBAwCBgEDAIGgdc1AkoZX6YK/G1Se+mmi2e5BCJBXwGgSoBhYu2ftXAm8cYonQMdpFN7aBCFwMSFU2mYOIJCxBFrt8uezTvZ9vQG9C3+vVsGKOYDPGw1rgAAEABJREFUBBNN5L04O3el6GlPM7g1TTQAo5rqGdrRTmFbO+PsAOOKYK3aRN3OPjJPrSa4rYtgVxoGilRKFkUvyPh5i4iOGE2kbxC7s4cGz2V4JIzT18vE6gQjHQdHrPmpFSup7h+gtGULLW6FGfV11GSGGFq1mqahDIurGhiRyZNbuZqq7l5Gi9ZjaPkqYjs7aR0s0thXoKqrQKK/QnzQpm9tF8X2PMHdUNyYoXdPmf6uMru3S/mKUdKdBdwhj1xfjkzfENu2bsWyLJrF8j9z4Wzqh9eRrgyxp7+DmuZqFMuRY9vAAdcVRUvQw6NMRb4tx8J8Xi4ETDoGAYOAQcAgYBAwCBgEDAIGAYOAQeD1jYD98hZfk1PZm6orTi6fQ5UACBfVrekIYR87bQzDx43Ajtns2LkJghUmzJzAzMVzqG6pp1AqYZdsRjUMJ1yK4GUgFKgmHK6lXA4xlPIoDHqUBi22D6ZISeJdQznCsQQRK0Ig5+J2DzGuqokqSacxkMBN5/W9fIRicSKNdUw471yWXnAuiz7xaWJNjbRnUgRHtjLzmMNoO/FNhGuqKOKJQKA6jlefYGchxXPbt9HjFqluG0bBsulav4JEKYPbu4c6u0JLMEQon6c5EsfKlokRpTzkUhy0aa4ShYPdSLrXIdUfIBYageUlqUsOl3JXEXNqcLMulawn9csKVBZ11dVYjsuo8aNYcNA8MsU0u7p2iJU/wMjxbYyaMBIr5gguJXKlvJTYFds/lEQZ4KhWAAQd5GOLsPfcwnz+VQRMeIOAQcAgYBAwCBgEDAIGAYOAQcAg8DpHYC8r3J9KKJkU8SQNFSX9Lv+ZbDgSljtQ9oTUhx38WyGYPGsyhx5zKPlyhq3b19PV18HkaRM54shDGdbcSKVcJO+/lA9qk3WUcxUqRUsSClFb1Uy54OB4MdrjtayvBOmvbmKXG6HTC5ILVRGqaiFblPxEIVCsQMmDou0xIGQ9UJeAbDeEytDSSPOJx3PcN7/CtA+8m+DZb4Zp4xlx8om86TOfYu4F5zDvXRex4NMf4bCvfIZjfvRNFn7sQ7SccByzzj2H5rG15EkRjrpUSlmyuTShWJS+SplsOMpAMEY6WI2bGEZ/MUFPVq7tZjrderoDLdhujIqWsxTAKyLXAYKuQzQcoVTIS1oBDj3qUA44aCH6HxTWbl5NsZJhydKFLFw8gWA0BJZLIOQQi0fZ+/EI2kH/1NpL+f3z//Zl/Tcf4/EPEDDeBgGDgEHAIGAQMAgYBAwCBgGDgEHg9Y6A/UpXwPNt0uDYjliyJTtLchQnWhWlXsj3AYcvIpQMsmnzGjp3bWNkWyMHCtkdN2U85WCFcgBKtqgVXMvfFeBUbJxKENuOgROhNziMnmAzfSK9gUb6rQYGrDpSdhVp4hSDCVI5iW9HcAIhvHKFmnhE4npsXruSTF+/xHewxo5gTzzICzu2MBiAqFzvygwx/JijGRCSna9N0FEdpSsWIDprGvUzZ4jyoJV80JU8PCqOI2JTtoLknDCpYJz+UIL+YBV9ThUDlSTpskq1lKuafqeOvkA9nmWTyeQoFsokYgliQvxz+TQVt0BtUy2HHX0YNS1VtO/Zxp6eXTS21gvxn8u48SPwTf3+l4vnu7z4sXzav/dbvWwEcj0x8u8hYGIZBAwCBgGDgEHAIGAQMAgYBAwCBoHXPQL7zQuVeKrsZaNCtP8KiSZt41W8v5JPJaRKVcUYL2TcpqomTtvUMUxfOJOWhho62jeS6u1g+szxLDzyAOomD6ObAXJ2kVAA4kKyIxUHNefnxMKeEtqbYSRDjCZljaTfGkGP3Uqn3UgX9RK3hmyonsFyCNuJE/KCRPJl6kvArj1sf/Ahdm3ZxugRI4nH4/QN9GMHHEqlEulUisbaGqSgbNm4iS5RFPSm0mKF74RIlPrGFsLipkSpkHEiFJwoBStOxo6TshP0OdV0B2vpDNTSY9XQ7yZIVarI2zUSto5cuIahcBVlKlhBGztsUxDSny4MyLXLyAkjWHTYQkZOHUHGG2Jn33YC1Q7T50xj6qxJRGsC4CAf2xcLW0j/XrHl/KVnNv/5Uex9scRPRRxz/E8ImPsGAYOAQcAgYBAwCBgEDAIGAYOAQeD1j8BLueG/VRv3n8RSImpZyjI1GxWoVCqUhbx76J+oDaIW4+eMY+mhS2huaWDH7s1s3rWRcEuEOUcuZMy8CSRH1FCyS+TzWVy3TCgUwhUpSNJupV786ihWhFS7tQx59QxST59XS79VQwq5F6yn4tRQKUUJlmJkO4bILFtH98p20mvXU97cTu8zy8mt3UC0s5ve5S/Q8eTThHoHyd7/kP9fBvJb2nF2d5OTsF3PPk+ufRdFuU6X46TdpJB0IfSSZ9qV/KUsA3I+YMm5V8OgV02GJEVRQnhOAoJ7dy94dgg76uDEAmQrWXoz3QQTAaYtmMbcg+cyatooNnRsZOdgB+HGODMWzWTi7AmiCRHQPRFbRA/vxZMXXQub/xTkY78o4rzk0CRecmlO/xECxt8gYBAwCBgEDAIGAYOAQcAgYBAwCLwBEFBmuF/V8HBf/ENchHrafxVN2LGDoExTxBKPoBPAsQJ4FXArHoGYFEGM2clRjSw5YjGt49tYs3MNq3asItIS4qATljJ10TSSw6spR1wKoggoOBW8gI0bDBIrBokUQkLsI9jlGKVKkrxY2oeoIyVkvDsfF6v7MNLlWobyScm7hY6tOVY8vpVAtprBex7gkW9+l1U/+SXZW+5lw89+y6ZfXsXg3Q+w/Be/4tlf/RZn+Wo6/3wbfbfeS+r2B3ni+z/nqV9cydO//YOk2UCm2MhQpYW0N4xUpVnybSJTaRJSX0/eraHsVeHaCbCE+GNjlUrYoswIZEURYWUZKA+Qc3I0jmlk3iHzmL5kBtQ6rN2zga0D24m2JcVvOmNnj4UE+HiKIkRYvpzbIur3j11Lbu8TOfUPV75VxDHH/4CAuW0QMAgYBAwCBgGDgEHAIGAQMAgYBN4ICAhr3P9qCLf3Oel/TWkf6fSEabquhJJDw9iSq+NY2LYIUK7IVxiCY2qZcuAsxomVWwnxc2ufYUjIcdPYBhYctYjpYhUPNyXpyaZIZTMEbYdQpULAK+NIHp6Q67IVFCVBlKwQ7oxTQ3c5SbdbTY9bR2+lgZQ9jPZUiI2dHuXoGErZCFEa8XocyjvLJIaqSJbrsEvVpAfEr5CgJjaCQncAtzskCocGCj1hUv0Off0BUoVG0qVmBtxm+r0W+q1mBjzxE8l7dRQl74qTpBKIUZL6FipFiuWMpJ8h5ObozfWA6AUmz53E4ccfyqR5kxhwU2zcs4kd6d0MmzKSWQfPYdzcMUhBKauaJQSEA1Augyfneqj792TfPXX/Rly5UhHHHP8MAXPPIGAQMAgYBAwCBgGDgEHAIGAQMAi8IRCw97cW/4hCKvn3yamQUs3EVnO1nO/zU9cPU/QICJf1RAFQsF3CI2uYd/QS5iycTihQYWv7OjKlNNViHR+zeBoTDpzDiKnjqKmpImJLqs4AljWE64jYBcp2mZIoF/JOkLSQ7my8iR2lGN2hZroTI9lqNbIzMpIdiTFsCreyPNfKrugMNmaHs6avkQ53EluLY3g+08JaxrI5PFnCDGcb4l8aJ/fGsic2m43haWxKzCRVbmbQbWbAbkFfRNgdbKI/0ETGqaMgkiNCwQ6TCwTIBlzyUkYrUCAeK9NYZTN6ymhmHjCTGQfMoKatjq5MNzsHduJUB5koSoFZB82lZUKTpAF5C4qiAsAS1FVsAVQO1Qmg7j8S/vbjSoR9Qf/2jrn67wgYH4OAQcAgYBAwCBgEDAIGAYOAQcAg8MZAwH45qiF09K/JvPTc91SmKcTVEvGvJUCp4FEp+1cEXrxRkstSyKISAUeI8cQp4znyqEOpq03SP9jDum3ryQj9nX7AXI4+8XhmzZpFNBgCL49n5cEq4gn59yyPkmVTEQVA2QkTrGlksBIgH66hGK2nuxImF22kXDOMnYUAVvMk1nWXyTrNNIycx+50iF1DUYLNU+mx6xkID2NrKoBdO55iqJWObIIh/c8DVgO9oRbybow8CXJ2kpyTpOAkROIUnZiUISr3AxQ8R5QSyLWFG3QJRRxqq2O0NFbxppOOY+GBCwglo6zbvJ4N7RuJyPnUudOYc8A8GlqT5FxX8qgIbYeAKBJyhTzFYk4uLKk/ez+Ks56pq6Ln++Ql166fyr4bxv0fETABDAIGAYOAQcAgYBAwCBgEDAIGAYPAGwQBe3/rESKAilBkHGwREFqK/9ETW85eKg4EIxbCz9GA5WCJilWWeGUStkUQ+Ug8uy5E/bQWDn7z4YyZOUJIdC+b2p9hbdeTDDR20nTSMGZ/fAmxw6aTH1fDQKhEUSzrJIXixotkw2nKgQxkexhZFSFayOGmBkgEg4RyZWq7Ksyo1BPIBKgONwg5r2Z3yhXiXocTGka2L4KTraOSThIW4t+dcxjwpKbRJMEiNEvSowYlvOXg2iJWSQzzOUJWmkhggJDdSam8hWCsk3JwO0NsIxXuwGrzaFg8iilnLGHBu46nEhtiY9dqlm96kkEGmDhvPAceuZhJ00YhWRFwocqyqRKEokBIJBqOEArLmSg7CIjH3xNH/FVscVXE0cPx28iWaHsF8/mnCJibBgGDgEHAIGAQMAgYBAwCBgGDgEHgjYKA/VqpiC3E1EPYrhbI0i8RcaM1YabNnM4hhxzChMnjGRoaYt2GtezYvRO1iR97/NGccPIJ/n8RqGmsZSDdR+9gDyVXlAphi2K54EvZquBEAkTjUYKRMCXKpDMpCnK/7JXxbE+Iv0MoGiIcCxOJi9IgEcW1XP+e8G/2ifppnJJbwg472KLQCIQcVJGRFct8XqToiULAgaJbxA7aDBs+jAOXLuGEU07koIMPJF4Vp31nO6vXrpYyFJk0ZaLvP2/BAhpG1OAz/Qr/5GP9k3vm1suEgEnGIGAQMAgYBAwCBgGDgEHAIGAQMAi8YRCwX+2aWFj/vAhyO1TtMHJSGzPmTmfi9AnU1FczmO1n8/aNrN26hmDcYeGB8zn1jJN585mnsOjQxdQ019AryoBAPIgX8ihaRfJunhyiELDLcl0iL0oA/Td8iKLADXp6h6FShv7sAD3pXjoHurAiti8axhOje0VM8mWn4seXlBjMDzBU0VRLVMTfDboQ8QhImaI1EWYsmMWBhx/IIUcfysx5M0nUxiX9fjp699A10E1jawPjJo+Ve7MYPWM44QYbX9GgqMipOv9YrH98y9x5GRAwSRgEDAIGAYOAQcAgYBAwCBgEDAIGgTcOAv8jxfzfqKot1v+/yUd57T7R59dVAlA3soZ5i2dzwEELGT1hFOFEiL5ML5s7NrFp1wYGSwM0jKxj/oFzOOrEwznhjBOJ1EVwqoKUQxUyXl7IeoacVYCoTVAIerYyRE4IfN7Loi8QtIS8h5NhEvUxqhurSRUGSOVTohhIkS1nKcSjNsYAAAwkSURBVNkF1DofTDhEqiIEa0OUgwX0X/kNFAclXZfW8a0ccNgijj31OOYsmsXE2ZOobqmiO9PDqo2r2bxrM7bkP3HGRJYeuZRZC2aSHBHHf/5B9AflIrgV8GGxxFURxxz/ywiY7AwCBgGDgEHAIGAQMAgYBAwCBgGDwBsIAfvVrovts9y9pbBecs6+j5bQkQsVPY9C08gGIdazOfL4Ixg1pQ0r5rF7cBc7erfTld7DYGWQUF2I4ZPbOOfd5/DWd72VU845jYPedDCjZ44XK3uMrCOkvZIW6z5UgmWx/otyoJz2LfoD+X4Gcv0MFgYIV4UICNn3Qi4lp0jOzZIRpUGmPOS7wVqHEVNGcOgJh3Lu+87jog9dxPFnHM/YGeMI1AToK/axpWMLKzevYnf/LpLNVcwSpcASIf7TD51OrCUOVS/WT+sYgoDUUXcBlFUJILdU/yHOi4ct7ktFLs3xiiBgEjUIGAQMAgYBg4BBwCBgEDAIGAQMAm8kBJRJvibqY/098q+Wby2hipz7RFjPwxAXC33D8HrmnzCHRUcsYNyM0WLtD9AxtJs121axdsda/9/pbdqzif7SIAkh2lMWTOOQ4w/hxLNP5PQLz+TMd57F4qMOZNHhBzBn6TymLZjKWFEQDJ/YRtPYFupH1BFrSlDTWk3rxOFMmTeZRUcuEcv+MZx63um89R1n8+bzT+XgEw9lzKwxhOuDDMlfV7aLjnQHu0Qp0TnUTYasT/ynzJvKkiMWM3XpFOIjIxAFgiJSsbKwfU+s/z4Mogiwxd+yPTypt4Twj5ec+tfm6xVFwCRuEDAIGAQMAgYBg4BBwCBgEDAIGATeUAjYr3ZtLGG8KvzXj7LdF6VcKVMoFXARk7iWWET/3V+ukKOcL1E3ooaFxyzg+LOP45hTjvKJPDGPzbs3sr1vO1u6trCpazPb5Ly31Ec+XIQqi2BNiMnzJjFj8XQWHraAQ084hDedfiwnv+0kTj33FE6/4DTe+s6zOfOiMzjxrBNEeXAwMxfP8HcWJFsSYuF3xMLfQ0++i87MHtr7t6MKB5Xt3dvoGNzN+JljmX3gLJ/4T18yleTIBPtIv1eWSjsiYfACLkWvgNZV9AGo2I4CIPfl+M8zudCbni2RROTSHK8EAiZNg4BBwCBgEDAIGAQMAgYBg4BBwCDwxkLgNc8glfQ7AZtQOIgSYr32xaoQiYaFhAchLo0iJLpil6htqWHBofM46cwTOfmtJzF22liqWpKkK0O+ImBN+zrW79zA5s6tbOvZxpbOzbT3tvuPEKjlvjevhF4k1y2kvpMdojTY0b/Dv787tZtdAzv9eJv3bGLDbk1nM1u7t6JherLdIPx+zLRRHPXmIzn/4vP87f7jpo0m2SKFlDKKvgP/vYdybsWgRFHUGi520PLrqHX1xEcFdEuACv/58f7z1Jy9ggiYpA0CBgGDgEHAIGAQMAgYBAwCBgGDwBsMAftVr48S2pfKiwXyhPzuFf125WqveGIb3yfqgy1mdFtIsoiTCOIkxaQuxDrcEKR5QgOLj5jPYccfxptOPYYjTjyMGYumU9dWQzlYFOt9H1s6NrF++1pWb1nJCxuW+6LnG3as8+/tu79q8wpWbHyetdtWo9b9vlwPGTdNy5gmxk0fw/yD53LUyUf4jwcsOnwBreObCVTZUh6p0L6t/g54KgFxrb1iiTbAk9p5Ui9XXBU9t+RaYspdRKR+vPixxH2pyKU5Xn4ETIoGAYOAQcAgYBAwCBgEDAIGAYOAQeCNhsCrrwD4FxFVcqyi0dTdKxW5FLH2KQPkUoi2vkhPn7MP1ULNiBhjpg1j3pJpHHrcwZzwluM49a2nctJZJ3L8W07gyJOOYMmRBzJ7ySwmzJrIiEnDhcS3SZzR/lv8Zy2eyaLDF3P4CaJMOO04Tj77JE495zSWHnkQC5cuYOqcSbSMayAqigdEAUEECIk4IoKyPsvvyakS/L8V8XyR7OuZigRXR4i/75iv/30ETI4GAYOAQcAgYBAwCBgEDAIGAYOAQeANh8A+rvnqV2yfVfvFkljYQoBt+f5bscT3pYJYzZGPkuu9ItZyS0U8LShVhG6LbkCu0Gfvddt9qAZijTbJFocmseC3jm9hzJQxQuIn+/9dYNEhB/jE/uCjD2LxkYuF+C9k/tL5zDxgOuNmjqN5QiPx4XECkka0LkRQLP1WRHKwpTSuh77Qr1gqUyiWfGqv5XKlnCqeuC8VW+rDX4UXP+prv3gujv+8v7oiLx6apsqLl8Z5WREwiRkEDAIGAYOAQcAgYBAwCBgEDAIGgTceAi9hma/NylmiAlDhxc/fqgP+fvH3EuO9SoBgSGKEJHJARBQCPteWAKIXwFXFQFT81WKfEDcJlpL5KiApgdVv3/24+Gk4JfpBOdesVXyKL8TfU3ovedoedsAiEHL8Z/rlDntFHDkkVb8Icvqia4u7V2ypq4olLvrxib+tZ0b+NxEweRkEDAIGAYOAQcAgYBAwCBgEDAIGgTcgAq8+u3wpI34pwELSfW79omsJKf7HYgmJVrHFVeE/P5ac7hNbzlVEGeAIibfDcu38F5H7ul3fFW8VPVeR7EHi/TcRwq/3LBv+RvzCawr4H7mtwURsXyz/2/bLu9dn77mlpF+jqfti3VGX//zopQZR+U9fc/ZyIWDSMQgYBAwCBgGDgEHAIGAQMAgYBAwCb0QE7NdNpfax3v/qCoVGyPRe+a+1cSmXy75UKhVUXLXUSxrqikOxUqJUrlD2KrjiobzbcsASsm+L6HsE9Fr9NStVBkgwP3y54lIqlST9osR1/yoVtyJpliiWiujH0i+Rl7oKvF77riSo5z7Rl3MJin/un5iv/2UETHYGAYOAQcAgYBAwCBgEDAIGAYOAQeANiYDyz9d2xZQQ/zNR8q/s/B9IIGCj4jgWKrbU2Ba2ra4lrhNwCAQdLPG05F6ZMqVKmXw5T66QJ1vMUhAiX3SF5AsrdxG7u4Uf3pG0nYCFL+InWaASkLRCgSDhYEh1BuhHbqvz36+1bnpH3X0iWWg2vqif3v878k9u/Z3Qxuv/DwETyiBgEDAIGAQMAgYBg4BBwCBgEDAIvDEREMr7OqnYPrb739x/XgXPdXmp4EkC+pJAv9ouZbdMySsJ13Z9sUWhYDs2oUCIUDhEJBQhEAwQsANC/z1fKlT+6tqiNbCE1usdtfzvE0/z8fP4//iSIkmC/9jqr/f/SzJ/x+u/hDCX/xYCJpJBwCBgEDAIGAQMAgYBg4BBwCBgEHiDImC/ZutlSclUtIQqjlz/PdEw/0QsIe4vFSxNRBPcK2FbiL4VJEgAR8j//yQa6qWCxFOxJAXHDrNPLMuRAtv/s2jZ9wXTKCr66ME+0WsVDaciKaqz77ZcmuNlRMAkZRAwCBgEDAIGAYOAQcAgYBAwCBgE3qgIKPV8o9bN1Msg8K8iYMIbBAwCBgGDgEHAIGAQMAgYBAwCBoE3LAJGAfCGbVpTsX8dARPDIGAQMAgYBAwCBgGDgEHAIGAQMAi8cREwCoA3btuamv2rCJjwBgGDgEHAIGAQMAgYBAwCBgGDgEHgDYyAUQC8gRvXVO1fQ8CENggYBAwCBgGDgEHAIGAQMAgYBAwCb2QEjALgjdy6pm7/CgImrEHAIGAQMAgYBAwCBgGDgEHAIGAQeEMjYBQAb+jmNZX7/0fAhDQIGAQMAgYBg4BBwCBgEDAIGAQMAm9sBIwC4I3dvqZ2/78ImHAGAYOAQcAgYBAwCBgEDAIGAYOAQeANjoBRALzBG9hU7/8PARPKIGAQMAgYBAwCBgGDgEHAIGAQMAi80REwCoA3egub+v3/IGDCGAQMAgYBg4BBwCBgEDAIGAQMAgaBNzwCRgHwhm9iU8H/GQETwiBgEDAIGAQMAgYBg4BBwCBgEDAIvPERMAqAN34bmxr+TwiY+wYBg4BBwCBgEDAIGAQMAgYBg4BB4P8AAkYB8H+gkU0V/zkC5q5BwCBgEDAIGAQMAgYBg4BBwCBgEPi/gIBRAPxfaGVTx3+GgLlnEDAIGAQMAgYBg4BBwCBgEDAIGAT+TyBgFAD/J5rZVPIfI2DuGAQMAgYBg4BBwCBgEDAIGAQMAgaB/xsIGAXA/412NrX8RwgYf4OAQcAgYBAwCBgEDAIGAYOAQcAg8H8Egf8HAAD//2toiEAAAAAGSURBVAMAvoGHZeIiuCsAAAAASUVORK5CYI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17412" name="AutoShape 4" descr="data:image/png;base64,iVBORw0KGgoAAAANSUhEUgAABAAAAAMACAYAAAC6uhUNAAAQAElEQVR4Aez9BaAkxfX/gX5ax+X6XVcW2cXd3SVAkOCaBHcNrsEtCQRIggUnJMEhECC4u6z73r0+7tP9TvUyhOSXuxFy33v507NTt2a6q+tUfetUb3+/p7pHd7Ou6ycfA98HfB/wfcD3Ad8HfB/wfcD3Ad8HfB/wfcD3Ad8H/h/0gX7p06CkrOvqG664KRtN2ZzhyjdaaTM2XnELhsqHy26j3qHsNrY3yg1X3rAzVD5cdhv1DmW3sb1Rbrjyhp2h8uGy26h3KLuN7Y1yw5U37AyVD5fdRr1D2W1sb5QbrrxhZ6h8uOw26h3KbmN7o9xw5Q07Q+XDZbdR71B2G9sb5YYrb9gZKh8uu416h7Lb2N4oN1x5w85Q+XDZbdQ7lN3G9ka54cobdobKh8tuo96h7Da2N8oNV96wM1Q+XHYb9Q5lt7G9UW648oadofLhstuodyi7je2NcsOVN+wMlQ+X3Ua9Q9ltbG+UG668YWeofLjsNuodym5je6PccOUNO0Plw2W3Ue9QdhvbG+WGK2/YGSofLruNeoey29jeKDdcecPOUPlw2W3Uq+xuuvJWHv/eZKUt2XTqlqy/8iZssMom7Lz+7uihQJxwIMZw5QErStCKMFQ+XHYb9Q5lt7G9UW648oadofLhstuodyi7je2NcsOVN+wMlQ+X3Ua9Q9ltbG+UG668YWeofLjsNuodym5je6PccOUNO0Plw2W3Ue9QdhvbG+WGK2/YGSofLruNeoey29jeKDdcecPOUPlw2W3UO5TdxvZGueHKG3aGyofLbqPeoew2tjfKDVfesDNUPlx2G/UOZbexvVFuuPKGnaHy4bLbqHcou43tjXLDlTfsDJUPl91GvUPZbWxvlBuuvGFnqHy47DbqHcpuY3uj3HDlDTtD5cNlt1HvUHYb2xvlhitv2BkqHy67jXqHstvY3ig3XHnDzlD5cNlt1DuU3cb2Rrnhyht2hsqHy26j3qAd8/h9I1fbI8E4kVCSaCiBXi9DrewyXHmt5FItOQyVD5fdRr1D2W1sb5QbrrxhZ6h8uOw26h3KbmN7o9xw5Q07Q+XDZbdR71B2G9sb5YYrb9gZKh8uu416h7Lb2N4oN1x5w85Q+XDZbdQ7lN3G9ka54cobdobKh8tuo96h7Da2N8oNV96wM1Q+XHYb9Q5lt7G9UW648oadofLhstuodyi7je2NcsOVN+wMlQ+X3Ua9Q9ltbG+UG668YWeofLjsNuodym5je6PccOUNO0Plw2W3Ue9QdhvbG+WGK2/YGSofLruNeoey29jeKDdcecPOUPlw2W3UO5TdxvZGueHKG3aGyofLbqPeoew2tjfKDVfesDNUPlx2G/UOZbexvVFuuPKGnaHy4bLbqLdSqFPKV2nk1aJDpVj3+Lji/bqlhxjOZBthlpeG07aqe3m21T5VZjiTsrG8NJy2Vd3Ls632qTLDmZSN5aXhtK3qXp5ttU+VGc6kbCwvDadtVffybKt9qsxwJmVjeWk4bau6l2db7VNlhjMpG8tLw2lb1b0822qfKjOcSdlYXhpO26ru5dlW+1SZ4UzKxvLScNpWdS/PttqnygxnUjaWl4bTtqp7ebbVPlVmOJOysbw0nLZV3cuzrfapMsOZlI3lpeG0repenm21T5UZzqRsLC8Np21V9/Jsq32qzHAmZWN5aThtq7qXZ1vtU2WGMykby0vDaVvVvTzbap8qM5xJ2VheGk7bqu7l2Vb7VJnhTMrG8tJw2v5m3aYW9Hh+I7f0kMfLdafmUq+7DFfu1sFxYKh8uOw26h3KbmN7o9xw5Q07Q+XDZbdR71B2G9sb5YYrb9gZKh8uu416h7Lb2N4oN1x5w85Q+XDZbdQ7lN3G9ka54cobdobKh8tuo96h7Da2N8oNV96wM1Q+XHYb9Q5lt7G9UW648oadofLhstuodyi7je2NcsOVN+wMlQ+X3Ua9Q9ltbG+UG668YWeofLjsNuodym5je6PccOUNO0Plw2W3Ue9QdhvbG+WGK2/YGSofLruNeoey29jeKDdcecPOUPlw2W3UO5TdxvZGueHKG3aGyofLbqPeoew2tjfKDVfesDNUPlx2G/UOZbexvVFuuPKGnaHy4bLbqHcou43tjXLDlTfsDJUPl91GvZqrA5IczePhfJ1ruK6GrksBP+n4GPgY+D7g+4DvA74P+D7g+4DvA74P+D7g+4DvA74P/C/7gKmZGN/493VfGrwfJDw/jEnTXJaXfPs+/sPpA8vzPbVvOG2rupWN5SVVZjjT8myrfcNpW9WtbCwvqTLDmZZnW+0bTtuqbmVjeUmVGc60PNtq33DaVnUrG8tLqsxwpuXZVvuG07aqW9lYXlJlhjMtz7baN5y2Vd3KxvKSKjOcaXm21b7htK3qVjaWl1SZ4UzLs632DadtVbeysbykygxnWp5ttW84bau6lY3lJVVmONPybKt9w2lb1a1sLC+pMsOZlmdb7RtO26puZWN5SZUZzrQ822rfcNpWdSsby0uqzHCm5dlW+4bTtqpb2VheUmX+v5Vcty5R/2Wp8VnXqDGcCbfK8pLm2/fxH0YfWJ7vqX2+//nzfzh9QPnY8tJw2lZ1L8+22qfKDGdSNpaXhtO2qnt5ttU+VWY4k7KxvDSctlXdy7Ot9qkyw5mUjeWl4bSt6l6ebbVPlRnOpGwsLw2nbVX38myrfarMcCZlY3lpOG2rupdnW+1TZYYzKRvLS8NpW9W9PNtqnyoznEnZWF4aTtuq7uXZVvtUmeFMysby0nDaVnUvz7bap8oMZ1I2lpeG07aqe3m21T5VZjiTsrG8NJy2Vd2uU0HZ177iWLpWR9fqf01IhN5PLj4GPga+D/g+4PuA7wO+D/g+4PuA7wO+D/g+4PuA7wP/7/nAX8dUdzUHP/kY+D7g+4DvA74P+D7g+4DvA74P+D7g+4DvA74P+D7w/6APfIPz66iXuyzDzxUa+Dj4/uA5gj8fPBj8+eDPB88R/PngweDPB38+eI7gzwcPBn8++PPBcwR/Pngw+PPBnw+eI/z/6Xz4pn/qDjqOpuHnPg6+H/jzwD8P+OcB/zzgnwf884B/HvDPA/55wD8P+OcB/zzw/9R5gG+Op45rLIt4+7mPg1KsfD/w/cD3A/EB/7yI7we+H/j/H4gPSETLx8HHwT8fig/4/y/6/y/650P+Z/8/+Nv5q7uY+MnHwPcB3wd8H/B9wPcB3wd8H/B9wPcB3wd8H/B9wPeB/8d84O/4vkg58sZP+BjgY+DPA98HfB/wfcD3Ad8HfB/wfcD3Ad8HfB/wfeD/HR/4+7HUDSr4ycfA9wHfB3wf8H3A9wHfB3wf8H3A9wHfB3wf8H3A94H/p3zg/3B9JW1I5Nd/+wj4CPgI+Aj4CPgI+Aj4CPgI+Aj4CPgI+Aj4CPy/g8D/7YkvAPxfTPwtPgI+Aj4CPgI+Aj4CPgI+Aj4CPgI+Aj4CPgL/2wj8g9b7AsA/AMXf5CPgI+Aj4CPgI+Aj4CPgI+Aj4CPgI+Aj4CPwv4zAP2q7LwD8I1T8bT4CPgI+Aj4CPgI+Aj4CPgI+Aj4CPgI+Aj4C/7sI/MOW+wLAP4TF3+gj4CPgI+Aj4CPgI+Aj4CPgI+Aj4CPgI+Aj8L+KwD9uty8A/GNc/K0+Aj4CPgI+Aj4CPgI+Aj4CPgI+Aj4CPgI+Av+bCAzRal8AGAIYf7OPgI+Aj4CPgI+Aj4CPgI+Aj4CPgI+Aj4CPwP8iAkO12RcAhkLG3+4j4CPgI+Aj4CPgI+Aj4CPgI+Aj4CPgI+Aj8L+HwJAt9gWAIaHxd/gI+Aj4CPgI+Aj4CPgI+Aj4CPgI+Aj4CPgI/K8hMHR7fQFgaGz8PT4CPgI+Aj4CPgI+Aj4CPgI+Aj4CPgI+Aj4C/1sILKe1vgCwHHD8XT4CPgI+Aj4CPgI+Aj4CPgI+Aj4CPgI+Aj4C/0sILK+tvgCwPHT8fT4CPgI+Aj4CPgI+Aj4CPgI+Aj4CPgI+Aj4C/zsILLelvgCwXHj8nT4CPgI+Aj4CPgI+Aj4CPgI+Aj4CPgI+Aj4C/ysILL+dvgCwfHz8vT4CPgI+Aj4CPgI+Aj4CPgI+Aj4CPgI+Aj4C/xsI/JNW+gLAPwHI3+0j4CPgI+Aj4CPgI+Aj4CPgI+Aj4CPgI+Aj8L+AwD9roy8A/DOE/P0+Aj4CPgLDhEA2WCAfKHqpaFWpGHXqmhhzTYy6TUCLECSCVQ9CycApu+h1A82VU7ejUStraI6U04MEVMIiIMmou9QKJdxyVepxsdG9pMt2rebINwNTt1D1qCQWvbejOahU16UdkmpGnb9JukPtGymsJ8j3V2iKt2NIS/sH0xhWwCuDrWOFguSLZQw9IPbDuHkLuxj1Uos2gm/7KhsIZio51L2219GoY7pVLEfySgW76hKo6QRrAQJumJCWJKg1Y7tNRCtJAvkIRiGAVQ3JviiWHgbBtyI4VaQOOxxCqsDVLMLRJK6MS7ngQi2oLC1Lmk5d0tfYfIVbXa+ikqNVBdcqUP+bZFYNjIqOWJf2mNSrNQypxzJ0nFpVbDloNTAcnYATJESYiBshUo8SrkUwTY1AwESTvtfrFXRd2iU26vWq7NPF1t+9pV+qb1+nv9v973515IB/JUmxf/g2CxZ2SXpfs7HrARk3Q/xbw3XrOE5N8KiIn4pnGVLOtQm6IRJa3Ou/mTVkPtS98qZuCV4upWIN0wgSDMepCWZ1TEHDpKbpXqpr8M3kCl6aYKhpGvV6nVqlLpjj1alw16syDkWHiNRJqU5zJIlWcankCliuRlh8QaVA1cQsaVDWMWoWumthYNPA2QG8pC2bX45WRyXNReagSrrkkhwTTRIy/5clHdSY4R0tBatfpaLkRYJyblDJFN9wZTI4JR1dsDQES5U3zg/Kp1UyNcFYkusYHlaOXgbxVc3WcMXnpGuoVDc0CGjUzKKkgqScpAJ1KV+X84KD4CLY1nDBNHB0jXK9hpov6rtuW8vqk/mjtlUcFzWH0E152zhyfKki5esGdihBJl8lEm+lUjcpVjQpE6cgfSlKMsy4+HgrtVqIQsHwcteNU63KPMV/+Qj4CPgI+Aj8AwT+6Sb9n5bwC/gI+Aj4CPgIDAsCupAIzQVNLvJ1yXX5zlcv4fekUoMUSwWkAFbAIhQKYQUtNAMhOFUCISEMhkO+XGAw008qn6ZSK2PaBrFEFFvKlqslIeE5HNf1jjcDtlw8V8nn8/yz17K2LSulqQbJR7VNMmmSTqlSFFIcYuHChUL8dSZOHC/tKiN8i5qQuFK1IG3R0C0pWy16n5s7hHwHbRYvXcy3fWlfVaALduqj3sBP8FTfLdPGMAQs+VIWXAqFAtl8RohEjnK5RLlWwhH8NCGBNUcwKWUFqwx1+RcI2dTdmoenytVxfX191IRcR6JRorGw1Pq3bzWOf8VH7VP/xarU+KzyRqs1GT8hibrL4OCg99lxHNR46aaOcCQPW9eUbdL2qlumKiQ/L/6QKWY87LPZrPRDeQZBcwAAEABJREFU8NY0LMvy+qrruggCGqouZe3/n1NNMDfENxBKmCtkKRbznn+HomF0y8C0TcGjSKaYJVeWJGUGc2nBoUwoHiYofqTG1xHcVP+jcpzqb0HGuVarqY/LTapMrVwRwcGVuoKEw2EPQ01IrZprtsyfaDziYa0ZsGDRfBLNUUaNGen5hfJ/NSaYEIgEUPbV3KtWq2QymeXa/vd26suKf+XXKOeQNJgeFKIs5wdczIBFIBwU/GwQAl8VAUX5sGp3Uc4PKTk/ZAQ7dX4whPBH5fxgmoJvuUw+mxfhwyEcjBC0QyKm1CnmimiOjiZzShO738wR27psk71iysQ2LQKWjamLGFCrUyqIqJnNoeoPBZbhqsoovCsiyhkyJ+PxOFZAp+aUUeexWbO/xA6atLU1092zhJGjOognozI3+uX7YkLhAO0drWgyX0rlHLZtLsPE/+sj4CPgI+Aj8HcI/POv+j8v4pfwEfAR8BHwERgOBHS5wDYk4rcsGXKxrXtpmS2HzhHtqAt4RQoNicjV9RoDqV5yQogiQoCKboG6UcWKGIQTQYIxGzfgUqwVRQxIock1cjgWIhgJURMymy8VqUlUTjcMDNPE1RwvLbMnf+WiHkmad9GvSVu+SkL+NW+7Ltv+mgy5CFf1jxjVTt9gD0t6F2OGTSFsQtKcEmbIIFVISXtyRJqC1KStcxfNYDDXx7gpY8Xgt3sLF5DoOH/TJt0xAEmuQUki6jURB3TLJByNEE2ECUWD2GFDko6ElNGDDoZKIRddsNODoHAu1/JEkxGyQrYNW2f02BG0tCVxtBrpfIpMTvDFQVPJRdrQSDqah5dGA0eEMMlekNLq87LtOjkhtIoAR4To9GcGhFiOoFQtowLAthDKgggoaixrYlOzETw1AjLWwahJIG4TEkHINE10XfdIbFnInCJZhhpfSQzzS5e+L0uqV/8gic/okvi75AgeKsWaY1TlX40KkWSYaFNUfKVIz8BSBjJ91M26NxamCF2J1gTRljAEHEp6CeVLVREQVFJEvCYRfIWFI8S3KgQ8EAh83XtNPqkk2d+8g5YMtrTFFXFMcxHRRFpSKVGRVBViqpwrlR2gJJ87xrYTb4/z4awPWZpaihaSGi1H2leVyHeJQiVHtpRBtScUCdImZFXcAJX+xqh80WV+qSQf/+FbtWVZ0j2PWfaZb3yW7YJpu5wflKuXROQzRfRztZp3fsiXUoQTAUr1vLSvghXWCSeDBBLiREGXgpNnsDAgh2pExIciwRCieVEtVkAmjGUEsc2A+K+J5p2fDIFC/EzmlC7f1Zhq0odauYZK9UpdymlYukVAjosEI8TCMSqlKmofcs4xRJQQN0WtTimK0JPNpsGqsrR/IS2dcSauMFrm2gA1CsSSNp99/h49vYtoaU8wcky7zLcBupYuwLRcEuIr1VoB/+Uj4CPgI+Aj8A8Q+Bc26f9CGb+Ij4CPgI+Aj8AwIGDIxbQhhNWsazQIti5ERJOkzC1cspBQNES8JUa6kBLiPCif4yTke0a+V40yNUlVRYjMKo5dR5FYQy747YhJX7aPmiYCQUiEAVMTQlCWC/A6iigFg4r8KCv/IAm5QCXZtexiXxeahLQRvv7uQibfT6VeZHH3QlpHtGDYLquuNZVbfvULVll9itgrEBLiYQRdBqRsWSvQNqaVSEuQRb3z+bYv3cFrkyFtUf+Z6dJmhSOKQUsKBWNowjpqQg5VpLYiEfRyLUe+kpGUpuhkSFdTDJYHyFXTgl8VU4idJjiW6gUcoyblcqhjBjK99Iv4ogkBCYYN2VfnH71UO1QbVFvUfi9XxEnaJuixDFdVSpKB1F0m2RwX7HRmzZ8pkW3LG7PuwS6KQuCsiIEdM1HYpUspsvUMOelDX67HI/3FYpEG6delr5qmoWmat43/P39lyikqWkmwdCg7RdKlNCURtRTZn7jSeJSY5YjvVLQyKRkjNVZlvUiRvDdmZRFLNMHQNHUcEbiqtfLX/bZt+5/23hTCagthlYMplUreyhjD0tFNxHcrQuizKKHFjOq0j2njZ7ffwOZbbYYbrJMRv9FDoIekfAAcC5Eyqp6/5Et5ipXiP7X/1wLiyH/98refGn6D+IuQbrH49f5FXXMJxwLEWyNkhNAP5gbkc1TOEVEyxUHqIripVDVKcp6oUBfC7QbqqPODFdNJpwak4S7hYAjTMKhVqjgSwbc1i7AdkrmuYYh95c9/mzSQ+RUWom/qBq5MhZqILmXBsCTkvix9r4s405RQ88+lmM9SKOZAcwgELcJyTovGwlS1vIgTGh9/9q60WwQgESiW9MyntTPBLt/bQUSBsVSqefr6uwhHTDo6m8S36+RyKeriL/gvHwEfAR8BH4H/g8C/skH+R/lXivllfAR8BHwEfAT+2wiYdQuzbmJ4QoAQia8uttWFskpqqXG/RELnL5mPbmu0jmgCiVJnhMBW5eI+0RFm5TUn8719d+KYU3/ECWceww8O35uNttqAyVMnMm7yGCFUZboHuqjJv5hckJtCjMq1qhD3Go7mLEvSMUVB1H8IXydpiy5JXfgPlbt6DU1Iv3QCR9pz8RUXcs0NFzJiXBvnXXYuF115PuOmjGbhwAJcuybEP0Rvrpuu9BL5/M8JmjRruW/DdVBJc8FwGi0X9iaE21XxTcOk5ggBqVWE0JWpUhbeUseOaBIRNagEShixOqFWm+YxCSavNontv7cNx516DJdfeynHnPAjDjpsf9bbeD1qWs0jVUmJAkeaQkLwskLJnL9LoNqiWvL3uCFYekmOcL9KVtiiV0SFTDFNc0eSjESQf3zcjzn4yAPZec8dCQohah3VTPPIBPVAjaJewIjrxDoihFuDBAIBCoWClyzLQq0IULkrEW1FaBnml+bi9VeTcViWln2n8dIckKSi4N9Miseq5Fh1im6OqlHGEpFDE9/OltNUhOLHWqNss8vWHHXSjznn8p9w1Kk/Zoc9t2Xa+ivTOq4JJ1zzou0YLoFwEMM2KAsJrUlbdF33yLwGeEmw/2tbkZe0C4dyoSwkV0dFrpGXaQq2saj4R0B8pUhZxIlwc4iTzz6Rsy85ixXXG8/xZx7Nz++4kbbxzZT0Mko86i8OUNcrRBIhoskIugVq2b0rfVdJqvbeurRDJe+L/FH7FA5e8r6D+oz4x7IkG+Wtu/JNJe+z5rVZ1TNibAf9IkwtWDIXXeZh68ikzEeHrHd+EGGpPcrKa0zhe/vswrGC34lyfthfzg8bb70ek6eNY9KkiThOjd4+JSbVScaj2DJnKsUSlWIFzWtvw54GjXbJdvXZEFBVsgyNkG2J/wW+TpFIiFwxKwJXCTVGpq0L4jVKFfHXckbGKi8Y5zj6xMO59+E7uOEX13CcjPWzf36S397/GzbabF1CImSaARkrrUKpnCWTGaQgcyVg6bS1JKU9/ttHwEfAR8BH4O8Q+Je+quuUf6mgX8hHwEfAR8BH4L+LgPU1+TflGlmXC26pX0iD/EWRg2whg4pGJoQMWRJ1XtA9n0USIVt3o7XkgvlaHnj0t1x3i1w4n34M3z9wD3bfbxcOP/5gLrr6XG696xeccd7pbLzFRhhBQy7Ei6hoqUMdFQ1XNr5OX9n0vquLe0mafNEkV+RDfZav0j5dZZJ7mZDWBH2ZHtpGtXDBZeew6ZYbkZaI9Jip7cSEOG2x/UacdeFpnHXBGaywxmQGi31UtCJWDLK19LJKvsVfQ4iuIcRIJeEiy9rlMSgdV9PJFPKU6zWMgEkgGhAcXMpunlwlRb6SxgmVWXeLtTjrotO4/be38vPbb+SUs0/ge3vvzIabr88W223GsScexU13/5Sbbr6OzbfZlIVL5zNj7peMGq8eYijk5Kv2f21fSJImuCHpm7n3WfYtK74Mx4pbkoh/gGK9yOwFsznlzBPZ56Dd2ffgvTj3knN4+LGHuPOhO7jul9cKhqfzwxOO4IAj92PvQ/bi+wftyZ577skKK6yAruuoe6vVLQAqV9+VOLDM1vD9Vb1QaXkWliHkoIZF+bTKESqojlFR/Xh7HIIO3akuVl1nGr99+B5efus5rhVCeM5PTxE89mS9Tddit7134pxrTuPWe2/i6FOPYuV1poiPRciXZTxFOHGkzrpbEywQYcTyBABl46/p/7a0XpXWORqmaeMJJ5orwk5RUg5160UoGeD0c09hl322o21CAiyYssYKjF5hJJdddwn7HLoX626yDkqsyIg/pSQKX5Kx1AMGkXhETEv98nf576/KeHPwq8/Sl+Ufs2xvppQCEdYSbTHUSpGFcn5Y2DuPtTdak+tuvpb7H72P673zw9HseeD32OMHu3CknB8uuep8br3zZs489ww23WJDbDk/VGolXNNB3SpUqpa8XI2TI5g40jZH8mXj58hYqlSjXCtSqhaoSDS+6lZEVCyQL2VJ5foZyPbhiijimlWpt4Zj1gjELCauPEHm164iqpzE6uusymZbbszKq61Is/Rhu523YiDdy8GHH8SfX36e2++4lWuvu5K999mTZFOcfCGNEht0A/oHepeB4P/1EfAR8BHwEfgGAv/aR/1fK+aX8hHwEfAR8BH4byOgCRv6a9K/poeuRJsdrU6pVsAIaaioaFqijFvtsAV33n8HV954BauttypW1EALupQpkC4NeMvsM4UU2VKaTCXLutuvyeFHH8beB+xN+6h2iRYOCLEpEwgFQdfkQt7F5f++NNmkC4FVSfsqV591ISbfTEuFtIUTAY48+lDvYr5u1dAkEtm1uIemUTHyQoYmrjSWQ448gMuuvJCTzjyeDbdan3hbBMeqipVv99akPRquEP8GcVr2X5rAKnvAsEwh/zZ6QKPiFj1c1FLzRFuIyauM5aqfXc7xZxzNVjttSse4Zu8WgIpekrbVMcI6TWMipIXUlXMua220CmqFw8lC0tVKjOnzvpDo8jLbKvrd6Inu8nWE1sNM8JMtslu1bVkSzolKalVB64hWr32jJ4zyiE+hWvEeeBdM6B5OoaSNWn6+/pYb8L39dvPEgYN+tD9HnXwEBx20P6uuKn5gWR7hbQgAYgzbtlU2rEmTvqq0rFfKlBqHvyZHiCOS3CFSuClET7qbSatM9MSXn//qeqasOpmBTIZ4c4Surj6KToFA3KYk49fd00u2mmfrXTfn57+5ge/tuRvJ1gTZYgbXmzOO5I5H5lVr/joWMgLSVrVNJU3+qKSeAeDW5RhJhmEIoa2iiKtjOJ7A85MLzmLKaiuQLuYYkHnVrUhtyMEJ1pkwdTzHnPpjTjj7eH50/JFsvdM2NHc2k8mn6R/sESKcl7aIoa/fCqWvvyz3g/JfhVmjkPIVL8kGD11pvCOYFmt5jKDm+XW60M/W22/BXffdwdU3/pQ11p0q5wddzg+ORNqLZCRyPiC+PCAkOlVOoW5hmLbdVA496iD2EvGwfXQLajVB0cljy3nFNevUdZVq1AyVKpJXJTXyKoZoHG6gRlUve9vVig495BISn9nvkuEAABAASURBVE3IHI+1hllx9RWk/j258KfnyRhfz+XXXcSRxx3Cjntsw6U/vZTxK4wj0RoX3AdETCixoggsl15+CQccfAD9/f08/vjjPPDAA3R1ddHR0UE0GvVu87DNgKDhv30EfAR8BHwE/gaBf/GL/i+W84v5CPgI+Aj4CPyXEVDkqZHAu7QX0lDDkY2OXsOUyJxj1Flvo3W54vqfctlVFzNtzVUoVnOoJb8ViSDXhf7XpSx2HSMEVsSUSFuAYNSie1EvK6w1niOOPoKpq0+lUC4g7JRQNESxVFrWG7G17MOyv5pkirhKRmPXstyRTY60TSXVxhp22OKAQ3/AjrvvSDBuUXHKBBKWfLYlkjeAui3AEfKg7mUPJQLs+YPvcfX1V3CQRPhMIdhS4bd6LyN436zCEfxcr411IS+apVPTqx6hzghJtCUCuf4ma3PaT07hjvt+w+rrr0772HaKQi57s71CLrPSZgfHrAsZKZDPlki0xAlENbK5Ii0jouy423ZstPmGhJMioijTy8BRnxS0kusebpp8wiP/6gPSrmW5ozneB0Xw8pUcgxItVRHUK6/7KUZQl6QRjofI5PMU5d9AboBcNSukKkhTRwIn4JAuK4EnR6Cdr8mueqZDJBLxvtdqNQoFGWv+f/dyNFeMu9JvSTJQjlanLrkal0a+wrSJXHnD5dx+920StV6H/vSA9N8g0R6nX8h2rCWCa7pUtbKQWdPDQJHMbCVDqjjID485kqlrrEQwHMAKmWA4XuTaoY7jLMOZv3npf/MtFLCXCScS8dZNDcRnVLtbRzSz3sbrsvFWG6GEoISMuyLEpgy5IshG2EC1oSfVy+SVJrLfj/bm1LNOYc999mDilIkEI2FvHDxH8Cz+rV1v05B/VLtVUj7jCH7fTK58V6kmuYMZ0gWfOutuvBZXyry67OqL5fwg87ymzg8aFfGfqlYR3OtgO4Kthh0x5Nxgeql3QRdj1h3HIUcf7K1syMtxbqDm4Vyo56hJ9L5mlGkkdatGxSpRsYpeKmt56maFYNJk1KQO1t98XfY9dG9OP+8UrrjhMv7wzO/46fWXeqsP1tpoNSauOoEREzsINQVQdbW2t1EoiZcXyzQ3t9Lc2ky6J0ci2czDD/2O/Q84gOf/9Gci0ThNiWZKxZqXNMfAdfBfPgI+Aj4CPgJ/h8C/+lX/Vwv65XwEfAR8BHwE/j0EVERWkTG1vFhFGNXybEVM1Ge1vVItoxua0JWqkA8XzQZXlytbiaSXhZROWGkcZ55/Bjfdcj1bbLspNaScCAKhWEBEALn4dmuoe5/Vkn5FYCKxMGoJsnoYmCMkVhGEaqGOFTQ4/EeHsdIqU3CEgA4M9GOHbSERQ/dHcyEQCJCRaGxYCQbFPFWnimnrXn1qqe/39t6F3ff+HsGEKeStT8QHQ1pYpSDE1gqYHokOSlsHs/2EExFqTg21QuGQHx3Agw8/wI477kgul6Ner6PuX0demqZ52xrfZdOQb3Wvu6ZpqNwVFMtC5FQbLREmHL1Gvp71SI8rJHKFlSdx/iXncfOvfsE2O27NYHaAskSXseqkhGTXtSrqKf916UEqOyi4agQjAfoG+2RsQLOgP5WhbWSCQ394sIgCluDnYJgmmrasDchLR/OW4yvsTN0km13Wv1gshi6ChBorTDlOPjtCzipu2SOyK06TsRECW5AIt2sJuQubMt4VjIAmeENOCG+ulCEQsTBDmrSyhHSZV1991YuIKgyUv2mahhIDpCnD/l7GsXXPjvJrRXhNy8AwdBmTOlbIIlPMooSOsPiBLiQ0V0qx8mpTuOjy87n5Nz/3nldRdPPUJIpshg2yhRRZOSbenCQqQsigiAJ2UPos/qQELFd3vXkSlPrU2J3xk9NJtiXIFLLYtim2Dc9/DMPw2qX8WBMhRuVyKLq3ddmfqvhzMBzw/LpQVv5dRq0WWXO9NTj93NOF3NYxIjqDmQGwXJQfKZGhXCthh2wsaW9dr9Lfl6a5vYlDjjyQ22+/lX333WeZAKNC+ctMfSUOffXlq6xYLGKaJrque0JETeZzHVfaU8fVXcmr6HJOqLlVmbd18UFpg8x/zdZk/KuMX2k8Z3jnh5vk/LC5t80VH1LYFGp56nKcYevi5yU5VkOdH8q1Mqlsyqs/3B6kXCygVjQcc+pRtI5rIefkved0tI5pZosdN+HY04/myp9fwQVXnc/5V/yEK266jKtvuZKb7/45N9/5Mx599mGefe1pfvuHu7jgynM46Ef7scVOm7Pq+qtQtUrEWoPE28IE4gazFk5nsNBHRS9SM8sU8hUCdgTLDJLNFPjD75/k9NPO5uCDDuPFP78Kri1+JO0v1aiUHcEqIHOrTj5fFswEmK9w9DMfAR8BHwEfAQ+Bf/mP/i+X9Av6CPgI+Aj4CPxbCMTjcTRNQ13oK4KkSGFDDFAkrW1EC65c0OtC8ioSza9KNL8g0V4zanL0CT/mZ7+8US7sN5VIXolCOScX8S4Vda9trYIVsIRv6eiaSSwa9UhgOp0mnU3z/J//JPUiZUxqQmw1A0aPHcUuu+2MIyQjFAnKhXXt67648kmXhBAl4R3qk5eUSKHKplIDtHQ0YwU1aUOdmfNnsMOu27HvgfvSMaGNqkScyxL9LzsVHKEhupBbLA1Xc+ViPU9TU5PkWY8UtbS00L24h84x7UybNo0RI0agHlg3MDCAwigmRFmRf4UZ/+Rlh4LCgesoLFwRNmLNUW/58sKuuehBMEM6jl3lsKMO4e6HfyPEfwsWLV0g0fUsTaPaiMQj9A8OEo5FUGM1b948stksnZ2dnuVyucwrr/+F/v4Uhm0QEGFh7vwFXtT5BwftS1H2V6tVEUVMwdMVIcMVYqJjGJZH6FS/xowZTSQWpauni0Ipi+yiIGQzK5/bpQ1tnc1ssc3mQvAzKD9QokO6kKYqwoAmUWlFUhUxtIQEK1KYK+ZQ2wJCXGe8v0gIkfiCZfHNV10EFV1I5Te3Dcdn27Y9v1MYWIGAEHCbkmCSL+XFD+qkRGRJNseIivizoGseRgDOPOc0brj5GjbZah1S+ZTnz0jzNROCkZCUjQmWdboFr3nzFjBm9EivjwXp93PPPYcSeRSuhmF4QkCyNc6+++0thNygXC2jic/Ztol6KJ0m/szXL/3rT40PNREA0l4b4yJOCcmWubjltltw7EnHoMbH0eu4Wk0i6A6ufHbEx1RCcpXK9TJFEQNUOUNIuUwDmoXsrrzyyqj2KTuatOGbc0ptayTlc67rovxMbVPnB9PUhejqBERgaGpJUpX5qon44J0fZO6nSymUn/zo2B/y81/exJbbCvEXX8nL+QHlL/K5IucH27ZQtw1oBkS980MFdX7IZFK88MILy/w0ZlKQf5aQ81Erd/CDQ/dFF3GpZVQLP/vVzzjt3FPZY7/vseEW63m37myw1bqss9larLLuioya0snEqeMJJC2P1KeKA7ghBzsZ8OZcuiztDGvMXDiDT2d8Qne6h7ZRzUSagqgHm1oicM34chb33vMgRx55lJfuvvNe3n3nA/p7U4wfPwnNNSiX6kRCcaKxuBf9t8wQnSNGyTkvgf/yEfAR8BHwEfgmAv/65//7P+K/fqxf0kfAR8BHwEdgOQioiL8iY+oiXxECldTFvop6q30LexdSNcpkyoOYUR034LDGBqtzg0T8D/7RDzAjBpFEEHWxrJZOa4YrJNxCEazZ82ZTr7hyzW+SS+cwdYtwOMz4MeOxgzZPP/MkirRW61WqQlRCcY3td94O3QRMh1KlKB/+0Vv/emNdyIdhaKiIY1+6F9d06c30sO3OW3H40YcyftJYIb2ORHjzQqLDHmmp46ICn9VqBcMwCQgx1DQD9cC1pkQT2VSWjlHtzPliPh988AGKzMViMRTpdySkXBYCqRqg639th/r+j1KuIFFOXNKFDJFkRIhFv3dPuSImvdkljJ7cwW133MyPTzqQrt6l0s4So1cYi4pMdy9ZTD5X9IhQWSKxihwlEgmSyaQnVKgxS6VSrDBxCh989CGpTJpoU4i2zla6+nrYe/99CEXC3n3jqq2qvEqaoaPGuSrCgGZoQmalfel+IacF4k1RFJZlp0SyLcYqq05l2522ZcIqY3GEfBYreSGaQjY1B0X6TdOUKG5NkiNjGkCR21Kp4EWTTU3HI8SClyLiCjuFkbKthBv9X8BPlf82qVKtg2agm7YnBKjbSpQ4YQZNwkL6QyKwFKo5CpUMO+y2HTfcfB277rOz+HwJKwZxGTMroFMTIp6TCH5PXzfd3V3iUy7trR2MGTWWwf4UhmYS0G0CZoDpX8xAMVtNiHVVxCaF5y577IwlglipWpJdDuql8Fe5Ls6ou+rT3yeXbCGFEra6+7vAhokrTvRWiShC39yWwBXy78hYgIuqVZcqdLHbSBhqgyZ/EMGnLu2ui+/Ak08+RSKaEAKrjvB2s6zUss+KmDuaS61S95LyG8uyUGOm/F9hoXyhS9rlylzNi18E4iG0EN5DB2+69UYO+PE+2CISKBFL5Y60U2BCzf18qcjseXOp1KpSp0kmk0OdHyKhKBPGTCBkh3j2qWfpz/VjhEzUPf4LFnex5vpr0jG6HYGaSdNGyRgGZOyy9Gd7qekl1O0BdbMkY6ehBWuUtCJ6WCfaFsFOWOSqGfoy3d4qpEgy7N0G1NzWzMQVJhJLRKVtlohmBT7+9CMeefRh3n79fcaNmMDYzvEsXdBDreTS0TZSMHEY6B3w2l4p1ykWKiICOd73QCAkGJf4ctbMZWD6f30EfAR8BHwEliHwb/z96/9O/8ZBflEfAR8BHwEfgX+OgCL5ipyppEiZIiWOkFxN0wgGg6jotGPXibQEKcvF9BHHHMotd91I59hWHBP0oEtPqoe+gR6E3xOUyL362a5wOMiUKZOJh+LkU0UK2TLp/izvvv0e02dMZ7NNNmPNNddEE+ZTFwEAIQelQo3OUQkmTZogkfa6UJrqsg4IQRJLIMRGbVBER+Uqol4SshkW4mFLtK4oRC5TTjFuhTGcecEZjF61k/70IL39vXKo60W5FfmrCPFVJNRxXBSpwTXJCOlvTrR4Py1mCtOqZ1zuuP1OnnnmGYmu93vCRVSilIoI5fN5j0gp8qvasbxkhYJC4vKYIYslvYuxIgbR5qAQ/UHOueh07n34dkaNbycrBL9jTCt1Idn9Aylq0vtYPClVa0SCYYKBCDiGR5IK2RLTP5/OjC9nCNE2SCaTtLe309nZxpIlPQSE9MeTcSGEDlNXnYaCryIRd5Xrlum13ZGoLpqGGvee/h4UMW3/6mF/ikw1dyTYftftWW+jddh7373IZwuCX4R0Li1iTUXwCOJhSN3LFS4Inq4YCVpBD9eBvkHefPNN6QNCjHSPgKsvCnNHfEx9Hu6k7Ch7qq3VuiN+oBGORtBMjcFMv/jGUuISoT/htOO48LLzmDx1AppVIyiR5+6BXuldDbWsHxkRFe1uaWkS2DTxkxJUHTKXmP5gAAAQAElEQVRC/j9850N6FndTyVdZe/W1SUaaZMwi1Mo1of8V8uUsavn9qLEjPIKpBCvHrXvC0jf7r7ug8bevqAgy6UKKZGtCRIgyv7z9F1TqJdRqi3wpJ2PrSJID5TBdknprji7TaVlSwlUul0P5bi6dQeHx00t/ygfvfoDyY00O9ex+NbfU8eJokskO+avODwo75Seu66LIvye62QZmwEQzpJAF8bY4NbPKj47/oXd+aBeflmkkRN2Sc0M/PYN9IiwZBCMhaq4j/hOW88MUouEYWREHCyJ0pQay3vlh5pez5fywJWutsS7JlmbxzSIZEdJCcuyqa06lc+QI5i2cx0B3VnxRzhOGi2662BFL6i4xKGKAWqVUdosY0k6Ff5/YL4qgGBXBp6m5Gd0wvNUGgUCAkSNHovIZX87kycee4dOPvmDdtTZg6822oVascfEFl/LuG++x5urrUC1WScn83GbLbfjxD4/i+muu55ZbbmGdddaRubcETdNQdtJy3llbzm+Cjv/2EfAR8BHwEfgKgX8n0/+dwn5ZHwEfAR8BH4F/HQHbtr2LcXVxXxQSqmma9z0o5F8R3KBEzUpagTErjubOB3/DAUftwxKJgsZaI6SLKfqFRDUJOekc1SkRxqpER7sl+lXAqdXkwj7NR29/zJWXXsMfHn6Mx373GHNmzOP1V97i5Zdf9ohrNpv1CKkSDIpC5oVxsf0O28qFtCsCRABhN0N0xpHtjpChCoGQSb6YJdoUoXVkM0ef9GNGTRpBTuoOiBBhCwk3hPiWKxVv+bwiQcFA2Ls1QRi3iBMF3JqGJWQh1ZvFLWtceck1vPrC6x5BDghJUGRJtVXXdWlX0NuuyJA0YrnvGhrJ1haK1SKx5hg1o8zq603jtntuZttdt6BCGewKWsD1lppX6xXqQo5rdVeIT422pg5ymSJuVWPO9LnccPWN3HzjzUJI3mXuzPm8/cbbLJbI6NSpq5ASEUON49KlS7GDAQxLZ9PNt0Q3DUoShVeIqTFtiDzeZ4lsu3oNNYbq3vFFXfMlEhpmp+/twN77f5+111ubMeNHU1T3YTs1GmRaYWjgSiS0SsCy0YRAKsKr1zXi4SSGa/HJR59K2xaj7NRFgFACkwJLfVe5pmkqG9YUCEVw0AVTgVl8XfmBwrgqopMu+Hxvz5254qpL2HPf3cGsyzg44hJlUoU+mjpi5MSvQuI/Cteepd3UqzVGtI9g4fyFXHPlNdz963v45P1Pefe1d3j+6ef5+L2PmbbCVJLRBGpoNUNDiQ2VWpktttqceCIq7XG9VRdqNUyj81rjw9/lNU3wjdioZ2bc+9C9GEEdO2wRjgUpqNsYNIfGSxPib6gkIoyhxCJJ1VKVRCzOYF8/8XiSm392M4/94XFv9UJBRB1dxk2NXaOOb+ZKYFOR+IBEtDVNkwh3BVcmqGp3UIQ+UZ+wpC3FWoHRE0fym3tuZ78j92Jx91LCzQGJ3g8wKES4qbWZEULald91dy87P9SqddKpDO+9+z5XXn4Fv3/4D/zROz/M541X3uY1mXut0TYWL+qiVnVJiDgXiyblvALrrrM+lm7xp2f/hCt+FY9EvfloCakPBCxMSyMUtiVZ3nxXYxcSPwiHo56f9vT08d477wvZf5IX//Qy99xxL8889idGtI5ip612YuqkqVh1i7tuvZsH732Qcr7MYM8Ai+ct4IhDD+PRBx9ml512ZqC3jzvvvJNHH/kdm2++KWeddQamidhM0zGygy9nfvlNOP3PPgI+Aj4C33UE/q3+6/9Wab+wj4CPgI+Aj8C/jIC6KFfETCVDLqDVxb26YB4YGKCnp0cIa4WTzjqe2+++FStq0p8aYOSkDu/iXhHueHOUdH6QuQtmkc6mSCRjxCVSPnPmTB588EGy/QUuu/wifrDn/vz4iGM59LDD+PiDj72IuybkQ9nIyHGKFKrl48VShY033gjHrWBIlPb/duSv/yWoZcqxRAx173pVUWmJjO657x5svdtW9Kd7ULcrqHp1w0A9A6BUrWBaASKRCIrIl4sVqkKQ4tEk0VCcStpl1IgO7rjtTp5+/BkK6QLq+FAo5EWvFem1FYmU+jRN87b93/b97ZZ0PkupViHR1ARCTA7/8WGo+8s7R7cQawqyqEc9C8Almx8gJWJKoilOzanTJUQpnkjQtahboqIf8PQTz9DXPcCRh/2QCy49n/32OVBIyG68/vpbvPf2e3zx2UzmLVyE6AaEoxEWdS0i3pRkjbXWRDNMr06ECOuGYCGkSWGniKkjhE5FctXtFkuWLpJ2xjn48AM49IeHMGZiE+PHj6Ovr49kc4JMPuftD4UCXvRY4eEIIQ6YAcUFhRwLGZWKbcMin8nz5itvehgpDJWfKczVMcq/NE1D07S/BWsYvnnCg+CpbNclgj2QGmQwk2bFVVbk2OOP5vLrL2L85HHURQQJxm3SuQGqWol4S4Te1FIsyxISmxKUHCHQcT766CN+8bOfs2j+Ik4+8RQOPvAQTjnzJHbfeQ8++eAzehb3Mk+Emb889wr5VB5Hq2EFLBmXGht4fu16UXQlHqm59s0ue2jInNBcPDzVvpL49EC2n5NOP4kJq42i5tZRz+SoiFAUUiRcCmlSXiVdiL/mJV0EGEmO6YlxivxGhCTfc9c93PmbO2hKJD1BIBFLytH/9+1oLu5XwoI6L1RLZSHedY9kq7ngyL5UOs2S7iWeT59x1mn8+q5fyvnBpm8wxagVOhmQc0KsNYpanZIRIW7evPmkMxmUT0cjMdT54eEHHiYzmPEEgH322pejjjhazg8HogSVrGBnSPsXiQCgHsSnCS4DfWl6lw6w1WZbkoy38Kvbfs3CuQtRtylk0xn6e3uplivLOlR3qInoFYslUP3U0RjoGyQ1kKYt2crmm2zpzaGN1t2IcZ3jMV2bVHeGQqZCtq/AzE/n8Oxjz7Pphptw1JE/5PrrrmM3If3PPfssxx59NHff+Rui4RBrrr6a9CnGb+74Ndded5Wct2p0jmglkx0gEg0sa4v/10fAR8BHwEcA+PdA0P+94n5pHwEfAR8BH4F/FQFFzFRS5QOBZResxWKRZDLJJptswp3338GmW27CgFzQjp48gnAizIJFC7DCJj2D3UJw6hKpLgtBTDJm7CiWSvT5sccek2h0ih8e8SM23mBz5n3WhbqY/+2d97Jo1hJ23GYHbv/l7UJc35GL9Ar5bE5IUQllX90+kEwKGa8I6ZCIs2rX0MkhELQk+l8gLsLDBptswO577y4koIwdtQjGhKgWCt7KBEVkDCG/y8i/KdHMmletphleBNs2paxEROdOX8J9v30Ak6BEGUNePxRhVccGBB+Vq2cCKGKpiC3/5NXa3k6hXKKls41rhCAcfsxB1JwyRsClT0SKiUI+1cPT4s0xYskoi5Ys8QSKyZOmMGv2Al58/s9MGDWB7bbekdWnrUk0lODdv3zI73/3R4l+wuqrrsHbb7/D4OAgHR0dfPnll8RiMdra2ujt7yPR3IRwQo/IOrhUhQxrmoYhkWnVB91A2lOTSHeOkWNGcuAh+/OD/felpSNMV1cfigjWnCqVek3Gx8KRMXEcR4435DNeEr4oHzTUPdy6ELVivkS3ELd333rXK6dpmrfKQ+GnsFRjgbwMw5C/w/suVaqegZrroO43Vw943HLrrTjokIM54LC9Wbigm6aWOHbIZCDdhx0xCIQsyrUiyZYoDqBI78KFC3n++edxqg6HH3IYe3xvT3KDWTL9Ga46/1rxoQCbrL8JT/3xKebNnMfaq6/LonlLluHniq/pOknx60w2LTjanjBSq9U8ou/hpwZJbH3zrbuIeGCy+Vabs9+Pv8+SeT0i7oRkm0UqM+iN6V/La2jyRRPSrOaaUTfRHZ1QIExvdw+FbJGzzz6Hzs6RMteqpCT6HrSCXkRcjRkiDiFjJ1V8/fbGXtqoxAq1PxgMyng7nqjQJILQRptsxP0P3sdmW29OKp9n7OQOIskIC5csIiRiykC2z+t/uVoiKX44ZswYOT90s+z8kOHII3/ExkKwp38+G901UALFolm97LDNjtx+y29E+PqQSeNWoGtxj0TgB0W4SDB6RDPhQJS0CAcpwV4JMYFomBFtI4hIlD8SDmNrhohRNREGqpI7VEp1+ewSDcQY0T5SzkUGzz7xLCcfdyrXXXUTb7/2Lm4JXvnTKzx414M8J8Q/31/k4nMulfkWZMnCBbzz5hsiJMQ56/Qz+P4ee/DZJ59wx52/5s67fsUrf/kzueygJwjUamWZi30yvmXi8cjXWPoffAR8BHwEvvMI/JsA6P9meb+4j4CPgI+Aj8C/iEA8HhdCEvAi4oqQZCVap0jaZpttxqWXXkBcItLtI9q8JeJLuroolgu0C5l1tbqQkbBEhdO0d7RSlaiy+rm3xYsXsvXWW7P1lluRkYjf008+wyUXXcpee+2D+jzYP8D48RPYecddWH/9DeUiOf617ZBElhWprghhUG0QzvRVL/7RfwOOty+VSjFy5AjCsSjnnHM2zaOaWCSR7GgiymB6wOubIi6GbaFpmicGqHYpUpNMCpkQwrBkyVIkREssHOGaq68lHolTLpZRBEnhY9u2kKYyShhRpFkRYE3T+FcIrFryvLsQhquvvpI1NloFxSjL1bJE/DO0dTZLFHWRRFZNwTUn23K0tjWTKxaE1L/NnDlz2GHbHRk3boKQniBvvfEWxx57nKTjhUQ9Ifvnsfbaa7PSiquwwQbroVZtjB492sO9JAJKJBLxCJvC0gzY3rJz1X7N0L2VDVUhKw54uDQ3J9l5553Z/6D9BcsQ77/3CXMXzEX5Q+eIESxatIBkU5OQm0GPACpckJcmJFX0AHBcbMOWLVDM5enrG2D+3Hne2KqNqg0KR4VdtbqMlOt/HWBVZFiSZVkyThbqYYyqDZttsQWnn346W+yyLgIRYyZ1SGQ6RzotBC4ewbZNEWwKngCg7v1XbZ0xY4aH7QYbbMAWW2/prX646447ueiCizjggAP49KNPmfnlbKaIaLPOWuuy1c5byPcZdLS2eyRd3Uevi9ZRKpWk7pInzuim4fnTP+t0Qoj2T879CbUUjBzTTiaXRmE4QsakVyLeIAMglSixACHwaqYo4i+b0L4SFaLROBdddBETZd45aomIJCWEqPmuyn0zKX9Q37861JufatzUWIl25PmD2r/p5ptz8SWXiNgUoa09LOJVhIWLesSHM3KuaJLzQZVA2PbKt4sIpvzulddeZfHixXJ+2JatttoSFbV/6qlnuPjiS9j7+3uhPqsHKo4fP5Fd5Pyw4Xri0xK1t3STNsGylKsh3adUKIs4Z2JoOo8+8ih9IuLUxafcWh3UW85FlohLSghTq3xM00TdylCv1jzhoK+nn76eXvq6emmKJ4kF42y8wcbstP3O7LD1Tl79d//6bmZ+MYt999mHiRMmoAH33f9b9tx9D+6++24PF8PQsU1L5kQ/qn8JESHtgElAbBddxQAAEABJREFUREmVUnL+wX/5CPgI+Aj4CHgI/Lt/1P9n/+4xfnkfAR8BHwEfAUGg7ljUJBro1CxMLSwXzhGqeZdKrk7ADEskXEhJNYceq1EMpHDacxx8zl6c9rOjqY7OEY0HKJSz5EopAhIdrRlVUvK5olVQPy/26mvv8O4bnzHrk6WMiU9jsynb0VJp59PHl3L+ATfyy0vuYNFHA2QXVthvl0PJ91VZPGepCAQ7UJbI3Jx5C0RAGCHR+ij9qSyGadPfnyVgx8ENYJYsgk6QWqFCRMi6o1dIlwewm20qwQp6i0Zaz3DKhSfTOrFFCEceOxIVHqARCMdJ5bPShxD1Sp16qUbANZEuEAsEKGZT5PIDjBrb4S39fvfdD/ni/ekY2QgtldGEB9pxgq63nNmK2oSEUPf09dHa3CaRYA3TtXDKLmErghIU0iKeOIaDHjKoBWtk3SynXnksex29M+3TkqTrRbpyfRCxCDQ10ztYoLllFH1Ls6S7C8z7dB6LPpvP56++z+h4CztttgUtZpIvn5nNqfufzx1XPcTcD3opD5rssOUeVMsmH37wOdttt53oFzWWds2moy2IwSAxO4de7aI8r492Q/CQiKYhxC8ifShTJkWOWkJj0EyTC+f4/lHfZ8Od1iIyyqS/tJBsdQlTpnZgCYkbyAyQbI3TN9hNMBHCsVwKTgnN1rEiIdRDC01C2AShEJA+tXDnTfcTpwNdtyiVqth2SISDspcjLdQ0QzCr8n9emgPfSDXdQaW6Bg66lzSJcmuOjVG3iVpxquLLbkkjqIW9VRGaEGFFzBBRQk/m6anOJtxZ48CTduWkSw9hxOpB+gqLKUb7KOgDlMMZimaeTDlHMJRAXIb3XptBz4ISM5+dwbTYqmw2YQtGamN476mPOOvoC/jZFbfy7usfew+23HHHHam4Zb6c/Slbbr8x1Gss7J7ByAkJyk6Zuib91DUWLemio6WT9ECRcs6hKdIhZLNGUsa6f6APzagRS5j0Z5cQaXGp2Sku//XZlOMDFKKDpMnihg3yUv9grkIk3iGCVlCi20EqNZNKxaEgIkMoYdOXXkwgDk2lJt5+5H16Ph4gko9S660SccNUcyVpZk2i5gFc6hhCmKvVOtWSS8hKYtZkPJ2Y+EGOqlXDjdQZoAejEw49a39OuuYojPE16u0F2TrAQL0PO2Yg04uStE2rBqjnTO8ZFe++/g4zPvqS8c3j2HzaprTUE3z01Mece+T5/OqiX7Hkoy7yiwrst+sPyAwOMG/BLDbfbiOy9TSZpV1MGTcaW69Qd1LYoSI58U03mKdul3nhtRcxgiHKco6LJTro7c7RlhhDti+HXtYoJXMMGD0MBvqpNVUp2UXCIlh8f/+9+eWvb2XVaaszbepqFLJlmmOtNCdaWHu1dZm2yuq88KeXOOyQk7j9lw/y6EN/ZrDLoS0+EXIR7EoTVjGBmwsSN9rE96OU8zWqFVfczqVCDdfGf/kI+Aj4CPgILEPg3/6r/9tH+Af4CPgI+Aj4CHgIqGih+mDYprfUuyJhz5b2Vi9K19W9BDNg4WqORKALNLc2c+xxx3HYYYdRd2volk6pUsSUXC2DDgQCRCVKHonEKGRKfPHZdFZbeVXCwTDxUJTJk0dIJLXGpRf9jDPOOt1bjl7HwQroQlYibLzpRqy11pp88NFHTFlxMtFo2IusBqTeUqFI0BbSUHcl2ryEXC6HpmkowmqYGs3NzcxfOE9IZIFx48bxyZefYZqm9+Tto446ig033ECEg4x3TCKRIJVKoaJybR2tfPL5FzRJ9Lq1tUm2Z0hEY0IlLSFOdW/ZulqyfuON0uYzzhCyWsKyLAZSAwTDAYlk99HS0kTAsr0+TZw4USKdi9ANUPdhG7ZBuVaWdoZoaW8i0RSnu68LTdr8i1/+gk232FQEhtHSViSZkgwhahUqpTK22KlUarS2trJkURctTa18/unnbLPNdjQnZNvcJZx//BVcc921vPnm69Sdqtf/YNBm//33YurU8XR1LWbqtJUZ7B/wItPJZJK+Xml7IEqpWCNbyAsu/V5f2mXcFy5eQDQRlboqEvnuZ8z4MdKvMzjiiIMZN3ECC+Yv9LBeacWVCYejqJch5DAQCAl5tz18lU99nSTaqtpfEuLpunjYzf+8BxXp1TRNHf5fT43otKq4f2AANcamjIP6abqmpgToLurn+tT4qWchrDx1Zc694BwOOuQgz59zuQytbW3eWKuVCtFoVHwiSYeQ87lz5zN7xmxWmLQCPUt7WUs9iX5Mkv7eFJdeeiUnnXSq+PV0OjtGCj5hwaqVbbbbgY72EcxftJg1Vl9L8B4QP0gyMJgG8edYJE6lXKOYL6Ai0mpFgPLnXD4jxzeztKeLsWPHolZwaAa0iJ8ODA5y8mknk2xpJhSNYJkBD3vV52XJwXXrnt+pvL0lKeNdoaOjU+yUiEYSDPQOcvF5V3DHXXcyT4S2ksx9XdfB0FErODTNJVcs8NMrr5S5UpX53+T5+hcLvpCIfgz1ixlWQEj9V+eHFpkHxxx/DIccfghq/E2Zf0r4Uvlfzw8xmddxEVFyfPH556y6yjTCgQhxwWDi5LFkU3kuvvByzjzzTL744gvpg+v5VTgW/ur8sJb3nIXJ3vkh6mESkPNDsViWeoLSTofFC5eQl/OPjsm6a68nc9lA/etZ2k9bW7ucgwYFl4iUrXvR/bzYjFox4kHBSIh+MpHEEnZezpWZuvI06lWHpx97mtNPPYNDDziMn5z5Ex7/w+PMmz2Pr1+CAXIuU98dTf39a/qmPy7bqkubEDfUln31//oI+Aj4CHznEfj3AdD//UP8I3wEfAR8BHwEFAKBkI0jZF793J4uRF4t4c/kBnFNh1hz1PuJsrpWY9zkcVx21aXsc/ieFCo5jKCBYRkeya1LhLDuOBRyRSEV/RQzRdqb2tlg9Q0pZypMHDWZaStO4fmn3+DQQw7hqaeeIhaL0TfQS7GWQw9orL3emt79waV6xav3i+lfsqR7KYo8qiX69ZorBEcnENT46IMPsXQhHnUoFHMeCVckIyHEXpXPZtOsstJK5Et5Dj38UPb5wfcxLVDLtRUR0YXkqKf2ByyLUrVEOBoSMlAlL+0P2UG5ODep5Cs0RVtQ0fuTjj2Bh+97iCmTVyDRlGTuonmCx3gyxTRBy/SWaiub01adSueIdipSZ0QIS00IeaVWpCYR3rJEeo2gTlffEtbZcB1u/fUvWW2tFYVgt+EYdQYzWar1MoaMgRoPBM+QHaKQLXjkcv11NhQSY7LnnnvhlB1mfTGLQw86grfeeVcITRrVL3Xf96jRHay33rrUXIeBwRzlSl7w6fXaZGgm1XKVSROmMH/uQmnrOF5/4y0h/HEK5RJLli5mwuRxzF0wk+a2OOMnj+G0M09ij+/viGuALqKFws3VDKygtE1EilqtptwIhammad5n9UdzkC44yzAP2moTBRFxIhGDZ598BvWwNV165O34Vn90OVolyf7m7eBIIyLxiPcQSDNkEG2KyNjNxTEcGb9xLB3sYrNtN+XUs09iq+23xAxZtHW2o8uYLlqyWIhqVHCN4AgBDNlh5s+Zx5jOsWyywaYM9qTYeL2NSI5JcO9ND3PCMafyzJPPS1kD24jQK+S6IuO06SZbgHiUHQpTKJboHRikT8QYMxAk0dyCodnUinWiQoI/ePcjHLVMXcY+LPvL5TL5fBYlWqi50iTEP5VNURd/2nybzdht912JxhJY4rMOrmgJNa/Pmi7ga3XUcPT19tDRlmTWjHk0J5vpXtSNEudiwaQIcVfy5NPPSlt7UbcMBINBDMNACRCaaaAEgVAkSHtnGx3i1z39PeInOVYXUtw30C3dqpOrZMS/Kyhfuezqy/jB4btRFJ+zbRPT1GVeSTscF+qOCA8FOT/0kc/maG1pYd211qGUqjBh9ESmrTSVPz/5CoccdCjPPvUsiViSVH8KNT+VeLPOeuuIn0Y9MU3NkS9mfC7juoTm1hYCIgDU5fwAGiErwqcffErQCKNXTfKpojeHS0LmI8EISFs0TaMmGAelbxEtRjLQSr63QO/8fsaNGMvHr3/Ovb95gBuv/AX7f/8gzj/zAh773RPMnT4fVY+JJXbCRAJRMenwf1/SX9moiP+yT/Ll796ao6PS3232v/oI+Aj4CHw3EfgPeq3/B8f4h/gI+Aj4CPgICALqPm87aOFQFwJaERJkUHZKpPKDaAEXQ4j+pttszM9v/RlrrDuNzECWSDJCRqKTqlxLewuKbOYkIm+aNk0SmY5aUbSiTi1bYw0hC0oEuOWmO7jswkuFiMzyyGJGiE1bZwuhpiALls7j0B8eSrRD46xzzqB1RBvBYIBXXnmFNdZYS0hk3YsEukIihNPz7tvviYAQp1wo48iFvC1kQxHweDxKvphHRbFVrsj4YUcegRmG7qX9QqSaUKSqUi6STCY9cqKerD9u7BgGJaKay+axNYtqoUZTOEl/l0R1z7uMT9//gkgoxrrrrs8uu+xCJBak4paoChFTkdpUakBIiMX06V/Q1tYq0dEoGC6O7LfCFjXKaEGN+UvmsuUOW3DDLdexwtSRgi+ki1nSuX6JxKeX4S8CgGmaMjJ4y9UVoRnROoJiukxnyyikMm658TZ+fORxFGSbLTgt7loiNmNYIshkcin22ns3Ekmdq669jFAkgONW+OCDD1h//fWlUpN8rkRby2hygyVeefN1ieTWCcZC2BGb6bM+Y5VVV8QK65xz4dmsu/4a8lnw6+0iEA54KxfmCBEuCvaJeAsKf7WSolqtCnGsSZtdb3yVICAAIG4l9soynkEht44QZPjTn/5E0A4JAdK8fn7bP5r71xr0rz575EtzxHyFRFOUoggx+UqWmIgAuXKamlFlt+/vxqVXX8K4KWMpuUXqeo3eVLc3Dk0SWS8Wi2hSkVvThDQX6GwfJb5RpV5yWG/dNUj3Zrnh7Nu4786HmDV9HqJd0ZxoIRSMUsgXCYWj7PK93QkK+b/+hpsYO24C3X29vP/xJ6y62hrUNZ2AHiQvgplW13jxuT+jRB9d1z0/NQMmpUpR2lMlKGOj+mCFTGLNCY4+7mhqWg1HSG+lVpVyZSoixqiovUq6CAKa7G1rbiIlc3ZERydSHE2IZ2tLOzdcezNP/1HGQUj/DjvtwrbbbYcm5L/m1L3VPqVKyRvr/lQ/fakeJkwZL4JFhP5Mn/jqoMwpnZpeQQ/BZttsxM9uu4k11l2JTH+RuIguuVxWxrtCe1sLrszRQl7mlvh1c1JENTsoflCX+Vth5ZVWoJKtcuuNv+LSCy5jzvQ5mLqFEr7a2tpknse81SKHH3kEifYwZ59zNm0iSNihAC+/+hdWW3MN6XdV+oX4nk65UOH9Nz+S+dtMNV9nt+328PxXkf83X32LnAhqSRFSZsyaLkJFmUUzltKRaCduNtMe6eDdP3/IRWdezO03/Zo/P/sSUTOKTRC3ookoWEWJJ+W8+EDZRbxq3hsAABAASURBVHfUPHVwxc/AQQlOKlfe6GiuZCpJ9tVbc3V08SeVN9JXu/zMR8BHwEfgO43Af9J5/T85yD/GR8BHwEfARwCyEi2PREKoZcKFkhAkIfd21CYvkT1EAPjePrsKSTqfWGuM3kw/elinL91LJBFCEaaB9KB34RsMh1AXtfWSi1GxsJ0QVjXIwul9nHvq+dx1291YWoBkLE61VqYm0fGaW8O1HX58wo+YsNI4Pv10Fou7F1GX7QkhLq3tbd4S6IJEjqkjxDvAW6+9JZHY+XKdrckFPx5Jaevs8AhQOp2WaHyeCZMnsLR3Keeefw5q+XQ2VSYcDQmB1YXoD6BeTU1NUraILdHpwdwgall/PBqlItHYiBWilnN55J6HeeTe3xE2IoTMMFNXXIUddt6RSDwkZH6eYBKlKkQpJHUEQzbd3V2MmzAa3XSF1Peh2UIApH+a4FioZTjp9GM587xThTyBFoKsENKKEE87YhEWPE0LGQfBT4iYjkFJSHbICFEYKBEQElLL1dlzx/144J5HSIRaiAWTLO7qYsz4cSxaspDmtiZ2/d5OrLbWVBYu6eLzLz5ixZUm0d/fSzKZEOLUQblUp1LWCEeSvPLi28xbNJ8qNSxpf8Ut09LZgi1R+utuvIL1NppGvpwiVyhIiTKGrTFy9ChU1LW1vUO2Fz3cVNTYdV1PUFG5qZsS89a874ZuST9KiJOQTER4560PWbRgMYroOjWHb/tSPtdIf61L1euISQe1cqHslD1fVSJM3aoTTATYYPP1OPGM42kaEUcPaZTkn2vW0Szdw0PVFQgECdgh6YtBTaL5rviGGgejpvPB69P56YVX8siDj1HKO4zunOARxd6eQXp6+mhv72T//Q9g7XVWYdbcOXz86SeoqHowHGHshPGCaxlXyLteNWhPtPHmK++ydHGPkF8b5euVSgXTNAjHImSLafElTfzXJF1IcepZp5D3VuGYVOuuEGBH8jpKOFC3w2i6iyNzCKeCLaJQSYSMiPSlIv7ULqT6thvv4Fc330ks0CLHOd4zIjbaaCM0TQNDxwrYsr1COBr00uy5M1lhpQnUtDKm+G2pXpB2DBKKB/jePrtw6TUXEG8N0y/nAjOsSd5PTOYIOKRSKa9d0UAEXcSHermKIbnl2vJdo2vGIBecfiF3334PthsgEU6KkFL35kGlXpO5ZHhix6Qpk/j04y+9VSp1aqifnWwV8TGRbBaxpYRoDEQiId5+9T3mz16EUZX6qxZbbbw18z7q4703PuLG637m1T1r5mwG0ynUrTmtwXbK/RB0AtQyLpeccwXzvlyMWTOJGHER2Soi+tQxpb3RcJyWphbi0biMk+mtpllG9Jf5m+rvN5OjhAGV+NuXDA+6Jwbof7vD/+Yj4CPgI/DdROA/6rV/Bv2PYPMP8hHwEfARQCJsEcrVkkSBywQiNqV6kaX9S2jpbOLAw/fn+DOOYUCi/VWJ9tVNB0evkWiN09XXJUTBIl/KYQhpMDRdom9l6kWHgCYXx+k6sz+dy+H7HsGS2UuISCStr6uPsERFw+EwS/uWEIwF2OX7O7LPwd+nqhW59dc3s88Be7Pehuvx4ksvecRkYCCFISTSNG2ET/DUE08LIdM9W+pC3HFqQkSzBAIWlXoVdb93SSL8P5B6pqw0WS7yJYpruEJeLfISlQ3Hoh7RyaTSckwANEeEgALRSIRqqUZTPAZVuOtXv+WpR59mVMtYgkZYIoAum2y6DuPGdQiRbiPZFqNQzUqdeSzLYsmSJSxavIB4IiL8rYoinUoA6E0tpejkOP2ck9n/8P28B6ERqIuIMkAgZuIYDsGwTSBkoQQRRfxwNEzdwnItL9qsxIf33vyQww46kmx/AVMLotrUt2SAppakdyvFtNVXZZ311uaEU44nLlHus84+lWOO/SEdHa309vaw4YYb0t89QK3qkow2k+op8Kdn/0JQSF5Vc1jSK6RHosvjVxjDjTdfR8uIJlytLhHzgNCtIjUh0RURO2r1ujcerpC4UrGKpmkYhoHCQNd17zuNV90RAmphG7YQ6BrCkHns9495fasKwXW9ZduNwv9Zrrn/4DjpjyPJlVRzK2RLGep6nVw54wkvBxyh/Pp4Yu0B5nXNIdkRxwxCKjdAPBkjJP45OJD22hm2IhQzJZKRpETQTSGvGh+99THnnX4OLz/3Eq3NHVREVOlZ0iMN0QkFQkSFIG611Vb88IR9yMl8uOa6azjo0INYYcXJfDHjC6auOs0TUbL5HK6IMboBD/72QdqS7eKDVRzHETwNyWvopoZuG6hnFhhBg/U2Xk/SusxbPFeEC0P2L0uGZWJKOV1HyLMQ6HoFV+ZGf18PTeLzqd5BYsEYv739Ya66/Fo6m0czedzKqJUbK648hqmrTWP02DFC+COopfHFSlHOBWXx8TyfTP+IcDJId99ijIDMpZBLU3uc3WTunnj6sXJ+GKCql3HMmrhuXXwyTrcIcLZtyzwtYmuWh2W1IH0r17F1i2KuyMzPZ3LYvoeyeM4SolYM7/wQDBOVc0RPTw8RIfS77bEb+x2wnycK3var29h3/33l/LA+L8n5Ydvtt2FgIAWG9N2wwYGnHn9O5k1ISLtDc6SFB+/5HZmeDH945DE2WG9DarUad955J+MmjsO0TRItIUqDZeTUxg1X/4yl87sZ2TaScEDOAzIPm+JJAlYQNS+z2Swqqc8OLroINMrHHPEtV1j9ss81XF2S+J46tyg/VImvXzJAaPJNQ3M1yf23j4CPgI/Adx2B/6z/6mz6nx3pH+Uj4CPgI/AdRyAkkfF8IYe6gLUCOkWJLI6fPJp9D9mH/Q/7ARVNSIhE9WoiACTaokJc+8kUM4wbO47Z82YzZsQ4uaiuy4VxnmSsmaa2OOnuIvf9+j5OP+YMrJpFakkKvaoTD8VQD/NTDw9r72xn8pSJ7Ln/bsTbIt4S4s223pR1N1yHz7/8nP0P+AEL5i8incp4y8WDdoC/vPAO773zvvfAMLcOlhAJw5I2F/M4mivkJSTtL3rRS/VAt7fefYtpq01Fwm0Sja56Dw6MRqO4Eq1WtyyoOqvVMvF43CNCNYnwUoHnH3+F3/7qXm+JfD5V4qAfHCx9axGCUvCI4voiUGimS6owgGWY1Ks17+GFcyXSWxXiJSwRW8iaiiiH4jZXXHcZG2+1kZCpLEH5XqjlhJBWMYKaEOsqpVqBiogwql04wmiFeJiO6ZH8ADb3/uZ+zj7tXObPXIitBbGw6RUxJRpKCsHMEQgHiCWinHbmKQj/5NJLL+Kgg/dn0qRxpNJ9rLXeWuQzWY+ENyeS9HSlmDtrEa+98jZlrY561oMVtlh747U47+KfMGJcG83tMRYsnU2xlheRIEBzmxChkM0HH3/EzNmz6ZYod+eIVu/hguq2Cl3XMU3Tw7YuIoEuEU7DsITqGGiahhIIumb3885b76DGzanWRcgx+LYv4V1qeL9OjhAvRypVZEz59EB6gPZRnTjiv+p2kyOPPZwDRQAIJkxy1SIto1pY1LdIOZPgkGBR1xLxZ4fRo8eKYDJINp1Hr5toFZ1wzObWm37NMT88HqNmEdLDgqUQ1WDIW6mio2EYOjvuuC2HHXEIOPCzm2/kkMMOZPTYEXT1LkGR1oKIZnPmzKZ9RJtEvU1ef/ZdPnn/U4KmTblYIWDb6IKnQ11ErZKXYs1R7IjFWeedzcdffMoa66xJJpsGXTDXNVxJmia56+BK5BynLqRbp0nEiGKmIKS8iZdeeIXrr76B0Z0TiFgJtttqZ7EVlFZDJAmTJ0/25okjdhWgZcFH3aZjBXQGxI/U6pC6XqFCkRNPP4aDBMeKVsYMQ02rkGyNMpDqJVfIMmH8OObOncuYUaNlfjjif3kR15qkTIJBIeT33nkvp55wmofj4NK0l8eCcW+ZvZrbnZ0jmLTCZPbedy+PpKsHZm6x1eZC/tf1Hg64//77s2DBAjk/ZKUPYWw7yCsvvMv7735ELJxAqxoEtDCffvAZuXRBUp599vkB06fPpFAq0jGiA/V8gdziOolkgMXz0yIePC3iTZQeER8GBgZQ/lwol6RvdZmrJqG42ImFIGBQFhRy1TyO5qB8rS6kv27UcUQMqHupRl22qX3gsCwhpF8l8RRXF4h1/JePgI+Aj8B3HoH/EAD/DPofAucf5iPgI+AjMDjYj7qIDQoBHMwMYIUMfiiR4yNOOEAufCWSJVG9cl1dBFe9KFy8KeFdQC/p62LFKSsKCclQyJaI2FFUHYs+7eY3t9zBY488Qa5fLpALDgE9ICRKuAoGioBXqxWPEJ1/yXmMmzySR594GM102HDTDUhnU4wbP4ZCvkRne6d3kawJIVYn+gfvfYCB3gEZNLl4FvqYz+eFuFeIJmIUywUi8SC9A92ceNoJTF5jDOtsuDaGpZEVQhJrCQupks9CmgzDIBaLedH7SCiKdIyCEL2W9gRffDybO267g+xAgbAVJSzspqN1BJnBjNiqUs5DOpfxIrIq+q5Igi2E7cILL5QOuh6WSgCoCwlACME1N17FCqtMoqWzmUDUEvEkjRnU0STyXxVcDVMT0lX3iHPQsiWCLO2s6UjAHQmrcs4ZF/C7Bx4VYlSjvaVTiFSRUr5CPJyUKKWUleNXWmUlLrz4PMFQ45VXX0WFM9dcezXskIUSeNraWggGg4oTUszXhawm+c2v7yHVn6PiFDxiuvl2m3LplZcwVsSfSr3AYLaX9pFtgmtOiBCesJIr5jwRZcWVV5ZxjDM4WPHIUj6bQwkXmqbhSPS6Edm3DBNXvldKVRKxMB++/5EQarFZqogIYAtBtWQsh+GtCeHSXKm4xtjxo/li+qckWxPe0nl1379j1MiWstTFt/OlDNF4hIL4j/KnlpYWbzx6lvbS0TaCaCBGcyxJ35JBrjj7Oh6450ERYCz6l/ajVgdEwyHxizKlUoFwJMC4iaPZYeftGD01zkMyB2KJICPHdtDe0SK4xwUfwUL81RWW29/Ti24gdT6M6ZoyHlkh7w7hcJiaCEmajK1anROMBby5uI9Ev5UQMGbcSNpGdiCHiOvWqAvGCve6U/XaXlcCjMw1WzfFj4TghmPM+GgGV156BbFQE1URurq7ellp4ioo8WbBAhE6ZFrZoaBE1Ae8bWHpVygc4NZf3Yp66GXdrYoP5MSHbc696Fy22n4rok1hXKtGqV4Uvxfbbo1EU5yiCHJLu7pZSc4P2XQOJUBE7IicW0wWfr6EX9/yGzk/PElG/K9WrBE0gqgh06XNEbUSp1pl9LgxXHDxBXROauIPjz+BZrhsvPHGZDIZxo0bR6FQoKOjA8010L46P9x/nzo/DMo5w8TQbDkvFVhlpalcf+0N4vcl7r/nPp577jn23XdfEWoMFDm3bQOCcPW1V4mQFmQwPUiiOUFLWzNFIfgyMLhqruoVCvW8iEYZ1IoeN+Bix21cvSp9r3vJ1dTn2jLiL9tdrf7VdsezJQ4pb91LuggAyDlOLev/AAAQAElEQVRMvvhvHwEfAR+B7zQC/2nn1dn0Pz3WP85HwEfAR+A7jYCmuUKGI/T396Huq738qsvY/YAdSA3mJfqbo67VQMi5JtfJcjmLK9Hz5mQLbS3tDPQNYOthDNciFoyyeHo3V//0GiE0D0BVI2CGJOJfRZVXF7uappGWC+xxE8by6ztv9S62P/z0Q/788gtssvnGBIVwTJo0ifHjJoJwOLV0PBSICok1hQQ/wScSzYuEYmhy8axIZlOiGUVKQ6EAdtCiT8SMDTbegD3325l0Tx7N0Hj8qceZt3AulWKVaCLqESS1hLcoAoO6n7daqAgBCREJxqikXK6/6gZmfDnTi1bWynUhDhWPaFcqVWbPnitkz/FIUjKZkLqqaBoSfbRoaW0iL0KDemgbBtgipFz3s+tYda1pRGIhTFsXElel7lYwA4ZEdavS9rxQAAPTsBHuJtHfmkcuY4kwC2ct5ORjTuatV99mybylEslNiviRwrYsL5ru6hqZfE6iyK1cdtWllGpl5i+cw1PPPsFmW2xGsiUhdkxWFrKuyKFhmDLOMXB1HvvDM3zw3ofS5wglEQCOOPpQTjv7NOywjiJzZaeEGTLJl7NEoiGxkyEUCqHrOptttpn0WfM+u+ILqv5wOEylUsPULREnSh6BLZVKUs4QKHQS0Rh9EvV9/tnnoY4QNB1DM6mVq3zbl1NzsQQ/Q9e9qtSD+9Qy71gsgiYEuquni9XXXI2TTjmR3fbeHjtokK/kpa+WNKWCFbAwLd1Lqj/qif+2GcLSbbKDRXQRY9K9Ja649Gruv/shEboiJMJxidYHqVXq6FYdl6rYqosAZXP5VRcRjOgsnNnFS688x2ZbbciY8Z0UKlnWXmcNXKdGsZBj8qQJ2JbBn37/Gu++/q6Mv0YsEicUCpMeGJRhcnGEUAuk4jNVJq84gf0P2kvsSH/DNjfefBPqORflSpFYPAIyYWpVh3KhRCKWEIw1TM2U6LtAXoWLzr9Y5mtK+mUStsJEAjHSImoZus7nn31GrAkvYm9ZlrQhJNi4YtelUMoTiYTFL8qoZ0Tc8qtbWGud1UGvU6mVlFUUOVfJkW+IT6j5rs4P6pcS9LohRXURtoJ0Te/j6suu47677pPzA0TsGGr8lvlPhUAggBJiRozq5JZbbyIvgtP0T+bI+eHPbLr5JgQa54fx48WM4CDjnog2icBo8/tHnmL659NpknPCYP8AjogiSpx7VQSxbbfbGiWCfX+vPb25O16Ot0W00wS1olsmn3J475N3yBYHaRvVTLacpiu1mJL8y9ezlLUiVlRntfVXYYOt1+OQYw7m5HOO57wrz+Hq637KET8+hL3320NEkS2Jt0ZF5Euhbu2xwoK/iAJ6QMfRXG9lkjrfqnkkzfPmhzTBf/sI+Aj4CHyXEfiP+67/x0f6B/oI+Aj4CHzHEVCR4VRqgBWmTOLW225hg43WYemiflTksWNEi5CaiFzol1HEyhC6Wheil+pLS8S8QMiMUJOI8oi2dtRDzM485SxmfTGbzvYRLF2ylLgQv87OTlKZNJlcGtM2iCVinHLaiSjyGoza3HLLL7joogtoFgL9+eefelH5uETnw+EomVSejuYksz5exB9/9xh1IVy2XPQr4aGluY3e3l4SiYTX1rTUrwSMU08/WchmmkR7hOtuuJYttt7cu/gezAx6pFURg4hEGZuamujqWopIB2gVTUiKwc03/oK5s+bS2tQqIoPQA8clLkRf0wySySTXXnst0YRO79JuHImypgflQl+u5FVdaslwQaKSixYvRAkc1914HerBZQmJJtYlEqjap4hpXY5T5NiwTNpa27G0gPd8gXgogSWtKaYrfPLal/xKoqQfvfMptYKD+tm+nqV9BIS0eGRJyL4jpLNTosA33nwDwbANlsu10t+fXn2FRL3H8MZb76Ce9q7GN5PJoWxHm0J0LVkiZOl3Iib0ofYdf8qxQly2oH1EFFd3cKjhaI6QP/ksfavUaiJ01EX4qH6dhF15WCqCVZVorS3t4quXqlPhZck4aa40SwhlIVcUewMiOnwgHmQIGQx70dl4NPHVUf95ZhiG1z41rsIKaWlKyFglRNDq954eP37CWK6/4Tq223kL8c35VEVpUdHddH4Qda+75mriL/1UyjWi4nNqtUI5VyYh49GcjPHFx7M47qjjvaXk40aNp5yrUpMIerlQFoKtS5Q4J5100C2Hm265gbaOBBUnx/U/u4aLLzuPQEjno4/fZeVVprB44XxaxZ+bhW33LumhLqLUww8+Sr2Kh0s6nRbiLtUFAwKIS6lSwBWinclnuPyKyykI1nnxsbvuuYsf/vhIPvnsY0xTF+5fF4GrhCZHJWJJL+JeypapFlyP7P/ql79m3qwFJGPNXl+Vn6o5FhDCrQj/ww88SL0M3Uu6aGlpEZIs879cZOq0lVG+Onf+HFrbW7jj7jsZK9H3YCxEVLDBRASiiOcX6vygSwuUPwz2p8hn8nJ+CIlva7SOaOX91z/hrFPPZsZnM2hvHUXXgm4RACKo1RfKN9X4qXOOLqLNOReeQ80V/xNf/PmtP+PCiy+kqbWFz7743Ds/xOT8EAmp80NWxjtC95J+Hv/D48yeOQf1ax7NUrZDbJ557lkMpHt54cUXmD5zOg88/ABnn32m4F0DmdturU68JcCtd95CX7YHJ+CgBWHtjdbifBm7a39xFQ89dj9/eO5R/vjso/zi7ms595KzOPjHB7DDntuz6bYbiEhaYLe9duG4k47itJ+cwu1338aFcqx6qGmunEOlYiUn86kmAkZQzqXVv/qrjJf/9hHwEfAR+G4j8J/3Xv/PD/WP9BHwEfAR+G4jELBNVpg0kSuv/CmjR4+Si/maRAADxJvi9EokbfGShYzsGEk8Hkdd2Af0IC2xFiwnQMSMEnBCvPrM21xz6fV8+uEXZAazZOXiX0XZBtMDzFswF/W07QmTx5OXC+FjTjyaDbZfAxWNv+Gm6zn0sIPpHNHOZ598ymrTVmeMtCE9kCIWDBKPRCRKDHf86i7mzJovF+4ujkR821vayQhZClpB78K6t6+bkaNGsMPOOzBl6nge/cPvmDdvIe0jW+np72bMuJES6TVR7YlEQqgoXC6dEUIUJ6iFcYTQvfmXN/j9Q7+nZ2kPwYBsk7iucEMRLSwWdS0inU6Ry2UY7C5Tlui2ugd/4pgJZLM5JkyY4BFOMyA2RGi44KLzmbTCJFQUPiXiR1VItKZpKPKukimCQk2ElMHUoIgPOiE9Rro7RzIU58tPZnH2qefxwlMvyvYgblUj1TtAR2sHzc3Nguc8wrEgSweWcvKZJ9I2ohkj4HLDTddy6pmn0NPTy0t/eZVp01YjHEkIJza8/kQSUXoWDnLHHXewZMliTIl6n3Xm6ewh5GXKyhO9iG9BCEtNos6aoXsEXzMswcqQzzaWGcCyJOmGbNMAIUuKpIlIEI1GvW2OfFZlKuoBfxIJLkuEv1qqYRgmL/zpz/R29yHaAoZEpt26iym5VPSt3oapoZbLB8VfXLGpCKt6vkNAyO1uu+3Gddddh2pfLlNhzJhRhMJB8fEqan86mwLBt6Opk3qpLpHgAh1tgnO0mZmfzuWj16dzxSVX8+n7n8s46GQH86RSGcHBJhyOoImDRJrDaIL/Cacey4ixLRI9znD3/Xdy6JEHEW+OoW4/WGmlKXz+yUeMnzgJtRy+a0EX6sn/V19yDR998BHNiSYCpo1bczBsC8epe36tS99EGeDo435Ea0crv73vHuYvmi/zM+StRtlmu+1xRD1Q/dc1F0vGRhHjivQlEW0hYIR56flXuP+eh8mnS94KAyWgKdKvlr9XamURDorMmjkDGXIZnx5M+dCUTBIWPPv7+8Xnc6ywwgpssskmrLLKKlTlmKa2JItFSKqJmNUlosHITnV+SIpwMChtCNIUb8J0TYJ2BFuzeevZ97nyUsHxg8/JDBYopApMHDNZPhdRv9KhfoWjc0wnjlHnlLNPZdqWK6CI+M9/9TMOOewQmkfG+fTTj1l11VUZObqTTF+GWCDiiTS987P8/Ppf8NG7gu/YCUwWIXPNdVZn5LgRzFk4k2hLhHldc/h0xkd0dS+io7ONWqVEPpuls2UEc5csIF3oF/HmOp567o888ac/csX1l/G9fXZm0ioTSLRHibdJP2IGWRFfugYX0TW4mFw17d0SsM33NsMIari2S6zVJi72dj9kR35+2885/JjDvBUFekCnWCtgBy0RNmreXFG+qus6/stHwEfAR+A7jcC36Lx/Bv0W4PmH+gj4CHy3EVBPr1eR7fETRhKSi9x8KU+iJSr0zvGIlYqW9wkRKBdqNMdb5cI+gFY1iOgRnAK89eLbnHXiT+iat5QRLaNQhC8ainorBjRTo2N0O6F4gM9nfsoPDvoB2+6wNbUsHHr4QRx//LGsv/763HbLL5k8cSLlQpEFcxbR2trM0sX9lHI1nvj9c7z43EvCg3SCwTAI6VIEPSsiQ1xECUX8IrEofQO9/PjoH/KQkPj1NlrXi/Ztve3WQsA+p6kpQTIZp1areIOtCGpJSLwiQkERMBbNXswdt9yFW9clChyjIO2o4wohQch2GEWWDjr0EDm+5i2TVgLF2JFjWTB7obS1lWRzEz29vRx22GGcdtppjJMoabwpRrVSlTYHPeJuS5Rc3W+tIsyWEOlkLOkR4GQ4SffCXjraW3nmDy9y2nGnk+nNMqZtrJBSl9ZEK8V8CRXZzOfzQiLH0Zvq4azzzmCjLaZRrhc5VyKmxx5/NJMmT+CJp55inXXWJRiKyDFpCvkyzYlm8qkSb7z2Oo/9/lF0IYu333YL2223BcGoQamWI50TvKsFNANcQclBx9AD1GuabDBEBDCwJapvmiY6eMSzKkSqLiRQkRmVq/4pUlOv1jCUeCAl1a0BOBqPPPgIY0aOQfQF8ZEKsbDgnCtKTd/ubRgGFREcNE3aiYNqQ1bIXSgUYpdddkFFtFvGR4k224LHoJDOFPlcziunouVqib8i/x3JEaifexxckkOvQdf8bk445hSmfzqT5lgbuVSeqGDaKQKBIsaWYYoQYLGkbyk/OOQH7LbvThSEHF9+9eUccMgBrLbOGvz6jts8X1DCzZTJK5LtTROLNJEINvHGS2/z3GPPo3BQq11UH5QooWka5WoFzQC1QiEQsdh22214/s9/8m6/eOONN9h6u2357LPPZEx0QbiOU62SiMYw0LyVFaZjypyLsGjuEn71yzupFh3x6wSpwbQn5AVDAXTDJV9Is/v3vucd99ZrnyDKgzdvlZ8Zms5G62/grbI5+9xzGDlyJLIJdT7oWtzNyDEjKUk7I5EYfX39lItlIf6tnk9r4jMBK0y96PLKC69z8vGnSFsWC+EWkl92ScRaRNhzCRpBRk8YjRU2+eDz9znwsAPZfpetKQ7U2P+Q/TjptBNZZ8M1uO22XzFBREq1ymDhnKW0tMmcWdRHOVfho3c+4u1Xj7bKewAAEABJREFU3qJdBDJN00SI6+XjLz5i+vwvuevB35AuD6IFHdbeYE2vvpqMkfKNfDpLn4hlHWPa2Gv/Pdlqh61Qv2JQN2recw3ylTydY9oJJWyUwFahxEBuwPt1D6w6gZjMg6CLWkUUSYZxTYeuvh6Zm0tZvKCHul7h4CMOYIddd2DUeMGqXqHiVtEMDdM2cHUXNVfwXz4CPgI+At9hBL5N19W1yLc53j/WR8BHwEfgO4uAiu6deeaZElEvIGwCFS3t7RkATSigRKjUBX8uWyBoBrA0m/6lAwSwqeYc7rrtbi445SJiepxazpXtAZLxFhYuXIiEAlH3wXYPdNGX62W3fXbjuPMPl2iZyfEnnch++/1ALuRbePwPf/SWhKuHdcWCUcaOGy3R8DyRQIxCpsSvb7sDQ7MoZssoAmpLO5YuXUoikUCR+GKlgGWZUt++XrSyLgwz0RTHCppgwKqrTyNfzFGqFEUESAq5L6DIamtrKwNK2EiV+dMfX+Djdz4kGojS0tyGevK3WoCsiL+KJM5fshArYHoX7KVS2SMvsWCMRDjh1Td27Fh6eiR6KsT++BNOQBGjwcEM6mnjithVq3UhVmXcusDq6igRwBGSVC075PsdJsnxV1/wC3560dVCQmNQ1oXcVLEIkheho0kiqoYQh0gsxNL+LrbdaWsOPWov0qUKl11xMVNWnszK01bk6WeflXbaTJNIaS5bxNCDWGaIbKYgUf+lXHzxxay73tpcfMn5UmYKwTBUnbxE/4uYFhIdD6AIfl2i85VKHVfaKhyPUrGGevBgsVCmXnWEZoKugakj5W3y+SLq5Tiyz1WfwLIsL4ocCYZ49913PeFECTawrP+hQBin9lVh/vOXEh+U3cpXYkQsFvPGOZVKocgydYeemSnSS/O0ytiGpdOKvEeCEdQyfr1qYjkBCgPi41oYo2bz65/fx+UXXEk1W6U13i5uZKELFpokHFfIdESiuTY9Qvg2325LDjjsYMT5OfuCcxi3wiTWWHctnnv+WUT3WPYMBhlrpwKGa7N49lKpF847/WLa46M8n1IrFhTpVtiXyyXUWJuWjvo5y/33/wFNLUmJrvcRCNgo31c+tb4IZ9VyTeaOjVMpE7AtZCApiKgSCSWp9Lvcd88jfPnpbDpaR2HoNqn+FI5ToyJzZvS4kXT3L2HFySvQ0tSMuJeMp05V/DtkB8TeACNGjPBuo+hatJju7m45roaDjhLdBkVMCEdigkWUvPha0AhhawE5PwxiaUEqIt7deftdnHPmuYStGGXB0nSDIqa00rVgKZb4poHFrIUzqThlIf8HcMRZB1Kolzjz/DM47KhDsSImjz7xR2wRLFZeZUUioShjxneS6S54c7WYKXPDlTcxb+Z81MqKvr4+BGRy5Qzzl86halWo2RVi7RE223ZTJk8Zh2u42KbBqM6RImbq5EQEmbrqShgCny6pUi+jSZmiCACOViOdTTOYHqQiBD4Ushg3bpTg0kFI2pTLZYgkQ1QokSoMUDfqJDub6Rzb5m2vUWW37+/KGuuuQSwR9s5DmgGK/CuPV6ttVO4nHwEfAR+B7ygC36rb+rc62j/YR8BHwEfgO4zA7NmzvSdrf//73+eJPzwLmou6pz2VSnnRwmwqKxfLo2Sz7t37PH7EKLrm9XLLDbdw72/uoyIX9qV0lRHNQigWdXsEYtTYMSwS0hxtCtM2qo22ka2cde6ZLJ7Zx+8f+51cVKfYbIvNvWjdKy//he/tsivRSJQX/vQCPQv6sIyAR7iOOeo4Fs5fhCFX5olYEkWGFfmJRiLSHlfIjONFcl1hoyedcYxHuvbce0/uvuce9trr+8QSUSZPnkg4FkX1xxWGFImFhcRWvWNVdPiz9z7jmT8+TVO0hUERPgwMdKlPGkBdd1hByPX0OV/y0CMPEggFKRWEWGsm3Uu6WW2VNYQMjGDDDTfio48+8QQI5LXddtt5Edp4LI4iwrIJJQLYdphAQNpe0zF1y7tHupyrcuwRZ/L0Y89B2aAgkfqgEaaQLmNplkT/K97KAyVYqOcoNLc1cezJx6II572P3EP/QA+777Erb771Ju+9/w477rijkLV+sT+dphYhqpYtth3OPvsnqFUEG2ywAZtsvyGR9iCDIoC4Ql9My8UMGCji6eCKQOIKybcwJUJrmkEECCoiVlSFcLpC8g3Za2qIQFDzVjco8qqEI9u2vbaqvhbzBSGMFcHS5PeP/J721nZ6lvZiGaYc50qb6igiybd8qajwN20rcUd9r9VqPPPMM6ifi/v8889JdEZErIBSsSL9QfxHJ2DZJCUiXxahKa7EHMH+tp/dyq0/v02I7ADJWCu5wTwBIavtEmFesmSp9KlGTEQGRYhXX311Lrz0EjQbfnPnA0Ko+9jpezvz6Zdf8IfHHueww4/E1Sxe/PNfxOc0woGQRMU1jv/xyZjVIMXBmghDRcH7KywMjaoQzWA4QE3UIjtosclmm/Lee++hbmf43e9+x4knnsjIjhGM6BgpwkseUyLJ5VKOWqUqfYJoKCbCjsX7Img9+9TzBAMxEanEh2TsWlraUC+1jH+11aeyaPF8br/1NtQ5oJDLe/4RCgRZZ621mThuPGuvvTYff/iRtwrguOOO4+mnn/Hmm66ZJJsSpNNpMoLPqI4xaI4pc7/G2JFjWDy/i5tvvIV77vgtwucp5yt0igjRvaRHyjiMGjmORTKvQyL4KYEt0RHnlDNPYeGMpTz+zB/pGexm/U3XZyA7wMuvvMQuu8r5IRrh+eefl/PDIEoI1FyT4358PLV8lVGCRyQcZmRnOwsWzScSD7DNTltwwU/P5ZkXn+TRxx9kv0P2QQ/qMu9rKL8ri38GxBd1HdTqoQUL56DODeoXDOpOVeapRSGfpa2tRUTRMPFoWEh/yDs2J6LAkkULmSHj/NRzT/Dqmy8RiFiMGttBOj/otbtYL/L+J+8xYkwn62y4Lmuts6acfRww8OaIOr+o5yWo8fCTj4CPgI/AdxOBb9dr/dsd7h/tI+Aj4CPw3UVgREenkOwF3kWpul/6rrvuorury4sKOrW6RHFDKOLX190rF/M1ehYP8osbfsEvb7wVWyKnk0avgIXtRfXaJMJqmzap1ABjxo1mMJOSi+F+bvj59d6Fb3+mj9t+dSs/v/nnQgLrXH7lFVx0/kUeMewRQt3ZPgJDyIWBwYWyffGCxcQiMS9SG5ccCalWhMApgqeivpqm0draIuRoF2Z+OZ/Ro0fTJW1XD35rH9HukVMVMQ0JcdeFXCnxIBAIoGmaR54KhQKPPfzEMrIXSQpJcyiVSkISHAzbEHMOK0rkceWpK7HCSiswatQoPvrgAyzdIBltZt7MucyYOZuwkA8VLZ0xYwb9gynyhRKnnnIaV111Df19g7I/QkQiz5ViWfpSEgITlEClyYK5Czn/rItYMGsR6d4suggDmqR6yWHc6AmUcmXaWlqFLFelX0skmF3l5lt/RjgaYN68RSJ4PMU5559F58gO7rjrDg474nDsUJhiuUpecOrvKUl/XM4681y+/GIGq622Go8++jsWTp8PIjxYJrhUpb811H3kFYkkq4i6ZQYISNJdg6AZwrYkSVQ4IOTQMAyps8CSrkXMnPGlYIm34kNtN01T6nJkmyZEuYIr0ffpX3zpEdhQKEQ6lcG2g9J/2/MpQ6LJ33bmuUKULcvw7Cr7avzUuHo+IiJASmyeccaZXHvxTfT1pDzboKGIbi6TZ+GsBTR1NDN3xjzOPu0nPPjbh4iH4rQ1dwj5lzERX1Q+lxUhTNXZ1tbG0p5urGCAs845C9fUmbeoizt/ey+XX301I0aO5KprruHU086QsU+zYP5ialUIWgGcItx7x4MMdGegGiCoxzF0yyOVpkT3kZfqgxoD+ciuu+7MClPGksqmBPOSJ9RFZB4of1PCkhIB6rUKhqGL75YVpyRgBRnsyvHHR58kK8JGwI4I7jl0zUIdWxcaagYsVpm2Is2tMdZeaw2+v+fuvPfOu7Q2t6AEri+++EJEpG6Ze1HGjx/PBx98xJw58/jFL37Bgw8+6AkFKcEjHk+IX0e8sVTnB3We6F7Sy89u/Dm/+NktgpzFhDETMTSbRQuX0NzUjiU4ZGVMxo6dQDqdpVAt8NOrL/fukS9U89x57x1cdcNVFEp5bvzZDZx/4Xl093SJ/y9lRHuH1KWjY3DxeRexaMEiz3YxV8I2LPbYYw9uu/2X/PGpR7jmxiuYtuYq2FGDcHOYfClNNp+hJngFgjb5bMHDqrWlRYQhk1BoGbm3LEt81MYUP7dFIJgxfbr4+Qw5J/ZQyOWwNN07bpQIoaustAqbbbk5a6y9JrPnzeK9j96lqTVBsi1BxSmx6prT+HLmlx7Wu+6xG8mkjLfUW66WMW0bx3XxXz4CPgI+At9ZBL5lx/Vvebx/uI+Aj4CPwHcWARUx1TQNRajr1RqXXnopP/3pT5k7d65HOkolIXIS9R0r5Pqdt96RiOqBPPfMn1h92uqUhdCm+tMiDNS9SLimGR6x1iWslpOLbd3UOPJHRzB5xQm4muPVfd4F53kRz1/88hZ23nlnuYCvMFJI05OPP+E95EsR5fvvvY8/Pfe8XGjbQp4couGYtxRZRewNuYBWEUt1jLrXW5G9ww47jL6+PjbaaEMe/f3v2GKLLTyS4jg1+lOD3rJpRZoUgVPl1Od4PC4Rzae9VQfNiVZymYwQjBFCEGpelNO0LRz51zlyhLeMO9ncxNVC8F566SUmjp+IKUSgrbnVe4ZBRo4dM34cr732mhfRVXWXy2UeffQPXp8/+vATIT4WgUAAS5c+CTF95eVXOUVEgtdeeYOepf00JZoxdUsElxghIW39Pb0kEwkKanm949La0c4JJ5/ImDEjhMiFOPWMk9j/4B+IANLMFVdezmabbSJCQ9gbxyeeeJJtttkSW8jgzbfcypdfzkBFPVUkXBHkQw48iN/97iGinYr8GOgGniCjiKcaO9u2AY1yqSrbNXTdlLEIErQDqNfAwIAX/Xz77TcF226p/0tv9YPyIbU/Egp7bUlI+9XyfxWdTqVS0rcgimAZMobKloreq/LfJims1RL6xriqsa0USygbypaKsqoy9913H+eccw79/f0kEjHxlwFPIBozaSy/v+tRfnLmT3j/3fcxNJNape6lgBWUMQtJXyKez0aCIZYs7fJWyKjnV0yePBJdhKXTzzyDo487lnHj2jj+xJPYd5/9ZIwixGJx3nzzbXbecTsh72WuvfrnvPD8y1RLdYoi7hiahSL8taqD8uWSiE+qzeVK0Ruvw394JA/c/yh7HrQrjzzyCCeffLJEowNk0jmUH6q+uSKAxGMx1LjVag6FXJ733/+QJ554yiPnmqYLuY1IPwIeqVe+almGiGUj2WjjDalXqhz9ox/zySefoAQuNS6dQrTVA/fUMv+JEyfy+uuvk0wmZayXcsMNN/GTn5zr4aFwL4vQRN2V6Pdo3nnrXfbf760IQAYAABAASURBVED+JOeH1bzzQ4Xe3n4RFUq0t3eiuTpqvpqm7c0TW/Dd74AfsPpaq4ioFeKsn5zFKaefTCBkc9c9d7LpFpt6QpKa60888cRX54cID9z7AH/605/EJ20RPXQuvvAS7r//fg444AA2320DsVEhpaL3nc3U9boINl10iEhm2yZNzQkRYHoEx6iMtc7irsXU5TwRiUTo6e6Wz1U5r5VYtGgRag6PGTmK0SNGeueoeDThtXvurNl8+vEnqAeX9qf6ePOdN0RgyDFx8iSq9SpqdYhu6ULyDT78+AM6R7R4P2PY0tYq46172AXkXGDIPMB/+Qj4CPgIfEcR+Lbd1r9tBf7xPgI+Aj4C31UEnHKI1tg4zEICKxtnheCqvPXAx1x9xA18+tAMWrVmqp/AHefez23n30VxXp1mbQSFfrCcBLUABFui9OVTFOTiV5fomilEseborLTiVHbcbhe+/HQWd995j3dLwSYbbcxbb71BoZxli603RdfjvPbKB3x/j4OwCfHYA09x58/vJukmiFTCmDmXpB7FqpsSkc1LHUniiSYW9/diREJsecBW1Fpr0KkzOz2bUGeIkVM6qZtVKm6FSeMnEA1E0co21RS0B0YSLEXom5HjkVufpC06nsHushCuNgpSTbpWQE8apGr9jFmpXSKT3Wyw8SqsudZEISMD9A4u4cs5n0NY58tFs4S8rMrvfv8o66y5Nt0LB7HLEcExRqzYSTTTzufPLuK6E2/nxTveJVoPE+oP8asL7+eK464nP71Gsx0m6LgY1Sqm7lJzspS1DHqsTo4UWtwh1BaiqS3BhhttxEB/gV9cf6u0eyx777Q3T774BAt75rHvgfsIuTB47fkXOXCXfQhX4eUHX+Cp2x5HX2KQyLYy0Z4KS8LUu6L89tqnOHqHU3n9dzOJlkaSNEYSrbYTrAjZzVexXIdaJSsCQJbmZACDskSwSxhFlwdvf4hmo53JzSuRzgdZ1FUQ/JqoCLHVamUC9Rpx18btq/Pigy8RK3XQXB9LuCwkMBvGqoZwyjXCIjSUqy4Vwb1a16TvOq6jgRBFTSzqmokuObLNqdVRSReyaboajVSlih7Q0Qy8CK9bB8T38gMl9FKQBC0UF9ZIVDuY/tJ8TtnvHP58x5uMsNupz7H46VFX8/vbn6L7k34i5QStZpu0P4xe1SRqH0QR7IqE7osS0c1UMkRbA4ye3M5GW61LV6qHO268mbEiBH1v22149P4/EDZNttlyCxTBe+GFFySKvyulosPTjz/L88+9SC1Xkf5bBGumYKljuwHyqQJtTR3YwQBZwbweqLHDftuTNVKMXWskn836HLPVhWgZx6pihuqsNm0KhlalFNPpdwoUBbNQoJlcV5W7r7ufyckVMTImtYGK16bBfD+BJpNIm82YlUeRrg2w4porsM6mG5GrV5jXtUj8qIuijN30uXOYusoavPXau4xpnsjA3Ax2JsY4e0WSqXYW/aWX47c9k1lPLCEZTNL3SZ5fnPkrbr/4TiqLpJmlJgqLiySNJsyqzqj2TnL5QXKVAey4ixMq0FdbzKR1RvL97fdh+nsLuOO2u2lKtLDpJpvzyquv0p8fYKvtt8axXV4VYW2vPfYlKFg9cf9z/PaGh2itjqIp34klc2PjnTanHhO7oy3601m0ZhdXsBqs9uGEKwRaAgyUUxT1GgMiWhJKUNEE96ohNpuoV+sUq2UCsSAEdcp2TfAOUglBNWzghoJ88uUsHnvsefbY8VBeefpTHrr9eRL1Cbz5wHs89cvn0LttiotK6AUTva6RFPGnWM6x90F7UpLzUNHJscZ606jJ53g8SiGTpl6uiLP6bx8BHwEfge8kAt+60/q3rsGvwEfAR8BH4DuKQLVaxZEIv4r8aZpGLBaTiGeYmTNnc8cdd3DaQT9BPSTwd4/83osA2raNIZErdYwukX4VUVRpzJgxLFq8ANM0qbuOEEKbH//4x/zmN7+hVCpx7733et9nzZrl1Xv6KWfQ0tLsXXxvveUW5NI5pn8+h5tu+jm6bnpR1t7eXiFSIS/qFgwGUdFR9eAtwzaoO1Ui0RD77bcf77zzDmussQZdXV1svfXWLFiwgI6ODrFbRt0Lruyrdqn25nIFMJEI6RNefwYHB2lra/NsaAZeVFiV22STTTj00EMluj0Dda/ztttu79npbOv0Inhqm8JiypQpqEioWjGhMFRtVK6kMFLf1dJi9VDEW265hR/vc4bUeSyPPvqod0wymZS+6rhCcBvjYEjf1XGqzv7BAYkcZyRa3ceNN10vUfvf8eGH7/PQQw9xwIH7MX/+Up587EmOP/YEFPFtaWrxCFRzc4yXn32L6669HtVv1R635nrjrGmal6v61YMLL7/kco790cm88uzbMhYOmhDJgBnAFZIdCITQMbx7xEPBiPegQ4WlwvcRiUhvueWWPPX0E2y2+SakU4OEQgFUOdX3khCtDz/8kFlz51GulrAl4ulQp1jJoQc0wtEgRRFbwtEAwXBAyK8hEVMNMSd83xGiVEM9eE3YFIaF7LeWlQvZ6JYuNdUpi9iQygxiiD8mW5qIx+NShyG+FyT61T3bqv+GZaLruoKBRQsW8utf/5pTfnQuBx10sETL30dFe9XtIV4ZQ5eyoGmah5OKzKuxGTmqE900UJ/VfLjnt3d5fvbb+3/LkUceiVoVoaLQ111zDdlsnn6JfG+1xdbih008IWP027t/y9LFXaiXKe0PRsKCsau+ij1dotYFz1d1XccwTdQvGMyZMwf1nIHFixd7q2XUiolCoeCNqfIrtXqnkC9i6RYCCLat8fRTz3rtUmU1TSOWiFKr18Wvk9Inl1XXWJ3d99gNNQ+VrQ033NAbX+W3ah63tLR4/V5rrbX4+OOPPT9VGCp/URipXzRQOCt/v+GGGzjl4LM575xzeeyPT6CW+ZvS/nAohGlYXj2qjarsJBHiVB0KT1XP2FGjOfDAA/nVHb9GLff/+/PDGXJ+aGtqwy3D1ltu450fvvhiDj+76SYPr6amJtT5IZ1J8dLLf5axN2Rs8PYNpvoJiL9pIqjlslmqlZLnI6ofqn2q3wHLkvNciFy2QDQSpyku+DhgaAaxSIJU76C30umO2+7kisuv4E/PPu+tQjrzzNPZdvttuOLqc5gweQI/PPYI9j9of+9XR2659Zde9F/ho85Fylfy+bw3zpoM9bhx47xzx7IxtMVHo/gvHwEfAR+B7yYC377Xy/5X//b1+DX4CPgI+Ah85xDQNM27aFaEXl2Yqgv2aFRIQ63mkV+1fFwREUV41UV1g3iUy2XUKxwOCpFvEhK1gIkTJnrkS21XF7v33vtbNthwPc486wyP0K+11ur86ldCvk45xbtVYOG8xSTjMfKZKhWJHh95+JHYhk1RSHqpUCYSiaKIibqIVnZNS0ctjw4ELLmQLrPSKivQ2dnpiRaKWCjSr5YLB0UsqFQqHlEyhBwKo8TUDS8JK6EwWOWpJ55C/byeaVsEhFSqXw/IZtMiGpSEnIa8i/M111wTZVeRu9b2dl588WVPNFBEIpvPEYpEhOB1YIiN999/XwiW5mGpCLwqU5dotcJNEYHBwbTg+aVHzjRNw7aDpFIZ6kLMDSFLhm55RKEmuKsUEoI4fvx4rw+bb74phxx+KBtvtjHXXX8NK6+yEuutty5XXXUFPzzsKDpbRqKehJ4ZyAlhN/nso9mcf97FHjE0pV6E1KvxVUKDWn6t2qvGT/VLx+KFZ/7MpRdexowvZuFWYfGCpR45MjULU7MZ2TGarsVL6e8f4Pd//IPgvjKRWAy7JciXX3zCmqtPBRxsw8QSLBQBVv177Ikn0Q0D3TSoaTUcsybx+jIVvQhBGXM9T3+2l8FcP5lSikItJ/vKEvWtYwTBCuuU6gXvqe7pwqBXLl0c9MrV9ArYjicKuEadfFnqEjFgID1IqVKk5tTJFbLSKtcbl7qQYMuyBHebRQsW8+F7H7Jk4RJP1FB4B8Mh1H41dqLHeGNRFYGhuSXp+YQSilxRWSZOnMA5558nosfmXHzpxYLFioybMBZFhg8/9HAhqkXSfSkmTxxH1I7w8jNvcf9vH2LW9Dkkk82CE6SFlGoGuJoj7axhh2zPr5XPqHGaOnUqDT9WZFX54GgR2NTBqn2qHDLSotth1G0CehjDNUj1FXj6ySc90q7Kqv6oeZDLZ1HPd4jGwowePZqNNt5Y7NaZPXc2I0e18Je/vOrdMmPIWFVErGtKJKStSRQun376qTcHVF3VSs0TylSdql3qvPDZJ5+hiH9JjlNlbCuIoZsyzRzqlTq6fJ44cbKIVQs8oU2JbcpOMpnkD797lHU2XJvTf3IaieYEa669Jr++/TeceuJplLJlFs9bQnOslUK6RLVYE19X5wdLzh05aUeeUDRMuVjg5Rf/TDYjONriM4YuIhbitzoKp0Q0hqWL/8n5oC5ip6GBrrkypkX6+3rRxf8XLejio/c+81Yq9S7qx6hZTFthNfbadW8O2Gt/jvnhsay71rpssekWbL/b5owdP4rFiwZINFkyblXW32RDrpV5uY0IA70DvTK+Ge6Wc58SSxQeyPwLBIKMHjEa9VmNIfJyanX56799BHwEfAS+gwj8F7qs/xfq8KvwEfAR8BH4TiKgLkZ1OYvaAdPrf0EijIosqZUA6gJWERJDt7yLaVVWkQLHraGOURfYimyriHCTRORUpHfR4oVCskwCQmo6R43kyaee8qKY62+4Affd9yDqwn+llVahXK6ycOFiubiv07ekj8MOOAzTtXDKDk3xVgYkAhcNx7x7fFUbVOOEUmDYBprpemnLbbfgrbfeYt111+Czzz5hvBDmiggTra3tXkQ2LBfdOoa0xxZ7ZSE0DuFQ1CPyi4X8hQNhbIkUqnt2raCFFKUqIcftttuGzhHttLe3oJ6ErqKEhVQe9RR4JY5omiYRx7hH/ufPn4/6GcCPP/rUw0hh56pIomF4JEiRInWMusdY102PHKnv6l511S/TtKlWa6joqOtCsrlJsAt67Z85Z5YIJwkWL1nIrrvuzB8f+z2t7a20SLveeedtOjvbWWvauiyeK5Hlqk4pV/ZukzjphJNRIkq9rqHaAjqadE7T5K+0y7ICmKaFpmlQgfEjJ3rL0I876nj++MgTTJw0llKqRq3sokQaQzN48smnWHXV1XnssSeEeEW8Xz7om9/LNBFhXKdKUzIhJLNCXQSNXLYkeFd5+aVX0EyDvBDy3nQPZfIgxD9fH6Rs5jATEG+LEWsJEUwEMEM6dREJyk6RbDVNtjyIEdGx4xbBZIBwMuiVs6ImWhA0y/GEhYqoFlbQIp6MCHY2umWgvjcwDsgYuwJuTQiX6jvyUtgnhOiqVRxqbFSZmogGShhRZQ1hipqmeRhZARPbtkQUCVKuVdl51514/PHHaZFo+SqrrsJb775FMBxgl+9vz9tvvi0+XSC1pMjMz+Zw1SXXMPuz2XS2dtLa3Ob5RE1EHhkfpCz6AAAQAElEQVQSaXsVR+ZSMBjEETFA1VF1al70/6OPPkAJAR988IE3f9RPVqp2Kn/SRKFQopKmaQRFKdFqGqZj89KfXmT+3AXE4wmE83p1qp+cU3OxVC2x1jpr0d7ZRkDausHGGzKYSVMuwfTp0z1fVlgo/x01apS3bb31NuCdd94RDAyCajWIrgtxLgn5LnpkfsSIEeJfmnTFwNDMZXO1JmMiSRfSq9pqGIYnsqh5X8jmvKi9wtqV8VDz5rFn/8jUNaaKELAu999/H0okmbbiqjhFlyVzuymmyvQvGeCwA48UkcMSn6xLmSS9/T2eUIfmMHPWdJ577hmKhSpB28Zbfi/nMUPmoVuXP+oWG8l0yTXwBIFQIEhcBEb1kM3R7WOZNGYFJo6eTDLQTDlVJdedp5apSz+b6BZBzJT+aNLmxx55GlcqDsZttAAiaFUJyeeaVmfDzTb2BKGOjjZvxYYS2GwRnVKpFKGAhRIDxTwROQdp0hZ1rlXf/eQj4CPgI/BdQ+C/0V/9v1GJX4ePgI+Aj8B3EYF6vSoEtCoEx/Yi6ZqmUSgUKRUr1KoOgwNpIc411IW8Ik2KIKjPmqZRLks5IRaxZIz+wT50IQhrrLUmYyeMx5IL31VXncpfXn2ZV994nUmTJnkP7jr++OOZ8eV0YkLup608ja753Zx47MnUinUqRYdIMClRPWmPGaKUL3m2FTGpVstCPgpCtGyKlQyx5ggbbbIeJWlDb2/Ki9irSKciUyVpf8gOeMcqQhcwA1J3GQngClmBB+9/0Lu/W5OLegyoCoGtSYrEI9KnkhD60YwdPYqF8xdgCrFJxJKeWNHRPoItNt/KwysSCbHe+uvw4gsvMnqkRAQXLkKtMlAPvHOFdOhoYs8haIckR/okxClfIJfJSpQ4hyoXDobEXoWgCBGhaJSasPWBdIp0LkurkIitt96SZEsMRfonT5nEb397twgDfWyy6QbcdvvNHHX0j3jrL28zZsQERrWNITtQkCjpUdJHi4AVJpfNo6LEalzUmCEvNX6KfKnvtmBULzhU8jX0mkncjnP9VTdx3SW/IC8R2Ouvup6rr7iWetll8vgpzJk9DxURtoVkbb3tNjz93LNsucXGQrzSaJorPlPEknGLRZO89PKrEgnNSRQ+z9hJ41hl9ZWYNHUSI1foINxmYTa5khyCCYt4e4TOcW1MnjaBtTZcnc2334Qd99iB3fbela123FKirtt5n/fcbw8v32bnrdlwiw1YY4M1WHHaSoQTYSpuBcdwwdJwdIdKrUIqmyKTSYlfymbxR+k+aoxM3aJSqkofC7iu9rWfqGXzipwrvHR124Cl09W9BEsEhbaOVppak4wc2Snzo8DHn33Khx9/zIhRndx6+y+9B/Q9/egLbLPt5kxbcSpd87o55rBjWDBzIREzgl7X6V3SIzhpJJriKL9zDAclaKnbWcCVfa6Q9yjrbrgeeYlsF0U4Uatf4okYg+kUSrwqFpSQVfPmqyNii141cEsa0n3++Ojj6I6BEr6U3zsiLrjUvX+YoMZh5LhRzF84H8M06RzZwYIFi0gmk2yw7vq4QtzD4TBq5cvrr77GCpMmi+i1RCLueZSwFpBxT8SbsGQ+KQFC3TKQSWW9eSpGxO90BTGI/6v91Wpd5pktPl6WccjQ2trKuHHjGDVqBKNGj2DCxHG89Maf+ctbLzFx8jie/dNznHjc8cz6YhbxQII1VlyDHsHx1KNPpZ53RBSoERHyrFYbGCLI5Is5TE2nr6eXRx9+hDdeew3TMLzklOvUSjXx7TKGoxMwApJrFDMyBwezVEsVlB/0L8nKtrKINhVSQvq1ik3cCtE7f4DHHniC4w4+ndOOP4MLzjqPA/c/wHuqfyY3SLI9ytLBHmpahVKtTLYkddZLVOsV+lODTF15KqFQBLXKKCXnUC0AX3z2hcz7ZWOngDJNW2V+8hHwEfAR+K4h8F/p71f/4/xX6vIr8RHwEfAR+E4hEIlEPEKryI/rukJCNDwCJGRekUVFDlQKh4XEyDZVBnmpMpJ5RMSSqHxYiENOLsj3P2h/mlqSrLjKSlxx1U8JRsIe0bjvwfu45prrPMK14ooroaKU5XKFKy65QghxnsH+NM2JVsoSxRvsTdPZMdIr6wpBMwO2d2FdqZdx9ZoIAAVWXXMqLSNCqAj9Sy/9mQljx3n9UAROtduyAtRFwFCk3zAsAoEQAdNm1vS5fPDeh8QicSEIdSGKVZrb2yiWCkQiAZpb4mSyg0xZcbJ3n/QHH3zIhAmTefih39Pe3kEqlfEwSslF/pprru4RYhXZU6REYaPrJso+6F45ReAUGTNN04sYq6ix+qza6ZGkSt3DUIkA0jmPLNUkytwxop1NJKIYT8ZRS4tPOf0UVp66Ii2tCW677ZecddaZtAsp3WDtjdCEBEaCAU476XRmfD6LYq7kkcWoiCwKP0NIkS7tUmJAVewp2458USkWTKIp8h9KUs5JWzSb3z3wB7bdYjveffsDOtpGeE+yHz9+Is888xx77rGXiC5lanL8tNVWZdSoViFlFrlMSrkDppDESCTGA/c/QiSWJCAix9HHHsXNt/2cX9x2A3c/9Gsee/5Rnnj5CZ566Y888tj93Pe7u7nj3tv4+e03cfWNl3PB5edx1nmncspPTubMC87g5LNP4riTj+bHJ/yQo0/6MafI9/Mu+QmXXH0RN91yI398/FFeeetpfnv/PRwg/qfuzY7GI9IWU6LgeOOg/FWNj6ZpQsxC4n9xL9c0zfMzhb0lpF+RfU1zZQyrlEXcamtro31EB9/bYzda5PPGm27Cw48+LMJAF6r/Tz79JNdefy2JRJw1Vl0DHBjsznLWyWdiOQGawkkS4SYholWK+SJqnmimJoQxg2s6KHvFcoG6kHVF+Ndcew0R4iKsscZqvPrqq0ybNo2uJUsZMWKEiDkOinTXhfirsa3Vahi1gBf9XzhnMV9+MlPGIooSN5QPmjIva05FxIQso8ePQrdgxZWnoH7G8N3332HM2LE8+eSTtLe3o34dIRAIePm666zv/fTfkiVLRBxxPLvIS9UpmfddnS/U5+ZEM4lYQiLcIWzDFl3DEDxd2aVLklmg67I/QlD8s09EwiOOOIzWtmbGjx+P+tnRQDRAx+gO7nv4ATk/XI0m832lKSvTEm3GKbhcddE1FAaLZPvSNMWbUfNMtVXNjzpV1DyvlqoiKs7k8UefYGDpINV8nXgogenaJCPNQvwtERgdbC1Ee8sI2jo7CNtRSnKuMd0gphOiMFDm9Rfe5PRjz2S7jXfnsP2O5Fc/v4NP3/6EtmQbc2bNRa0WOPXUkwnHBad0N8n2GEZQpyLEPy4i6ECqn6bWFm+MF3ctJj2YwZJzjsKIMsyaOQfN0bw5XhVxJBQKeRj5f3wEfAR8BL5bCPx3eqv/d6rxa/ER8BHwEfjuIWDZBnJVKoSn7i3hVqRCRdFjsTi2RIgdxxXSkSWVSnkXrooEqDK6HJaQi95cPrPsWInQr7feOjz66EOsttpUify/iLrHua29lYMPPtj7CTZFGprbIkK8Ih5Jueeu3/LaK69DVWNE+ygGJJKvLubHjZnI4gWLaW1plzo0j3C4uoYhEdlStYgVNtl51+2pSaRRReJV2wwhufF43IvOqvaXiyVMId22HaRarhIOhKlJJPuRhx7FUuG4mgZyMa5IV1WidqpuV3PZfsdthRiNYMqakzzC7tSRCHeZxx97isWLunn19TfQDYMRo0cxa85Mz4YiapZleQKEsq2IpuM4QjwNwdBGvcrShkKh4BGYel0qFaJj6KaQBSEiEo3s7x+U8hqjRo+WiH+bR9JeefNVvrfn9zj/wvOETEdoaW9mk8034eKLL2KVqSuTljFJdESJ2BHOOvUi+rvTrDxlFcExjTBKz5ZqhxIBpKuqu54NXZNwMLqMm8tgX5aO5k7SfRmqEjG1BZtipkhUCNLCOYvYaouthShVSMaT3H/vfYwaM5qtttqKcNxmwuSJmHodQ1UnQAWMgJCvGvNmLWburIUIw/WWzE9cYSLJcRp2XJdkUNGKpPI99Esq1vKoVHaKEsWXCKowpZpEVV2zhmvU0G0XR69SrOfJVTJf3/9vhnTCiSASZCUrwtNAX4FILMxuu+3KGWec5i3BVrg3NzejfMep1lApn8mJ4JSlXKxIv8ropo0m46nGT42dISKA8oeykH/HqQm5KwvZX8Ks2TPYYsvNufCSC4VQF1hrnbXZapstOejQg5g0aRy5XJ4RE1uopOGSCy8hqIcF06yQT5t62cEWO4lEQjXJ+7WCYq2AZkNFosfIXDJlHir/22XXncTnHaLxmPdcjU4hq4r0KnKu8mAwjK7r3lxU4xh0w1A2ePyRJ7xVBrZmeeMeCFhCxOsEQjaRRIgtttpcBIxmJk4cgy3bMHQy+RzPP/snepf28NFHH2EIDs2JFhYvXOR9Vr9ioKNhyQArsqpWHxTzeQxNw5B/zUL+1dwqFsvkRdwoFEpyDqmJZxkE5dwRDUe8Jf/qlhfV9pVXXhn1831rrr0Wjz/1hLQjQFNnE/sfcgA/Ofdsr90trXGigSjVgsO9v7mPt15+C62sM6JVzg99Qu6F7I8V4WLhwgXSnxZ0IfmhYNzL333rQ5587E+4FQ3TDRHQIug1WwQyy8v1esDbV+itMOfLBbz/5ofccPVNHLzfoey314Hcees99C8exKwLdiVwJVXyFWZ9MZOVVliJK6+6grpTpW+gG82EfClNd383MTkP9mcGCIRD3tioh0qOGTGG0ZJCdoRW8cG3XvvYExFsEcgcIf9VmS8OSijBf/kI+Aj4CHy3EPgv9Vb/L9XjV+Mj4CPgI/CdQ0A9PE8XQhGLxSRKF0TTNA8DRVLVPvVFPfRL5XEh2CqpfblcDkXoVWRPERc7aKEifPsdsB+3/+Z2unuXkmhJsudeewhhKrLRxmsxcmQHxSzItS8zps/ijl/fydhRY6VqXchnVUhDCEVwUorYykXz0qVLZd8ykmRYhlxg25TqZaLxMJtuuaEXRZ05cybqntuqIlIiCMSjMa9dioSrJb6mppPP5FErAdIDaX7/uz+gnpZfyBUxNIuoRG7Vk+TVRXxvXxerrb4KSWl3JV1FtWPatNX48MNPhUwZkn8ixMgSol9HPSfg4UceoLOzkzffeBsvEikX9iEhaIpwIzRI0zRPALBEHNA0zSPcogtIHQYKc7UCoCTkPyQsVpFD9esJvb29pLMZxowfwy677eKtolBkY9rqK7PTTjuQTCZYfY1VUaKNbkBmfo2PP/iCN19/B3Xff0qijiNHjvSWIQeFkCgBQCWFh6ZpXnsCEulV4gjyaoo30dc3QNAKEwsnl2ESihLQg3Q2dzJl0hR6lvby+edfSvsdlE90jhzB0qX9xBMxTFMnL+1NiP/Ypk1/X8pbOZCIt5EZTGMatuBVIdNdZyA9CBbU9ZqXEq0J7JDpJTNgIEXBcFGrPGpujRoVChIdnWY6PgAAEABJREFUd6kTDAeIxiNeXpXId99AL/OFBH78yXTv4YrPPvssp5xyCjvusiOnnXYa77zzFqqfavWFarPyWeXjiowqEmYYhjcGar9KaiwUTqqc+izQEAgHvfvMW9tbWGPtNbn917d59idPmYx6IKOKJO+6686kUjnPFkX49OPPZDw+pntJN2E7LF6gUy6UhaDqSMfIyrxRt5wEI0ERZBxyxbz4vEVI+heQObThxhtiixgwa9ZMmiWarG4JaW9vF7yXUqs54uvtgrnNQH9KygWwHIviYIk/PPxHwlbIW2LuiNih+p4t5MiXcxginE2YPI5wNExJ9ql+Tpw4kddff9MbT3Vbh/LRdCrLjjvuyEMPPYIi62+//a6HkSMioGp7tVoVmzYJ8RklAqoHI9brrnfOCNkhIpGIl5RvqXNGJpf2RLTe/n4i0ZDQ3To77Lw9t9z2S/GlKlZAl/PDnhRljDeWfqtVDqWMg1aDOdPncvev72bMyLFori7iXQ1lIxgMih8NkGhOsLhnCRUR9cKBhOyLivCV4w8PPSZkP0B+sAwVk0K6TsyOk4gl6FuS4pF7HuPMk8/h2B+eyGknnMWzj4sAsmSAmNSh1XRS/RkqIoRF7AihQJhIMEp7awdHHHGEt9qoUCrQ0tpEMGKJV1YZO2Es8xfPJyntUXNMzd8JYybRtbhH/D9LST0Po+jw+O8fY/6c+XjnJBEmDfE/haHyMz/5CPgI+Ah8lxD4b/VV/lf9b1Xl1+Mj4CPgI/DdQsAUAqeebl4UIqLus9d10yMalUpNiElYLu4NIdRl2to6JLpeYnCw37t4jwqZAAe1dFkdr5Ys/+QnZ3HqGaeimxrjJo3ngIP2p1SpyEX+HgwMFFE8IhgARb4vPP8i1AV9tiBRUkPDFIKvaa7YyHkkQhEISwqrSGhVIuaaIdfz9SqxRIS11l2TXClPoinGM888xZZbbklcxIlSqSRtrxEOhrzl/6Dj1FwiIemHA7feejvVYp1wIEq5WMXUTCFIeQwhXunsINvvtB3TZ37Ommuthh2wmDt3DpMmjOPmm26hOdEqBLtI475dU0iVEgo233QLEmK7v7eP5mQTqcFBISxg6oaQaSEulbrXBh3N+65y1SZXlABD172+lstlaaqGElVsic6uvd7aHHbEoVxz/TXkynnW3XBdNt98UxzNYZ8f7INpWZSlryoqKyyEc84617u9oampxSN0isS2tLRIVDYvmLtelDkSCWEIzkXBrSLRbfWchIBly1jWZbvhpVwmg6VbHnaaq7Ht1ttx1x13s/MOO/PEY49LGzZH/bRjsj0i7Q55QoUt4zZ37lzSQh4NCWkrHea5Z19ksC9FwApL32t8+dnnRKMGCREMspms+FUQzdDJeM8okIFBuq9rQjYloXn4IaRPwxDhpu5FhvMi2FTLNdmnC8mt09vbz6yZc3jvnfd5+umnhbQ+xKeffo5tB8WHSjJ28ykLroqUhSQareumfK+KfzgI9IjjSu26tCWMGtOa61Cp17As02tHHUeEizKThDifeNJx3HHXb1i8dDFrrbMWm26xKYFQkK233YpyoSr+Fpa+muQyVW+li2nYIhi5Uq8pdVSl71Hpjov6BYvWthbvuxLPVPTfFLJfqhQ9IWDbHbZFk7lTc12ekgj5DjtuJ+2tURPFTN1WERDhZunSbq9eBCflv5YNV112LfFgEl3UFVtsJ5NJenqWEk/GpJs1tt5ha76Y/jkbbrKhh+XChQsZN24Cv3/kUarlioxRXfpRIRqOeG3TNI3NNtmUWCQqWDnLkogu0bCMZx0y4ie2+GDACkr5OOl0VsSSkOBekM9pIfQlbJlTqr1KwLECFquusSqnn3kaPznvbExbo31UGwcdepD0r8Jee32fVColuOsEw7p3vrnwwgsJ2WHvXKF8UokKmqYJTjnCIiaUastshKwYhXxdBAIdkyC5dI2nH3sBmwBOwWDRzKXcf+cfOfaw0zn4B0dyzU9v5IN3PkUgJxJsgarh3Z4RD8URVcrzfWVPzS11PlFz5Uc/OpLdvreLtCsvWNTQ5Zyp5pgj41Isl+ScFKdcrHjjkow2M9A3iOmahK0I8USQX9xwMy/9+RXUKhq1EkgRfyWWqNVH+C8fAR8BH4HvFgL/td7q/7Wa/Ip8BHwEfAR8BP4GAXWxqiLK6n5gdf+yuqhXkVRLCIAiVzvttBNqKfSBhxzICSedwJSVVmDtdddi3fXX8QjTkcfv7xHbqFy0VyVCvmhhP1dfcTVqib9tBOXiOSIX9RkKQkzVhb3xFSHaVAivIv8zZs1AXYwrcaCnr9sjrFtvtzXC3lAX0OpCXC2tHxwcQJGrcrnolVEkqFxQhN0iKFH5Tz75kg/e+0BITpS+nn65+I9IFTaRRBz1hPTOUZ1ssvmGjB03Si7k4S9/eZE1V1+DGTPmCpEusummmxMU4aAiJFTXdd774F223npLiTS/g/qVANu2PdJnGIYXDXaEZSoCyj955fNZKpWSHFvn1NNPYS3B7oyzTuXyKy9jINXPjjvviLqnvaunm/0O2F9IbAVFloRRUhLS8cvbb/PI+4LFi6SeCrYQU0dUgemzptM+op1ES4J1RFCQELQQNyHlgQBqeXZcRItSvuD1XbVdtVe1XWGZSDShfhlhn332IRGJewRR3eawyy47E49Hmfn5LGLJMCEZU9UWJQ7ZQvYL+bJgajHzizkUsmWSsWYhZSaPP/YYr7/2noyjiW1YQhQrBIW4WWYYS77rQl0diW67FRdXBBunAnURTtSDIQNSJihJF0EgnymyVCKrC+cvlgh7P+nBLM8/8yc+eu9Derv7vHaamoGmaVKjgSGfdRd56ZL+8VtFbJU/5yQyrzBQwlMsHmGfffZip1125Myzz+T6m67nixlfcMhhBzNyzEiRBlx+cMDuRNuFZso8UGR+8YJubrzxRk+AURH+vPizZmmERHhJSyS8KuKVHbSZtMJklJCjCK36VQDNdIjEw6jxWWsdEbakHcrXFflURDsSiaDmXTablQ7o8jkqpL1Km0SlFfZfvr2ArgVdDPanSA+kxFfzUg5M28SlSnNbktXWWJWVVllJfKcsIsmnrLfeBnzw7vvkMnm+//3vo8ZfHaTm83syR3bffXcRVZ79qi5NmqbjvWQMvFz9+erzoBD3jo4O1H35zW2t0peYiAJhcU/N8y3lv1tssxkHyfnh+BOPRT2DYM111pDzw9os7l7EsUcfRV6EoGg45vVryaIBrrzyShaKSGHYupwfonJ+yKHwVP5mqvNDtShzdROxFQHXwNJs2ppGMLp9LP1LB/n5db9ktx32ZaN1N+OEo0/l59ffyjuvvk+2v0hAi2C5IZyyLtH5CrFgjOZEC+pBfaoP6lynRJguEVBMW+Ogww9hi223JJVNecKDFbS884sac1P8S9M0sumcN/ea4y0S+V+KemZAe0cztVKd+371ez546wOqSiiS84c6b9ZlZOpuzfNTBaWffAR8BHwEvjsI/Pd6+tX/TP+9Cv2afAR8BHwEvjsIKIak0t/1WF3gS6pVJQJYh6amJokq9ggBCUskrChkMs2hhx4i5MHkhBNO4Jprr/Yu+F9741Vmz5/jXbSffOrxzP5iESMmJCW6B8899zzHHXcC77//gURxa6il0d39i4k2hzGCQpYSASG8O2AGdN54+w2iiSg//NEPmTh5ElYwQCQWo6WtWcjDOkJOsrz1zpusOnUqgxJ1V62vVmpiR0cR2apEfxcJiXBrdSEWNZ58/CnmzZmPipA6VYTUWJiaiRIVNEOX+nXmL5zHmuusTqVaJhYJs8oqq/DAAw9hGjbvvfsRhm4LuYl5y4E///xzDDnu048+RcKChINBqqUymuNim6YQ2brY0CUpWyrpGPJPEVmVN5KKzNtC1vbf/wcsXLSA4044ltPOPF0d4KWXX30Z07Y47ZyTJRLsoO4dbh3V5hG0I474Ib+87RYyIiJMmDSBwcwA7Z0t1Kiw7vprs+baq7No0XzmzJ0pZMNls803ESFjYy/q2t/TS1zwdPU6mukKKa1hBkwhiUWUILHqatPo6GxjnbXX4oMP3pPjNTbaaCMRN2yefvZZ797+skRhy4L5mDFjhdyH5TiHV/7ylkRhiyQjSaoiUJhC0F5/+VUeuOtePnn7cywnQFOoFdOJ4JRs6gUXrWIQIITtBqjmaiyes8T7dYOnfv80V196DVddeh2XX3gV559xEacee4ak0zjn1HO59NzLmDl9Fn1LB3BFNAjoAWRUoSr9EUFBUw8+QEcTP24k/u7V1qaW13czZcqUZcROQsPf22MPam6ZvffZkx8e9UPvdpbxE8dx3wP3yZhoHHPq4SLO5OlZnKYiJO/t197hrLPO4s4776Quwo8jAsyo8aNIF1LkKznax7Sx2+67EpeI/NvvvY0SpxTxDlpBmSd5dMvwsF9jrTXEx8N8/OnHnuijxBglSijyHwpGPN8ulUrePNQ0DbXtsT88QU9Xn/hfVHw2LuMTwBKSrJISHWKJGDNnTmeNNVbz9iF4jOocySsvvoZ6JsZrr75BRMi3IqZ77bWXkNkMmVSaWbNmocSHZQLKMtA0ybwkeMpH7x0IhzDE32PxODPlmHK1RO9AP2pZ/0mnnIQVMkQYPJ4rrr0C9dyDv7zxF+YsnEWukuWk047jy09mMXbMSJkZhnd+OPbYY3n3vfc8cS9byrJ0YCmx5ghm0EQ982HHXXYQrCzeevtNEQdi3iqVtpZ2EUAGKeTKBAxpj2uJHwRoT3aS68tBCcJmlHgoia3Z4h+a+J6LVtVRkXvbDNDX14fygUVdC8R9KkSaQxx+zGHse/DezJg/nUhTlMFcyvORuvhWTIQxmTRyHqtj6BadLZ0iai6hNdGKXteopvEepnnfnfcx/dMZng8GZLx1wV+NKfIyLF3++m8fAR8BH4HvEAL/xa76Z9D/Iph+VT4CPgLfVQTcf9hxdbGqSIfruiQSCS/SZ9s2ra2tcsH+HLvssgtnnX0Gs2fPZKWVp3D+BeexyrSVOeOsE6VsSiLqoxEOxCOPPsbVV1/NkoWLvMhjXC6g29o62HK7zfjVb37JxVdcwNnnnMni3sXUtTrqJ8quvf4a2jramT13FplcFsMyUfddR2IRufiPS5T+L6y22mrqkppO7wn9A8tIjpAwFT0Nh6KKmzPzyxm8+PyLRAIxIWxVWptaUeKDjknddVBPFJ8zbw5LuhczZtI4IcF51lxvHVKpFG+8+hppiTT3LO1j6tRVQaxZgSAtLc3c89u7pGwZtUJBkYCSCABimrpEsdX92mq7HPA3b03TPDKtactyFyEQpsYfn/gjh//wUC699CIWLVlIzanyo2N+7C0zP/6kY8lnynhRR8Pij488yU9/+lMhdrNYYcXJEkldSKVWZP2N1+WiSy/gp1ddwZk/OZ3u/i6aWuOMnzSe+x68h4033oiXXnqReDRKKGiTz+YIhi2xVRYuU8MS4UUXMlgTelEAABAASURBVDow0MfRRx/NCy+84N33/PDDD7PXnrujxn1J12IWiFBSKOSpVis0N7dTlch9WYiwbYX5/SN/IGSGJLIap1asCumK0hJt4pU/v8qVF1/JE48+w7wvF9O/OEdET9I1t4uXn32ZKy+8moP2PoTdd9iLQ/c7nAvOuphbbvglzz72PC88+RKv//ktPnrrU+ZPX0SmJ49esYgYCbEVlhQiaASF3AVEjNFwaiCweqRLEX/5NuS7VlOFoaurCxVpD4qQ8+prf2Gvvb7PlVdfgVJwxk4Yy+7S/4MPO5hjTziWagECUq59dILXXnqdc39yHnNnz2OllVYhnRcCLRH/thEtPP7MH7n82ss49axThfTO9m7nGDdujBfhnjR+kueDjjRW3QqgxjGZDBNs1nn00UfZYIMNZExc8XndW1av5p4jzuVU67gibGQGMwwMDPDCcy8I+U2hbnNQJF71p1QqSvfrXpq/aA61esWbr7qus/KUlcgM5nlV2l0WwpxOp7196tkI8XgSdfzTTz9LtVqVueMKbrokPCxRr2+Qf/VVEWf1nAJDRKqJ4meIjVhznLDM0Xvuu4edd92JM88+nVlzprPCypM594KzWWnqFE4762R6U71MHDOJStrl0Uce5aorrvQi/ynBLxwP0dzRxBbbbs5td9wm54cLOfPcM1ncsxhHeqbOD9fJ+aGzo4OY+DMivMkOAkYAR0TLfDpPKVeiOd5MLBTD0sTPSzUU4XcrDiEZv+Z4k+cv6mcEJ0+ejPopU8eoIzoSJ591Ervvvzuzu2YxYZUJvPzGnwlHw5im6WFREuwigbjYqDC6Y6Sc17pRz8wI6EEGe3Nceem1PHLfIyIS9WI4BhE7KuMm2oPgqs6lDmAYhvz13z4CPgI+At8dBP6bPV32v9N/s0a/Lh8BHwEfge8KApq6FB2qszqhUMQjA+qiVV2wBgIBmpubmDHzS9Q9yg88eB/vScRO/VzaQQcd4D0I8KfXXcC7735MsjmBbsHzz/+Za6+91iOQ5XKFZUTFYcP1N+KSKy6ic2ybCAEbMXbyKKatuQo1rcalV17Cb4VA3PfAvULMl0pkNCZEtc46664vJEVdPFtywZ6SugxGjx7tRUUt7+Lc9e5zDtghJgs5Dlg2L/75ZXq7e73l/+qhZZZhLyOJQqTaOtslml3GClp8f5/dhTiWCEVtcKs88ruHCAXDUl+FaDQuUdE5HHboEZ7woG49WCDRdUXyFSlQxElhpD6rfYpA2SKUIILBsvSPMU6nU6TTA5x00nFCDH/Kp198SigU4NgTjyNXSHPamafxxFNPYoj4EYlFeeONN7jiiqskmtyEaQfJFAYZNa6TzbbejCuvu5I1Np/M+puuxsQVJ7DGOqsL/ho//PHh/PznP+PGG6+XfrksWLCAkZ0jCAdsNNuVyGxeMK9Q1+tYAV1EgwSrrrqylJtHNptm+owvPPFAF77y3HPPCNFdUYiQjm2bZPMlevtSOILlvNnzWThvCQjhUUuq40K8eruW0ppsYXTbSObPWCCk/jaOOfxkdttmbzZYfVt+dPDRXH7uFTz96LMS+V+KUbNJ2k1EtKiQfCFbJQMKmpfMeoCwESMRaPFSzGrGcqQPNZ162cUpO2g1DUuEHZVMzRT+rn+V/hZ/aS4qDQ6k6ezsRN0GMGvhLC/qvffee3Prrbfy1ltvsWjRAhmbE1m6dAknn34Ms2bPZsGixRIRNoS0PsW5Z57riQ9pqWe27FPE9NAfHcoNt95Ax5Q4K621ImttuBprb7QW2UJGRIWreOz3j3Hl5VeKsJShqSVJLpdh++23Q3QjCoMV71cHWjtaSCaTHslXeUki/5VKxRPh1JJ7Q8jjo4/+wSO0oUBIRCUD5XeaCtkbOoGQTSBgoZ7PceAhB8mcqQkxrtGcjPO8iAaaq5HqTxEJh+mX6Pfuu+3Bm6+/IeOd9cSQmszTgGn9LWjf+KaLEKCSWhmhi4CVzqbo7usWoS5NNB4VjObzgwN/4P2839sfvCNkvpUDDjmAnsFuLr/hMt55/x2SzTFsEcJefO4lbrj6RhExQiKoFcWvNcpOiXU2XIeLr7yIjrGtbLb9eoydNEbOD1OF/te5TASwe+69l7vv+A2fffwRdRGjbGmHobkyh2voTp2gaZBLDVIUoataLHnbAoKNZepemWq5hIHGKJkL6pkJda1G+6h2Tj7nZLbfU8YjWCXWEeK1919hMxEiSvUypVJFov4u8XCSQqZCJBClr2uQjuYOEYbq6FWD6y+/nmf+8Cx9i/uJBRPERQAzddMbq7oMsi5+ieagbhX5BqT+Rx8BHwEfgf/XEfiv9k/O5P/V+vzKfAR8BHwEvlsIyMXo33RYLu7xiCso0mGaNmGJpi9dulTIfzPqoW9bb701Kj333HOyrYnFXYt45ZVXOOqoo/j4/S/luJJHOl544S9cIZHUcrkoJGopY8aMQf3U3+WXXcGZZ55MrC2Ka9YpyP7WETEOO2J/bvrFTajlw089+wx9cgE/cvQo1MO2FKHebbfd5CK8xKuvvca0adNEALCIJmM8/YyQZCFFigTpuu4Rm2q+LIQmz+tSNhwMecfZ0pdUKkNIhA3hCPT19zN77hwOPfwQVllrVTJCZAJCjOfPmcNDDz3k9bGluQ31k4SVr36CTC3/X7R4AaNGjfBgU/f61ySSbJqm1x5N04QQO17/vQLf+KNpGpr215QUQqZ+ok0Rt3ffe4dCMUc4GuLtt9/ksCMPY+bsGd4qh2DC4KWXXuLEk0/xIoczZswS3FuFwMPRJxzDWeeeRnO7CAL9dRYu6ZHPNgcK4br8isu47bZbeeHPf6LuVD3SPkKipvPmzfPwqLhlqlRw9ZoQkhK6cL7Ntvz/sPcVAJIUV/+/apken/Xd21MODg53kgABAiFYSICEQIQQQgxCDCK4u1twgjscdnAch8vhLoee2/ruuLT8f69m524PLpAvfATy/2Z23lZ1dcmrV6+q6/ded89WePnVl7DJJhvjwYenY4011tBt+vRWyx0EX/nqprou4fWlF19DPJbiGIRw7TU3sm8WHMshIPNIPtoaWzHU00dgBIQQxpxZ87F0Tg9SThuP6IEtKRgE/TaBfMiPwHJtBGULqmSSLDTFWpEKN2ngXz3vwC8YGigPdWc14FcE/QYBrUlg5RhhGgBCNEIotu9CBdAEfgzGGazw7ezsxCC96aLna606GWuutQYSKRpanpuJaCKKUZ0duOPO2/VdLrPe+hCKlXSM7sQ9d8/AWeecjZByWL+B9dddH/JehUOPOBS//eMByBSGsLRnAE3tcRgR4Kf7/xCXXHEJTjrpJNxzzz2IhmNQtEDY8g6BcgFbbrk5wXqAxx9/XL/UUvQplUrhkUce0cYJeRwA7KPBPpomB4nzU+ZehAaqSCSiwb9hGAjTs+15FRQKeQgo/8WvfwUxcFTPRbF4cQ8uuuAi7PX9vZCKNXIeROi0N/S8FL0ulSoQ40JTUzPncHkFWa3sYEnXUm0gbGxMocI5MHnNNdDVtQRbfH1zrLP+Onjwoek0KDXqu1oee/Ix/OqAX+K1l19DqVKAS3168sHncfYp50De99C1pBvjxo3TjxKJAfDPRxyMeKsNz/a5Priorg8/wwVcH/508B/wwAMPIBpz0NLaiHg8jEq5CJf1CsgPWQZMBSRiUcTDIcSjYcQiDsIhC5bhw3PLKNIgY5sWDXBDus8xjvepZ56M9TZdF9FmE9nKEBYPLMG3v7czFiydj3gyBoNGBVD22aECkpEkjSpAa0sjLOpWdiCHow49Gs89/QKyA1ka2OJQngEjsFAuuVqeIlsZc8/3tbxQ/9QlUJdAXQJ1CfxbEjD+rVL1QnUJ1CVQl0BdApSAT/rn30KhoL2O3d3dEM9jOp3mZjuOww8/nF7L7SE/ARgm6Jg0aRL+/Nc/E6yE0dfXhy223gwLlyzCNddfo5/R/8pXvoKrr76anugLcf7552PbbTeDEwVefvlZBKaP3qEewAFuuOlm7P+r/aDozcvk0szjMG7oW4Nb2tswqjNFZg2C4Sew7Te+iVgshtnvfajBrADxZRtsz4PcnvzCc89jwfxFUMokIPdhKAvi3Yw4YQIwIJqMYouttsTee/8AQ129BMghGg0y+vGGRCKB1tZ2bLjhhhgzZhy2+vrWOPPMM3Vbcrt4hp5bMTgISbtCAtwEbMkmX+4CILPDXwNKKR1XSum4UgoDg3049NBDcdhhh6LildHc3IhypYTf/eEgDebkNm8nEsabr7yHiy++WI/FapPWwN1334t/XHk1zj73LOz+ve+Adg08+/wrSDaamLhaG/r6C7hn6t047YyT8dhTj2CQnvwQwY/w5hGo2YaJRDwOj/AflL9hGQReBco6wOZbfgUvvfyiBsMPPzwDG2+8IcFtHG+99RbEGz1+/HhUKhWk04MA5RpNxNCzuIBHH30MBkyY9HamYnEUszlYykAhnUeJxpiWRAtW6ZyItsYxCBtJWBUHESOGsIrAogEgKAfw8z6CQgDDs+AYUWR6c8gPFuEyXbyrocBBzIqjIdKIlngbTI6nQ9AfNiPLwHjgAULi4lfLjFkGPv4JdD/Euy7nDMPAzrvsgosuugjycsBkMomWlhYcc8wx6OrpwZLuJVhnvTV4rgu33X4r+ocGMHn1NXHuWefiwvP/jlNPPRWbbrox5FZyK2IhkgyD1ggs7lmKS6+8Qv9Chni+RTdEf2I0qsmvbwjolZ/6UzQuPPPsTGy73TYwacyaSyNNNpvFEOdcJBLRaWIIENnL3Qn9/QPIDGUhL4OUdNH/HOdrNp/TRoy11l4T++yzDxYuXKj12nc93DXlbsomQFNDK7bd+htYd531MWb0OP3YgeiuyEIMbUL9/f1QATRh+GMwFGKgv4ZtoLW9BfILCU7UwZx5s2EQJB917DH44Y/2RsA+OQTeq66+KteHQzSI7unrxpbbbImFSxfixmtuQnowg82/ujmuu/o6vT6cd8G52Pab21J+Ebz4ymsYuT5cf9MN2P8Xv4BhmshyfSgUh1AspZHPMSxmYYcMhCM0GnAu5Tg/q0aBEkrFHOWUpRe+AJ/675DvJAG/Rz2WNSSRjOOgP/wW62w0Ec2jGjFv6SKk2hIYO2kM5iyeC3kMpI9zVTrtWCGC+xjgGlr/vBKwaEEPzjrjXDz1+Ez0LO3BmFFjqP9FyMssA3r9QZ0EZ4dlWaAdh8YPDwZ5kPrqVJdAXQJ1CdQl8D+XwMhr0f+8dL1EXQJ1CdQlUJcAoHys7CO39gsoEJArHknHcfRPwZ111hkQb75saGdz03/22WfD5ob21lvvwNZbb4HFCwmYliyBgCrxep582qnYbLP1MH58GzbaaC0YKWCoL8CkyZMQcgwNmvb6wY8IlC6DGBTkhXwhAgdpt7m5GZPWWB2bbvIV9PcVkUyFIAYJ8WzWwNB2222nQbUAp3K5jCAIaLDo0LfMSx4BUrFwhEYAl0aDuM79D4zqAAAQAElEQVQr/ZV3GAh/AgIkXziV1AaM62i4+O63d8Vtt92G3b6zm767YcaMh3X5vfbaC6GQBeFN2gvZYYhc6NSj57Wg264ef1SmH79cHX300Tj2uKM1sJfbtX1WIrfqi0dVPMUbbLShBn5Sn2mFtAf5jDPOwLixE9A5pgFrrbMWFF2dfQND2HjTDdHTncHzz7+Bw444VOed9f47GD1mDGUaku6ioSEJAZ8CeMSYo2hoEZBmhkx914IVMjFq1CgaA4qQX2aYPXs2eUtynNbAswSnW2+9NeWfYh1h3eett96GY5LBww89irAThYDb9NAQEbiBkBkiAKpg9KjR9IIC3Uu7YSkLpXwZ3Yv6kIzRy5yv0Ivq63THisBmGcuwCaxCMImew5RthPXKT6pJWY9GgmKuSHBVYj1FXVbGwSfIkvGTuzQEyNo0QsTCUd1nFeiA/0bKv5ooBq4xlI+U+fGPfwx570F3dxfkzoBuAvdjjz1W6/CLLz2PrbfeErNnz9d3wERoeDrxxBNx6UXnYcP110RTUxTbfOMriMTCGDWuBflSHrZjYeZzz+Lk006mYet6GqSqRjQxTMlz6qK/Mt4bb7wR24DWSXkXQUNDA8crrHVuW+q1GNQSiajWK6UUksmI9n5Lv2UsG5JJ6nQMInuws01NDdhpp51wxFFHwaJhR/oneZcsWYprr70Wv/vdH3ALDW1bbbWNvsPgnXfe0X3aYYcddB2hUAjz5s3Dqquuik/7iGEiW2BfbRsiMzGa/PrXv9aPs7R3dEDmx5x5cyHP6xu2iVtuuYVy3AoLFy3SjzrIWJ9y4ik47ZTTsfFX1sGECaNpcNoYcsdLPwH36lwfLMqxh/Ef/GAfXHbF5Vo28h4KWSfCYYeyb0RbeysaGlPUmQD5fBa+V0EiEYNlKPbJRJT5wiEbhgn4gavPSyj8t7W2YutvbIVNNtkEdNRD3snQ0t6E3nQvQmEbq0yYgKW9S6BYNh6Pa70vZAusSEH0rGtJHy699HJtNBSj06j2UcO/NBLVY2oT9FtCytDg36NxMoAPkfOnybd+vi6BugTqEqhLYOUSMFaeXE+tS6AugboE6hL4NAkIaJINqWxQZUMtgL1YLEO8iYYhIFe8pB4aG5sxqmMs5EVniUQDnn7qOSCwkI8WsOMPd0JyfAJ3P3ovvr33t9FX6EN/sQ8llcVp5x2PbXb6KrxQTj9LO7v3Q6iUz83/UqTGKSx9NYtrz7oLh/78WMx9YRGazEakzBhKvRlsPHkt/OmgX9LbBsTp1Vt7zVXxxqzXsGARPWzjx+HD+fNhOE149oXXMapzDFKJCCrZAUQJohNBCMGAwkuPfIhgqAXtqfUwMGjBbIhhMNSHpc472O+kXXD4cfujsdXE7AVzYJsNcAfCuOuGmVC5DrzxzDxkCKhPPPpIQtEc4nEfm39tY5j0Ps6evRQNqbGo+CUCijJcrwiTbudoyIYtLr5iBWGWUhUPFo8jTojgoiQiQ4FlVl1vMtbcZD00J1rxwtMvo79nEAbzf51AZI11VsU90+/Glt/6Ksw40JNfgg8Xv4OrbrwE6266BuyIhw8XvIn3PvgAcTuCcsZDa3MKs176ANdfcj1OP/pMPHD7gxjXugpaIm1I9xSw+qR1cdDv/4LGtk64joMB8uUTzFhBElG7CUsJYmSMd9xxR1x3/bXY5dvfxmOPP4mdv70HnGgzurqG6I19G9t+a0f9ToZcpYB4cwL+IheJfBgP3nIXHL+Cof5FMCMuhsoD8GM2cqZNXQjg2nFY0TjK5SIcu4SmZAFu4QOokEWZGPB4JXeVB9f0SS4qRgllo4CyVUTJzKFgZVAK5eBG8qy3CD9egBfLw7MrcK0y85XghirwIhW44TKKVh5ZpKl3ZeSDDDzDRTjhAIGhb8dOxZpQzntwYGHiuPFYm7qWbEjhqeeeRrqSRw/53/lH30Xb2p2447E78bVdtkB3sRdFh+1GyzjsuD9j252/jkWhBXhqzpN4Yd6LAMdKKQBZoLSojOtPvwnHH3AqXpr6OtqMsYh6DVg6vxdbbrU1fvKrnyLSGkXHmLEYS4A588WX8cG8+Zi8wdpY2LeU8stiycBSJBsbCKzHYKAvC7NiI2bEUekB3ps5B/F8A4o5F2XXR5H6V7CySNt9+Plh+2CfP34PLRNjmL/0Q5iGD5QDXHfpDWiPjsEzD76I3vk5XHz2NQhSCiXHxYZbb4IgbKBieOjrH0Dn2DE02PRwvFxtZAkpE7FQGCb7Vy4WUHFzMC0PURgwuF6kIhGMoqFuzcmroakxgWeefUrPC7Dt7+6xK9o62zH9oenYfa890Z/LYiCXQcH1cNjlv8NGu03GUHwJnnj1cczumg0nbKHnwwF0JFqw+I2luP7sG3DY/odi7ktz0WQ1I+U0oDBYwobrbITf/vEgtHa2wSNf6XyOIflMNSJNuQRGBFYkhaG8i8WDaahYAhmvjMFyAU5bChM3XAu7/nZ7bPfTr+Fnf9sbTas5cJo5dsEQ0kNdSEUcJGNhLFmyAI2JpAbz2WIOrq3gRxV1sgJzgYkL/3oZHueaMcoYi0g5DjcdoL1pFHK5AgzD4PiUEMCDSWOb8nyKJEAosKUh1D91CdQlUJdAXQL/ngS4bfj3CtZL1SVQl0BdAv/XJRCjJ1MphRw9WplMBuKRjMUikHSTQFcAW46bdbmFd2nPYuz/q/1x2ZWXop0berklOhx18Kvf/BLyArTRo0cjm88gTo/kpEmTID8b19jYiLlz56OjvQ1bbf11FPNF5HLcRJc9nHjiyRDvo4yB/JRfR0eH9jyKJ/PGG2/E5MmTtadTKYU111wT8qZueU75sccfwdprr40O5o/FFFpYt2y05a6ABNv2ud02CW7l+WTxBiaSMfT090B+VlDaDkccbLPNNvje976HhQuX6lvbpc0EDQhLlnTjhhtuwPjx49HT04PttttePyO8yy676nDXXXfF/fffD/GqigcdBEDCvyKwlFAApg6H/4lHNF/I6roa6aGU5MmTV8eCBQsgP3l25NFHomN0B2LJqL5tW7ynz77wEkFfJ8LhsAYPcnv4RptsjEg8puWTaEhg069tQs9nEyoV6F9VOPuUi5EdStM7GdEy3frrW7FvCzFx4mr6kYuN1t8I119/PSwrBHkcQ+qWsRZDj+u6GDt2rH7h3Lhx4zSvIt9p06bpvC+99ALef/99fOMb32D9jtaRgb5BWKaNSCSM1157jSBpCeQ5Z8dxNFCS8SD2EYc0qv/wOX7++TbAsixI/yKRiH60Q+5mSSQSOh6NRrHhJhvivffewaFHHIZLL70Y/YP9GD22E6lUAvvt/zO8+uqrmDhpogZyMXqUJ46fgPXWW4/GoLh+p0UsFsOW1OtJq06iEWdAy+HEE0/H3Llz6Xm2kc9kIXfRfEBjzeqrrw65U0Y8zTfffLOeBxMnTsSWW24JedHi62+8CsmTzWYhvA0NDdHbn9T1SB9Ms9rPRYuWolwp6nEIDA/E5px3Q2hpa4bcnfKtb30LjaPbqNdvU+YKPV29SA9mcMvNt+r6Fi9ehB122AFyp8O6665Lj3keO++4M55//nn9eEwqlUKJBiylFBLRmO57Pp/XMhOdEd5EnibXh1K5jCzns8x3WQ9++ctf4vIrL9f6u6S7C7I+iE5/OPsDyPqQ4/qQpGwl//L1YS5kLm+19dYoFApaLhUq9uknnoNZs2bpOx9E3zo6OrX+i97p9WGNNXHVVVch4kS1DJsbmvSYSFkZY5HZ0qVLESgfzTROlN2ylqW8n+CHP9wLG268AdZYaw2kmlKQX0qQNWLJosVax1ta2iBr0lLKesKoCUgPZWlgbEC5UKbRpYBkPKENJCeddKZ+CWoQBLpupZTmV9o2ZAJwBOrfugTqEqhLoC6B/30JVK+I//v11musS6AugboE/r+XQKXk0qtn6c2rbOhl0ypUpqcsnUtjKDuE1o5WzJ0/B7/9/QG45rqrMJjuQ1fvYshPzO387R0xdvxovPPhO/rN8wK2S/Ty5gl6fW6KvYqvN9TvvzcbhXxJA4vLL7uS4P9E3HTDzfq59qefflo/ay1g7ZxzzsFBBx2Ev/zlLxp8Ccju6urStyjLYAhQl7SNN96YYGsRunqykFuVZQMecPMNoiGJ+/RSvvn2G+ju7YKyAkQTYWTy7EtrEzbYaH2cfNpJxOoBAbGlwYEABMMBrrnmOpiGjcHBQWyxxRZ4++23sdtuu+G1V17Fnw8+BHfddZewwT5FUC67MAT4BxbT5FKkGFa/AaMCPKT9lpYWxBNR9PX1ELS5WLR4If72t7/iuuuupee2gG56en0VYLsdt0XnGs34YPZ7kBeoWQ69hKyuvb2V/4He3l60t7fDtA3M/WAeFiyaj0suuox1/Y18X6NlJrewCyjt6+vTPxW400474eSTT8ZTTz2l5fTGG2/gjjvuIHAX/suaH9erwCSYmzBhAhYuXIw16Q3PZHI0eGRw9913QgDp1KlTtTzkbpFoNK4NC74bwDCBp594ikaDPsi5MI0WgILokIwD/sknYLoQg8/0FfkbFPZHqVapGLXEuCHGHOFPxsEJ2+juITCkV/blV1/UPy931jmnYyDdDyfGc/TAb7/DNyEGm+7upZg0aVWOdYlUJJU55mBfKwiFLA0Is0M5vPnmmzjz9LNwyJ8Owcynnoa8N+Ceu6cSNGcxYdx4Dfz33XdfbYyRMRJZy+3+b896U7NaKhSxaNEiTKbRyzQNKD/AhutvQDCcoZGnRFDp0SAUYgi8+dYb9HCnUeQ8s6PUi/RSJJuT6KTh4k9//iMMy8Q7r74LZViYuMrqaB3fhrPPOhet1MN5s+dgrz33xBzq2Ld32Um/Q2DfffbFW69zriztgVImnFAIORoDZZxrQDbENIvGFJ6GCEDWB1kbhPT6sGAufst5ew11un9oEIt7lqCxuQE7fXsnrg9j8N4H70KMiIlEHPJCUFkfAspf6hej0Xvvvcf1Ia9fEHoF14eTTpT14UZc/PeLUV0f2mCx8XPPOge/O/B3+Oshf4G8TLC5sUUbLsRYJeO7yiqrwKVxUcC78JyksUyMKkWuB/KLDrGGKL69+654+vlnsN23vklZKWy17dbopoHw6WeeRgN5tm1bG7zGjZqAVcashvfffR9j2sYgP1SAX1aIWAkMdGX0ywsfffRRPT+krQKNF6VSibrhcV75kH6h/qlLoC6BugTqEvhcJGB8LrXWK61LoC6BugT+D0igVHRhcGMdiURh247evJY9pnFldSKW9ioOZPqwxVZf4SZ+Fl556yW4RhkWz62/ybrY7xf7YtHSBVh3g7VoEGhELBWB61e05HL0ZBaLRYh3FF6AM049E730Ru6w/Y4Y6B2CeOwEeMtLyvYhCBHQNPXu+wiejtMbaPE653NFAuc+SD0CFlKpFPp7+yBeyHg8ru88WGPNyYQSATo6OpCnN9IiWBkYHMSs92YhRD5LXhHK9BFLhDBuq8FYRgAAEABJREFU1bE454ITuPEHwVxegwfZqKdaonj2yZcxY8YMAq2wBmPi6XcsGwLgxWMv4PuBBx4gCCN08TyYBM0ITCgCULoZATEGgILTva/+E/D+wZwP0EAvYyTqaIPKdt/aDouXzMfd99yBpo4GGI6BMat24o8H/w4vPfsa5FcByl5JA61CiaCI4yFhjEaE1o52evjfw/3kQ7zK++yzDxwzhIZ4CmNHj4Njh3DwH/+E448/EffceRcuv/QyBATq4k1+8MEHNVPCtxgIBNBJ3DAM7TkVz/FDDz2EPffeCzfddBM23XRTepHfwqabbYxYPIIJ4zq07EOmpYFjhl7R/u4hiJdcgKNFeUgo4FXiMl66Qf5TH0P7K8qJWf7Nr2K5f15XU1OTBnMC5kPUi3g8irlzZ2vPbzabxs677YAP5ryL5199HpGkg2g8jEmTV8VfDzuYBpZ52GDjdTl2cZiW0uMtsirT622zr53UtwI9whecdwHmfjgXhx92JCaOn0hDTT862jp0/rPOOBO77/493HvPfTjssMOwePFinu/VBhl5yZ7vexCD0Oqrr0ZDHGCbBqKRCF5/41WIMUBkKIYUAaU+uyrebbljwbIMRKI2hsp9GL1KO7b4xldx1HGHw4oSoDY5ePmV1/C1r26BUtnDY/c9hRdffFnfoRGJhHElPfRijBo3rhML5yzE5EmTcctNt2pvv7ybwKXRzqZOKaU4R8oQPYmQJ5OGJwHZ8vN1SimIPOWug8H0AL625RZ478N38cobr8FVFTiRENbfZH38/Bf7YVHXQqy7/jpobpH1IarXBxX4BM5pPa/lzh7fB04//UzIXTyihyIbeSSltakZC+cvwk9/vA+OPeo43HvXVBxz1LHwK4rA/AN914pf8VDI5rURamggrY1PiUQCPlcF4f2lV19GhQbNttGtTPMx45EHccwJR6GprQFrrb8WzqTx5yUagnb5zi48H9DoksPk1SfrOSG/WDKmczzmz1kMO3DQ2tCCbG8aB+5/EF6a+YpehxobG3WbAv5FJkIybqh/6hKoS6AugboEPjcJGJ9bzfWK6xKoS6Augf/PJRCJxKCUSa9cRW/Gy67LzSz0Bj6WjAAEzpPXmYQtv7E5brnzJizpXQgzrNAyuhGHHH4wEs3caFs+1lxvDXT1LsHA4BBk85tMJiGb8FwmDwGgsXAcB//hYGyywaaYcssULJ63BMq3sOOOO+PEE06GePnvu+8+jBs3Dg3JlAYecru+kIBrAd/iIW1pbIJ4uKWN0aM64TgOxo4dC+IJ5Isl2hkCKIKoEIHO0u6lCNGjG5gVBKaLSWtOpOf/eOZzUShmYRBEbfeN7TB+9U70Lc7oF5EJeJWX2H1/9+9DgNePfvQj3HvvvZoveYFaOOSgzHZ6enogBgilQb9FLRGSy5GBQAn5DH2Ip7S1tRF9g71IpGLYZJMNsNlmG+HCC88jIEpi1uy3tezOvuBMZCoZrE1A0tjeABVS9PAWtAwHBwf1rdsCXgUgCRiURxF22XVXHH/0cZg7e55+DEC8/X/966F4lx5LeYxBbu8WD7h4mgU4JuMJXU+ZAFYppcGLoQCpTwBeIp6k8SOKNoLX6dMf1EaYhoYGDaC32OJrPIYuE2c/3JKLsQRGz858FgvmLUQ8GoOi8UPq9onmLMpWQnzix/jEs//KSUX5r4xqZXv6+zB+4iqQUF52mC3kEE3EUCgVsP2O34IYsa658SpUUMRgbhDtY9pw+DGHwQgBY1cZjQkTxqOnu1fLyDIVLIJguYNAZFbI5dHa1IZ9frgvdv/O93H6qafjXnr9TZj47q674azTz8Ljjz+JJQsXYfSoUYiGw3AsG6V8gcavRg24119/XRoFOKdoYIhEw5Sxjw4aFkSOo0e1cy7E4XsVQAWQXwyA8tDd1w3TVvAZVxEXHROa8ce/HoT21ZswkM5iyfxe/GjfHxBgl2Bwbl940WUo5Muc4yXsvttunJ9lHPS7A3Db7Tdz3BK44uIrOUcV4BkIOHZkQs8x4VP0AvwUy4Xq+kAgDQNwIg5ilKNvBlhjncn4+rZfxy1TbuH6sBhW2ETLqBYccijXh6YIRO6rrzsJXT1dGBwY0O3L+pBk+SyBu0djmhj0/vjHP2KjjTbCbbfejkUE/YqGtR2/tRNO5vrQvaQH9917P8aPnYDGVBMq1L98toD5c+YhlWigfMfoRwE8GhrDlHMsEWf/s5x/FbSPasPoCZ3IFHP47ve/g18esD8W0GhpRQ0cevRf8dWtvorv//D7CJTPdWgJTBp3QL2ylINMfxYRI4qmSBNU2UCuJ48D9jsQH7z+PhwaBGQdkrklFKKBKUUDpRgdSqUS++lScvVvXQJ1CdQlUJfA5yEB4/OotF5nXQJ1CdQl8H9BAvJMeIUeNHl+W3HjK5tnn54zuf2/p78Lo8a1Yd/99sGf/vZ7xBujCMVMekptnPP3M9GxSgvk7oDm9kYMpof0BjoUtmESJIkHz4CJtuZWmASbAhjj8QhefelVPPrwY9iJG/t/XHoV3n7rHdw15S5ssO76MOhNnz59BoaGhiA8Neuyhgb54mWbNWuWvgV+nXXWgW2YenjkWWLZcAtgeuONN2DYFrIEWInmBg2U+of6YEdNrLHuqjjpjONgRwz0DnSju7+HoLAHUXrl57y9CEcffTQEKEv/pU55Hvo739kNb7zxFgRgDw4OQjzuYpBwaHQIcbMvwAVy+z/BgkGCICNy5RNI+AoEaD7kEYCG5iTi2pji4bd/+A3+/Lc/Ikw+DMPHZltujJ8f8DM0tqfQODqBwfwA4g1R9r+EhoYG4pBAg3YB00uXdmuDwKqrr0K+o3iFXt533n4Xu+z0bdx8883aI3rNVdfimzRqJGMJyvVuREIRSJ+EvzTBoYxLIpGAABW5Tdp1y7BoBdj8K5vjxRdfxg/23BvT7p8OZRj0lD6MUaM7CBwLNFxsDM/1kIqnsGReN0FsBaeedDoemvEIgVYecveIAEevXIEhpgCWN1TAuE+JfJ5fY7hyCYWGD4cDkzqdpm52do5Cb383Fi1ZiA033RC5Qhrf2H5rnHXBGehJd6OhNYFYYxhnnn86mlob4HEMA/KfLWR1/xMEq0opfQeEyz7GIlHI4y2gJ1oA6Yfvf4gnH3saP9vn55g2dTrmfbgAxxx1DHb45g76jo0nn3ySY1qB3PEiRplB6pM8Vy+GhP6BXp4rQd4rIV7yZCyKtSavCbl7QfRtzpw5BN95+IGLCIF370AXhrKDyBXT2Pir6+OEU49Bzk3jrddmacNGxXPhFkFjXBr77fcr9PYOIJ8vYoMNNsItt9yCX/7i55j59JMYHOqFV/bwDuegeP4rBNUNiQbOV0O/u0BkJ1SplFAol6BopHDYvuj3YG4APYPdXB9GY5+f74s//uVPiDfFYdPgFkmGcc6FZ2Ps+E4MpjNobmvWBiopJ3NH5ms/+6yU0nfXmKatAX0qkcTLXB8e4/qwA9eHyy+/ErNmvYu777wbG6y3ISxlYcYDM5AZTJNvVxtfOjtG6/ViwYJFem6I8UTkmk4PwrBNGvtyAI0l73z4Hs77+znIlDL6bo++TDd+/LMfYfudtsP6G6+LTC4NHwEmTJiodXnp4h7OnRgiVgyqYiLhRNG/JI39fvgLzH1nHprjLbBdW4N8Af9KKRiGoQ2X0n4QBHqOov6pS6AugboE6hL4XCRgfC611iutS6AugboE/g9IoEKPv0evn0HQHolEoExAbvG16cUbNbode/zguwTOxyOcCMEzy/jL4YfgqJOOwNi1x2BR1wLEU1F9m32umNHvCigUCtAefHrJiaH0i9HmfbgYhm/imENPwiMPPY7zzjwfq682GVPvmQqPxgd5Pv3YY47HTTfdAgE8pmlDfrJP4vL8uU0QN3HCBO2dlE22vANA2olEbG76Tb0JV0pxs1+GMiyUKhWCJQ9dfV0Yv+pYdIxuwfkXno6WdhsDBHuB4dEj38N8RQ2Opk6dSs9fl37J3fvvfYBVJ07S3v1tttkGd955p44P0HNpEM7aVghDBCBjRo1BLk1wwTSQfE0giABhBImdD0iReJg2Ah9ZAs7f/v5AnHPemWhoTmkv6a8O/CWOPOEIrLXBZKTzgwSBHoi+0COPOMRjWLRoAQb7BiEfBZNe3BKymRyee/olCDi66oqr6HU+A8lYEs/OfA4C4p549DH89c9/wdNPzsQAgZ94WsVQIQYSiZvKgEkgZVnWMEDxIec3oud1DoHmBhtsjHs4LmPHjofIWV7uOGZMJypuiSAyD9syoWjdCJlh3HrTHZj15iyEzBA9yD6ImiE/62YQCIlnFMs+PKdIPGZRLSNG/1e+YtgYSeA41CqWtsL0qpcqRfTR6NPR2Y7Ja0/CzOeewulnn4Yrr7kC789/F1/fbnPstud3cMU1lyFO40vruGZQjZAvZQFy29TSjIG+foRDjpadzf76bgCRrwD/Ky+5EpdfdAVOOf5k/bjLxX+/BPKTh/lMHkceeSTknQA+jScCtme99bauR+50ESNSNBaGGAHkBXmWZRDkGvrlczIX89kc54erb0UX4BwK2fBoBOju7kKiIYYddvoWzvr7qcj7GYwa3w7f9KjXffS098CKADfecCsMZWP7b+yAYrbMunystdZa9LJviCeeeAwmNbWvuw+rUd/TgxloOSoLIsMSPdjCV4njLo8EmVwfQuQ1sHzI7fThmIPOsaOwxw92w0mnnUCjYBiu8rk+/BnHnHg0JqzViYVdC2lUicKJ2jRW5CCPwxTohW+gl7xcrAAcoH7q6JwP57JtE0cceiQeeehRnHPWuVwf1sB999xHnQKeoi4fd9wJNF7cikKhCJF/LBJHMV9CeiANMVo0pRpQzOX13RSit+FwGE4kjFRjEh2dbZjx8APwOe9HT+hEOSjhgksuIK9/wRZbbYH2jnYkmU/mhDyiIfU2pZr1Lf8WvfyFwRLeeul9HPSL36F7QQ9aE+3I9uVh+yFIOyInITHSiXFHdN+hkdDkukVh1r91CdQlUJdAXQKfgwSMz6HOepV1CdQlUJfA/wkJBEYAg5t72eDLT9qlc4PwUMGaa6+B3ff8Lm6dchPShUGsvd5kXHLlRQRKu+IrW2yGRQsXoHV0M/LFPHr6eiDPPPd2dWPKlCl6Y96YbCQgDRAJxTDl1jtxyB//gh223RFH/PUItDa3Y+stt0V2KI8XX3wR/f2DBNlJNDQ0IUJPGzwfSilu/n0k6XEWQ4AAWNlkx2IxZIbS9DpnaSwgKC24BAQmYrEE5GWASimEoxEMpdPI5DMYTS/kbXdfzXiawAVoH9WKd96bBbmjYNToTg3w5Rb/c848BwceeCAEiMmjBueccw5OP+VUApFJOq9bdmlsSEDArWz65b0FwgtAPjUBAaMC+sXT6RFsVKkCwzHw1yMOwfW3XIvnXpqpQeh1N12DvX7+fTS1NyLeGiVgs5Av5eBEQojQyyqPRDz//ItoaaNYRNQAABAASURBVGommOyhQSQGK7Bw5WVX4pKLLsdaa6yFyy65mOFq2PFbO2L2+3Pw1BNPIUE5mIR2hWyB3tU29PUNwDZsKMVUAhLbdrSXUh5hEIBih0waUMpIpVKIRuMYJKBatHgJeYhh/fXXx7obrIttt/sGWtub2Xfol9p1tLXi8YefQKXg8TiPWCQGr+xDsY0Q6xcjgPaO4599DJ6gsPj/M3/lzgshVuST5CvjQGzJ8QjY16KWqRWxMUTdduIOjj7uSO2h/mDe+9hm+21wyOF/xgF/+g2a2hpgOSYWzl9AQ9GA9sAL2M0TiMu7H8TgI4+ghE0H77/9Pu6fej9OOf5UbLDexrjgvLMxefW1sP46G1HvfSyctxACbAWoejRy9fX2o7OzU5NDcCg6JoBRvPz5fBZiDHjrrbcgd7/YZgi2aUHSpEwiFkdzcxPlb2BwcBCDmUFsuPGG7MfRqKgSxMDl+iUaOXpgOxbWWW9dnHDseXj66Zk47riTsOeee7Hd0Sxv4qSTTsJZZ52F9Zgnm8sgGo4hn81ibOdYCD893d0Q73UjjR6FckHECYOef0XjRNktIJ0boiHQwxrrcH34we649c5bkaHxb8311sSl/7hErxmbbbEJFi5YitbONgL/POSRhfaONv18/5Q77kKJwF3Wh4BGlKgdw51cHw7+wyHYfnh9aGtuw9Zf/wbneRYvPf8KBvuHaORKoLY+CJ+GYWl+RYflWNYHAfCJRALReASGbeo7N8avNgEXXHQBZn3wDkJRjtucd3HzHTfjjLNOx1rrr4lQ2NZyk18LiEaikDlgGyGE4MArAQ7befOVt3Hk345G9/xuJMINKGSKCJthzkebbZRouKtAKQXhRdaoeDwOCQc5Vqh/6hKoS6AugboEPhcJyE7ic6m4XmldAnUJ1CXw3y4B2ZTKBlm8vNIXwzD0Bl82+UopgiSfm/QMIgRGrqrAM1wYDrDltl/DW+++jsF8Hw78429wypknESClkHfzcFFGS1sj5OVfigaE9vZ2PP7k43j22Wfx3V2+izdefYNA9Soc9OvfYc/df4C2xnZcffk12Hy7jeGXAsx8/Bn88bd/xO23TCFAcyEbe/H0K6WGN/UWvdI+ZEMvt9M2JptQouevs2MUxAsr4HvJkkXw3TJeeuEFAlCHHmgPo9pG4Y23ZsEjAvQQ4Mabb+RG/1R6DV30p3vw+tuv00Pag82+tpneoN9yy2144P7puOyyy/DQQw9h/5/tD3lT+oXnn08v5Dk6j7xVPJVIal4EnDl2GCa9pALiRKYhx4H8DJpDb2NeXthH6YgcwwmHUipSnhXssdfuePSpRwmUhnDcScfg+JOORssqzSizT5GYg3yhAIvAreyWODYe5s6di2n33U9gvxNefvE1TLtnGn7x01/gF/v+EqPbxuD8s87H17+2FWUS4IbrbsOxRx2rnz0XD7NjOVAExCoAAhpSHDvEOgMtVzmW25VFrg75Fk9l4BHMTZ6Ed999F9/e5Tu4775plL3CC5Sr/DxdKGTRKDKKxhoCv4pLWUcBXnXjkSQSkQYIWJIXsok314AJt1IBG2NMaeIBqsRgxFfAug81IuXfj4p+2+yP6FCM4MsLAn0rvIC7TDGNGL3lWXrzZVx+st+P8dgzj2KoOIiDDvktTjv3NLSNbkWukIMKUf9o/pI3wYdCIdaR149VyFv79/juHnj15ddw3pnn4ahDj9Jj0RhtxCV/vwxb7fAVgn5g2tQHcfhfD8MD9z6AbDqHBhrBSoUSIqEIDTNJDPQNwpM7bkiRsAOD3Zc7WeRnAsWYJN5sMRrInH3h2RcgepYZykK89nM+mK3HMUVP9c233oSTTzuZeu7hwzkf4O1338ZQdgijxoymIS2OW2+9Fc888wyNEhdi+rQHcfAfD4bowemnnE5+L4ZSCqLXyWQcipYSt+JDZOewz42NjZwvBQLbAmwnBLrmaZgqIEJ99kyP+uxRTsAW22yO1999TT8G8OuDfoWTTz8RyZY4dTyDIpFzo6wPmX4YNB60j+rA4489gZkzn8WuO++K1155HVdfdg3+cMAf8f3v/ACtDW36DoptttqSqmLi2ZnP40+//xPuuuNOGicK6GzvJD8lVEplDbZN09bHMu5u4COaiOv+exw7ZYJrShn5YgE77bIjjSTHcG16DMpUOPf8c7C4awkuvPTvaKSxRzGvzAnfh24jnytAuQqVoo98ukRjgIWbrrkTZ51yLhbNWYKGeBO8ogdaXRALRSEGDBkrwzBoRHM1KaV0KPNMdOjf1+p6yboE6hKoS6AugU+SALcin3S6fq4ugboE6hL4vysB2SQrpej9MzQJ8Jc0Aa8ShpMhWBETC7sWQADQpptvjJ/suzcmrbUq1t14LVxy+cX4wd67o5Ge6sAMECifnvSyfkzAImi1DBO93T3YaP0NsM2W22jP51DvEGbc/xDWXG1N3HTtzfjxT7+PMD2Ij9/1AsHq8fj7eRfhg3c/QFOqBUQYxBgGlAatinEF+QiAVQTyqVSjviVans8fNWqUBjjgjn3+vHl6o9/X0wV5hKBcLsOybKy22uoMQxosddDD/w7B0XU3XAvxXm644bqwQyYaCOinPzADN95ws/55tqcef0r/VnpDQwMuvfRSfVfAe++9h78c8lfI29MXLlw0DDxMDZ6UUjoUPv3Agx0O6Vv85WVj4VgIFYH+XhGbbL4Jfn7Afhi72hhsu/M2OO3sU7DnT3+g5Z1PZ1CgMSXRGKOXvgfsOOTOAsuy0NzYgoN+exAef+hxFIYKuPnaWzC6bSyuvPQf+OEePyKYDGHeBwvxq5/9Brffcjs+eO9DhGmYiIYTWo6sjPyZqJRdgDLUx4Fw+3EyCdB+uNfeuOmGGzUonDXrHWy80aYElwpvvf025M6AhoYkHnxwOmxTob+nHygAE8evhnKuwvYssm6wYoOhIkkc/7GPAMBwLAq59TrZkEBXb5d+tEPeTt832AN5UV1X/1Js+61tsN9vfoacm8XW39wS/7juSvz4Z3sixPHyTR/loEL4SCGZVdblOfpKyYW8SPGrm34V7856H4VsEe+8+R5QUZh21/344fd/jFRHGA/d/hR+sd9BOP+c87Fw7iIN3OUOiEqxvEweIhWhau3L/4vnuZUe72SyQc9PAcm5dFZ7v99+423quEudT2pjVG9/H3XNQTwZw+tvvoY777kT0Ugck1ZbA6ZpY43VV8f06dNx84034dSTT8bjjz+O3q5uyK9YnH/+hfr4+eefx6GHHobrr78e8sI8pZSeKwHnlHAlYFZRBh6Btdz+H05EYXN9kDf5qxCwyRYb44c/2xurrc31YaN1cNmVXB9+vCe9/QkYFtcHw+P6QFkGLkJhm+rn0/O/FBtuuCG23XpbLF64FOn+HA1vD2LSKpNxz5R78bMf/RQNNCY9Pn0mDj3kUJx7xnmY+/5chEyHnv8kwT4BfbbAae+TV0XdVvruiEgkQqCfQ09fNxqaGvW4K8XzXGt++OO9tUFk2rT7eC6FM+nxX3vdtfC1LTZHIhVHK9ezwfQgbMNG1I5AxhoVAJ6J5tYkbDg4/m9n4bYb78Dc9+cjbMUQdWLUdwOWMnQoBgnUP3UJ1CVQl0BdAl+IBIwvpNV6o3UJ1CVQl8B/gQQE5AubpmlCNvcSr6XJ8YLu+SihiM5VRuEn3Nj/5YhD8KuD9sN6m6xD4L43Ose0o+QW0NOzhF7SLEyCQA8B/wxEonHIM+rjO8dCnjEuZPJYMHse7r3zXhz1tyPxt4MPQVtLCs8//DpOOPoMbuzPxTNPPQdiZjQ1NEN7jQn8haflZOjNNWDopIDeXOFTDrbZYXP49J7K7cvy3P5zzzyLtdecjPfemQWP3ulysaQBV+B6iMViGlivsdZk7Lb7rlht0iowCGzi9BAffPCfMWfOfNx68+2QZ+bllmh5Sdu555yHWW+/i0cefgyHH344jj32WP38tcs2E9EYBGSL7ISEd98N6HkcoBxsDX4G6fEczPUhnAhh+52+gSOPPxw//81PscnmG2Gjr2yAiWtOQLGSR4HGgWhTAlbYxFBmEKZtwAlZgB9AnolupmzmvDsXpmdhyi134rSTzsSpp5yA9qY2LJy9FH/97XH43q57on/JIOQn0kSeEScKl4BfPM+gR9OxHUrQ1LJUAYY/VZlWDyRuoJTP4YMP3sfOO++Mt956G7Pnzqf3/0Xkcnl9R8fXxStLo8+rL79Iw4qJOOVQLgSY9ea7lEec8lZsQw2HBuOoEplQI4idQ5UY6K/B/0IMPsNXPL1i4yA0RIogMBILI5aMQbzQAl7D9FzvsOsOOOjgA3Hg3/bHd7+/K7b/9jfRMpqGpfyQ9vL7hP4CVoWknlKlTBBvQO5MMQkFOzvG4IWZL2LavdPx831+gTNPORN2EMaiD5fgTz87AmedejZeef4VOIaDVKJB6zdFhsZUU1UW1HHFMRAyGApJXMi2HGywwQaIN0cIkjfCyy++gnff+RBNTc145ulnYfKvXCijublVP4Iihq5oNIo1116Lhrk9MW7MBBo/8rDMkH4fxGOPPI5rr74aL73wIs4792w8/9wzOPuMM1EqFHEWw0suvgxHHXkMkskU0tkcah+yRfULIAY+pThy7IDP8Vu8dAGNI2V0TujEj/b7MQ454s/45UH7Y12uDz/82Q8wZnwHXHr8e/r6kC/nYIYUAoOGJ5YPk8/e3l6MGTMGhUIJBXrYF8xZxPXhPhzxl2Pw1z8dijiB9cvPvYWjDj0Wxx55Ama9/o6Wo9xZkko0weVcFnBuOyEkkg2cZ0oDfXmvQ76YQ0t7CxI0/Lg0OOSKeRi2iSSPb5tyG6LxCJpaGvH7g/+AHXfZEb/9/W+x7fbbQox7S5b0kM8AXingCIdoBIiilCmjsSGOD19ZjD8ccDDH9DUsmrsUhm8i5iQowzLkvQ7gzLJoSFQm6p+6BOoSqEugLoEvSALGF9Ruvdm6BOoSqEvgSy8BpZT2mCml6D0LIOBVKQV5RjUcDqOpowFbfONr+jb/Pfb+DsZP6tQb/u7eRSgS+A9lB2gAKGlvXiqVgBON6DqKxaL2TrY1tWuvZzQUwe033q431Bec/XdsuPZGWDS7C8cfehrOPu1sPPLAI/pZdrfsIfAN8mTCc4lUKUHlKxB5wCBQ4q6cKQap+s0MDjGvIkj9AC7xytNPP4mNNtoIA339WLhwIVoaUoiGHBTz3PwrC7FIjKDBh2FYcBwHDfReRwgEhoYGaMToxvHHHA/xcP9q/wNw15330TvZjYkTJ2qP6Pz58yHP/u+///646KKL9EvwbNOCAK5wOKr7XSqVdGiaJoSKBD0NzXHEU1GIp3mDTTfAKWeejMNPOxhmVCHvFnUYb06gQHn2Z/ugHPbNDDCQHSSfBiLhEEFcBlGOx7jR4zRQunfKVOTTBVxw9gVYa+LamPf2Ulx8zhXYd++f4aH7HsYqnRMx1DWEjrZRSMYSBJoKFRpAfBqeSig3AAAQAElEQVQRBFSahq35ZEvDX2M4XDEQHbju+muw1VZbYebMmTxp0PvvY+utt0Z7ezvWWWctvPnmG+joaMNAfy8iLRGELIVbbrwNjh1lu1KvMRyy+H/4m0ilQIwMk4BMPMElt4SBdB+6+7owac1VccxJx+DYkw7VP+/X3TWATGUICPlY0DUP8aYoYCi4voeyW9FhlX2DsgPkkYr0YBpnnXYOVhm3Kk446iRstsFXkOsr4oqL/4F99t4XM596FkN9aaTiKYQ5B0BdDpm2lkeannw2UK3yn/x/7rnn4LDcXTffh69+ZXO8+cZbePXl17D25LXR2tqGoaE0env7EKZuRCJRAukC8qUiiuUyTNvifFNQno1TTzqDHvMwzjv7HNxz190o5LNoTCRw4Xnn6vd1/OWQP+F8ebTlnHPw/vsfIhxJwDLDEAObUgrayKZ8yJ1BAqZN20Q4aqOpvQlbbLM514cDscdeu2PCamO0wXBx/yLkvDwy2TTKXgF22NLAOxx1KDsXOYLzUrmAtrY2zJu3AJFQGLfq9cHH+Weej43W3Vgbs0467nT87Y+H4okZT8EoG+hZ1AeXoLyzYyzymRzndUnP/0g4BlmzXBrjPDEK0mhGVzyWdi+mvlYoC4U4wfuuNPbZjoWzzz0LC5cswn3T7sfkyZPR1d2tH3N48MEHscYakzCYSaOzs5MAfxHktv/iYBmKBrfbr7kPBx/0Z3z4zhx0LexGW2M75dgMGddCvgRZsWzKJqDe+L6L+qcugboE6hKoS+CLkYDxxTRbb7UugboE6hL48ktANvZKKW7KfU2y4Zc02UyHCSoOO/Zv+PMRf8S39/4mGkcnkCul4RsVtHe2olDJIRwLQW6ZjcVikNut5ecCBaTbZggGTHg5F27ew4v0kMoz6tt/fXsC/0UESFfglz/7DR598FHMeW8eLMNBCz3Yju3oTX25WGaaDQH+YE2aguXLuaHjBqLRKJoaG5FLZyA/VyYv+ksQ2Oywww7aKGCZBr61/XaY/cGHePn5F2Aoi0A6iv6eXoKyBEF/D+R5XAGz8pz/j3/8Y+yxx54EVTQILB2k13uWfjHaO++8g7PPOgt//MMfMPPppzF/znxd1vcpt4oLAf7yvLaAQottiPwsy8LocaPw5rtvoOQXceXVl+Hvl5yNjTdbDxV6ye2oiWw5jaH8EORZdMNRaOlohfzEXN8A+WtuQMiyCWwcgrcQ0oMZvPvmLNx/9zTK7pf43ne/i77FA7j8on/gV/v+BtdfcT1QMjCmdSxS4Qb4bMMtVZDL5AmaXBo/4uxzCibH2yVA9Cs+RI5VAuNCBkMhiQMhgiXf9xGPx/H22+8g7FB2fYOYsMqq2Ga7bSG3wk+fPg3rrbcOxOiDHLB4cR8WzFusX4ZWrdsYrnN5iE/9yFgLfWrGT8wg702QdygIgPfhQd7mvu766+DKq67AVdf9HettvC5UmGLzC4imInCVCyfpINIQQbo0iAj12jAMFOllF4Cnhg1HlYqHrq5uPPbQE/jNLw7A9ttsB3nk4dILL8c3tvwmbrr2FkTMGJro5W9qaIVthjE0kMFg3xC8CmDSCEB2VpDLyjri0gg2e/ZcrLXWOsjni/jFL34FeQyD9gjq9c6YP28hurt6qX9lBDQueESgFudQNB4j6DVYfxhPPvw0fvHTX+OAXxyIt15/C365gsdmPIwZD9yHpQTBp510PA4//DDcddcUyIslHSdCY04aNg0Pot9KKcCEBrfyCyAuga0VUogmojji6CPwt8P/gl323hbNnTGky1l4hoc2rg85N4twNIRkMoYo1wnPK5HPHNcJF4alIB+5Y6FUrOCZmS9g3332w9Zbbof5s5fgsouvxi9/fiBm3DsDfsmHQ6uYQQA+un0s5VzG7Hdna32Wl1aGaDwQY8LgUD+NDWW26cCJhWGHOXeov9l8BltutQUMGgWmPTgNfzvyUBr0rsMjjzyEgYE+yJ0Cm2/xVdx19534LueUYRhYY/VVIXf9BEWF3GCRxkUPpxxzKk466mSU0mUU0kX9kr9ywUWZ/Is+hEIhJFNxKEvRAFPtp/SxTnUJ1CVQl0BdAv95CRj/+SbrLdYlUJdAXQL/HRKQza5wKht9Af8SlzQhiX9ly00JjMJID2XQ09sDFxUN/OXnvgwr0Lf953IZelWH6I0c0mBaAEQkEoNp2nAIfBKRJNZbc329kZ927zT84cA/4LK/X47B/kHEQnHYyqI3r4BCtkBvdRKtzc2wzJCuC6gu4UoDfuFoOcmt0gK6+/r6NBifNm0aVl17IuSn6XbffXeddtvNt2DxggVYf+21IC8JvPnGGwl6utE5dhReffV1/XK/WMRBJp3Gt7/9bayz9trkawj33nU/GzJx9TWX4f13P8DVV1+N0047DTfffDMuv/xyyPPFIcuhZ9REEChSAAH8juPANE3tKRVws3DJfLS0NWPUmA5stvn6sGKAFQEGcwMECgHijTHIC9Tkp8f60v36LgAfHg0GZcQTMUgdQ/0DyNLAkYqlMHn1NfHDPfciCCrhnFMuxA923xu3XX8LcgMFjOkYj4ZYA5bMX4peGgaSkRTBJmvzPJjK0PwFRIiFXB4uwb/0AZ/ykV9Y2HzzzQmUBvR4iKGjs3MM7rvvPn2nRRB4mDP3Q/jKx6hRo/Dh++/jhuuuhzwOoQKLtRvDxOAL+IoeOwSCRMIIx6JYuGgR5i2cT+C/JojhEYqECKwrlHsRyvIg45CnYcsMcTwjltZp07b1uw5kbMXDLAYuh6AzFk5ij92+DyJeHH/MKfj5Pj/HtVfdCJ8Af7Xxq2OwZwjdS3sgem5Qj5sbmpGMp6AI1A3qsxhVVAAIgR9Jq8V5qL/d3T147bXXITIf7B/C7w48AIsXLsGtN98K+YnFMZ1j0cz58ugjj+Pll19Gc1uKBpjFuO222zDr3fdBzE0e98BqE1fB3Nnz8djDj+pfH7j19htwx+2349K//x3HHH0kbr3lJv0OADGeZakfhmFRh5XmQf7J2hBQL334kMcAZLxhAF/dchOuDzHqXxndvf3a256vFCDrAyjDHI1b2dwg5IWgg0N9KLkE6GEH0WgEMl8ENCdiCayz1rpwywHuu2cafvfbg2nUuhKZ/hyak63oWzqASt6FPGPvEnA3JZoxfsx45NI5YQ0yxqKXZa+MWDwOmEAvDWh9g33oGNuBHXbeAQuWLsCGG2+AU047Cddeew22+sZWGDt+DDb/+pY46qijaFSZhV133ZV8RfUjACKrLbfcEpNXnQyjonD8USfo9zrEnTjXqRLiTgIOJ7KAf1AQwoOQHwQQg0KxUkKIRgjNYP1fXQJ1CdQlUJfAf1wCxn+8xXqDdQnUJVCXwH+RBPTmnhtXYVnAq4TiFRdw/cLLzwCmj2w+TXDRgMa2RhDXYzAzQA9biADK0WE4HNKbZ5Pgt1gsIpcroEQvfsgMwSDgWTh3AX78w5/grNPPwkDvAMaPnYCoHUGl5KIp2YyGZApgPvG0DtHTLbdHK2UuA0fCU5W4pBM8VeOAvCFdgKzQ888/j5mPPAN5pnjSuqvhL385BO+/9w69pPMwY8YMyJvPN9v0q1hltXF48bmXMWfOHHx10810VQLuDMPEY489jf1//ks0EKwd/Iff4LxzL9aGhP32208DhXnsx2qrTtKAoampid55G0opDUKcUEQfizHFk0cZ3AAdnR1Qho/nX3oGN9xyG4r0ZhbolYcpANPWt/lX/DJSjSmYtgmJRxMxEFNgwZKFCFjH6HET0D5qNDwi1rfeeBtPPf4MDvz173DHrVNgeIYGSaZvasDpFX00xBrRlGgiDrIRC8cInKKwlKXvAiixbd8HLI6TkAIgBGlQE1b4yN0C222ztTZ8tLW1ERQG2HPPPfXjD2vTWCIy3GCDDfS7EBYsmIf7p96H++9/gGBOAFuU42do+mj9RsAU0gqNjTiQU0Ijkv6taLFMPSyXqaMOIpGw9loblolHH38KmXwe6VwaIRoIwvRQu8rjOCRQKOextG8JsoUhyLPp5BQwDW0AEU8vKDGRoej4E088RcD6e0ybOh0lgtNENIF4NIWlC5aiqaEFY2gsEd2St+gX5NccLAvhcJhy9JCmnmMlHzEC1OSToMFADE6zP5yD0aPHYuHCbtx55y2YOfNZllQQI9Z9996PVVZZlWB2MzzxxLN44+23sOfee1HPV0WMfe5ZmsZzM1/DaSefhrGjx+Hkk0/ACQS0KvBx7rln4sgjj8ACGslymQzHNYuWljaUqWtyJwGVSHvsXYJrWSdM6o2Q3Pkhsnv+pZcRkNl0IYum1iYauxoh68MADVwhrgmyLjiOrWUfi0Vgh0yIUUtkUSFINpSljWfz5s7HT378U5x9xrlcH4YwbvQqCFsRgv8+jO8cj2g4ToNAFhHOsWK+hEULFqOhoUnXZdBjLyRyDsfCHNeMHqtJa6yGb+30LShT0bij8Ps//UH/OoK8F+De+6Zi8803p2GlE6+/+Sb+dOiB6OjooPHGhRh5ZF2RX13wiwH+dvBheP7pZzF61DiKw4YV2PBorLCMEMcygkQ0rue/9KlcKcoyBlAmhqU4RvVvXQJ1CdQlUJfAFyEB44totN5mXQJ1CdQl8N8gAdnUCwmvSim9kZXj2ib9wN8dCHleN5aM6XD+/DncTHNZVT4CegRlwyt5NeglWB0aGiIY7NbP04YJdPL06j9w3wP4/e/+APmZszgBkmOH0LWki3CTYICAVLdXKKOUL0A28XF68SQUwqd8+uj9l+eS5VEA+SWA3//+9zAJUmY+8jQikQjOOPU0fPDue1BKYezYsbj+uuv0C7zee+897Lbbbvo5dqUU5s6diyMPOxzXXHMNzqSR4pvf/CbOPusybL/99tqgIF7C9+nd7unpQalU0sBB+lqpVPRxqVjRwEF4EVJK6b4sWbpIv3RO+nTdddfol8qJPJtam5HODiGZJLDJZekZLSFEb7SADzeo6LK2E9KGhqHePvR2d2tv9BJ6f//0+z9ADAGWYcM2LWQIJMtlFwL2XXr2y5SpSWAlL/wTXoXH2hjJmKRSKS0j4f9TxAvbtrHxxhvrtru6uiD9uPrqayGPWCSTDuSui5133hFFGn3k5+WEKsWSlonoxKfV/3mfb2ho0OMC+Fi4eJHuT5ljdtRRR6LiuohEwwSMOVQIcAuFHOMZmARuo0aPQiwRg4BCGZN58+YRfC/WYDUeddDf308QPhOH/e1wfPDBbMjz/Zl0Vt8OHnUinEcWOD3Q29ur22ymQUnRcJVOp7VsbDOkx/jT+q+UgiLs3HfffZHNkE/y/sH7i3HFFVfg8ceexODgIDbaaBNtoPnV/gfpcdpqq60g3nXR1a4lQzjjjLNxwXnn4ZA//RlitLns75fhZz/7KWKcH9/7/u5YtGgR+nq6IAatUChEo0eBBopA90GAtYyjyEDmqWkbnP9KA+x0NoODfvdbnT/O9UFeuDhn/jwoW0E+PgUgJi958gAAEABJREFUeif6J8/DS3npf3fPUuRpfIlGo5BfZ5g69X4c/Mc/QgB3MtGgQX7X4qUIPNDL7hCU+1qWuk6uMcJjLBaDW65IEkRHxQjh0SpTKhV03eLdF5kNDAzQoFPQj/Hss8+PtdFPfhVEbv0XfRg9phP77PNDDHUXdZ+Ex/XWWV8bFoTXX//yN5j9/oess4hyocRxdthuGWxK60KZ65Y8piF9FBk5lGkqlYRBI5Pc9aAZrP+rS6AugboE6hL4j0vA+I+3WG+wLoG6BOoS+C+RQA2sykZfNr+1Y5MgWimFpN+IC0/6O8xiGLYbgWnE4AcWAiuMcsCNvu0Apk3PtYJSNtpTozCxbSIazEbkl+Txl5+ciNsvmgGjrwGhXBNC5UYExSi9eyl49FqbNgGHWwYIGuxoCCV6bMv0olkG9/z0EJr0UgoZcAElVKbHsQzPcEkEBlCw4CCiUlBZelaXOjhq/1NQfN9CtKcdb8ybj58e9FuMnTQJ7875EBtsuCF+9avfYIuNv46ls/vw2jPv4Mjfn4RjDz4Ne+28D4455Dg8+eCjeO+1N/HtHb6JMw4+HxcdcwXcRQbi5SY0Gi0IUQ5GxaaTzyQZGoDYIRMBAY8fuDBMaPL8CkZFx8LvV7CLDro+7MJl516BkGci15dBxHBgegEaonHKNoBBI0KY3kWbXsdQOUDCt/C1jq2QMpsRfGDh4sOvwEkHnYpEqYn1dqLYV4FfVDBNS/+qQcHNA3YAO25hsDQIO2nDNz2OlQ8Vgg4rXlE/n+yjAifCcaRM9aMc+QHyX+LYFhGJmuTfxWZf2QCbrLcD4HKsyJNbzMMt9yIaKWPTDdbB9LsfwYevLcElp9+BjVfdBc9Mm035rKLHIeKHEOXYuGYZQtXxcvWYeQahoQHGyZNaOUH50ITP9gmR73BZwS74aHESDIFyXw6t4RYc9+dj4VRCiAUxhEpR2OUoEmiCXYrDHTKBnAPkFXU2jE6O4+T2ddEatGD2zF5MOecBXHzo1Uhk2hDLNCOUjSPGuRJSYQJJj9KtoGJWIB5rt+QSQHJsjIAy50BwjCpGScvFNV2GLmXhawqUASEQ9As1lpph9dsYZXTgtz/8NYYW9KNL3j8xfwE907/Hmquugjnvv42vbboR/nrwn7DOqqvDTZep16/gjONOx58PPBDf22knnEqP/0P3TEext4htN98JRx18Is495TLmDSPsNlAnk0A+BJULEA0cJJQDs1CBz7lpmyYinO/i+baKIYQpq5gXR8pPIeE14KLTLoNK2wh7EUSMuNZJJxSFWwlgGwlYfhRGIQqnmMJoZyJWT1CO5fGofGDjyH1PwpRzpwKLWTbTgGg5BT9tIBzEEQoikHWh4BYpGxeGo1BWRU2eVUHBz8F2DJp2KnBLZSSjMZiugY5kK0454iQ8cf9jmNC5Or65zU74/e8OQZ55fCfAgDeI7mIXvvvTXfHVb27GNoBkMox8bw7hgoN4Nop3ps/C337wNyx+ux/IRKg7o2GUHbjUI9u2Yci4BXkYYRelIANluXCiFjwaaIq5EizPRiLU8NmUt166LoG6BOoSqEvg35aA8W+XrBesS6AugboE/o9LIBFO4uEHH8O1V16LcNRBY6wRBmwkIymECBLk2dx4NIWIHUNhqAC36KOYLeGW62/FN7feHt30XMvtz0EQQCkF8SaKkQH8iJeSwWf6Sh3ieRPvfygUgrwEUF7Yd+WVV2oP7fy5C/D4o08gEolh//1/hg022AgPPTgD55xzrn6T/8J5C7H3D36Iiy++WN+6fsdtt+N7u38P77w9Cwcd+DuIpzeXy2kvsvRhJLNKqZGHK43LLeTZbB7hcBSjOsbgzjvuxLXX3IhkcwLlIsFDvoJivqzjhm8jakcRc5IIGxHi3xAyA3lcc/r1OOCAA/DQjIe1sUEpAqGyC/n9dnzGj+M4EE+nvARRKUU+w9prLembbLIJ1ltvPYgsly5dCnnG3zAMGj2gb5+WNLmT4oknnoDciSH1yFjLmIiHtlKpfEbuPntx4cGHp3XPJJAVHZFQPM/z6NW/+sprUKHhJdUShWXYBOxh2KaNYq5ICG5CBQZsw0Iq5UCA/PXX3I799v259sDH43GAs4H/Prev8NnY2KjvqOnu7sVZZ52FYrGIDz+co+9UkZcD7rXn3hg9agzunzoN55x9Ac447Qy8O+t9/OZXB+DEE07GG6+/hYcffhi77LILXn7pVXzve9+j138JRJ+lf8uZ95dH8c/itSyGjkTDETxCvbzqqqtAzI+GRIOWWzyagG2G6DUvIxaL03MeYR/ylGEFecr25htuxDe+8Q10L1laNY7o2qDnmawRhqEguoZP+YiezZ49m23EdH7RPXlk4oQTTsB6662n6z7u2GMxd+5ctLW26jbXWWttTJkyBSHLwpNPPKXvmqCdA82NDZC7ES644O8456xzMWfOvE9pvX66LoG6BOoSqEvgyyqB6lXqy8pdna+6BOoSqEvgyyyBkoIqGLj9uil44t5nEHIdxFUM+Z4CLMZTThPSS+gByxtojrTg2Uefx29//jtcft4V6GwerQG03IYuoEs25wI6agYASfusXRdvnBgAkskk5JbiwcFBfYu13K5+/fXX47mZz2HDdTbAOuusgYGlGbQ0tOIPv/stDj3kMOz0zZ3Rt7Qf1191Pc44+Qz87Cf7Yc011sYe3/0+7rlzqr4lWQBYuVzWbNYAifRBEmqhxP8ZKXr7YzSiePRCB4GJUt7HHbfejXtufhCNsSakwq2aGqJtiIcaYLghDHRn8d6bc/HyzDfwpz/9CXJbfXdXD40YEYgMhR8hAUr/rN1/NV3qkDpljEI0oEi9kUgEf/7zn/HWW29hypTb8fjjj+sXzckzzsoPNKhKJBxU6FEVWm3iqnhv1jvaMCBjUSHwF6NJNpv+V9n43PL58DQwlAakrzKG0k+PBpTerl5MvWcqZj71DPJ9Lryih6HejH7hXMyJw1YhenxdGmFyuOOm+/Czn/4c551zPmLhGCZPWoNGjwGplmSQPp9vNB7TFedoRJowYQLefuNtnHLiKXjg/uk49NhDAdpYLPK51hrr4Nc//zWOPeJY7LnHXuxHGheeczFuuPZ67L3nDwm6SzQi/Q4zCNZNGjjy+QLkfRu68pX8k5t75GV/Kzmlk4wA2jjiVSjhiotbb7gFj097DqZvImxFkOvL0htvIkFDYX/3EPySj4ZYg35/xW9+eSAuuuAStLd20NjUR9DvQ8ZEKcW4C/kokzLlV+KfRKKTa621ln6cQh5lkLf4/+Uvf4HosLz34/Zbb9XrwUTKbt99fgpTWbjg3At0mBnKYsuvbamNE4N9GVx1xXV45ulncPMNt5KvQTSlmj6p6fq5ugTqEqhLoC6BL7EE/oVLyJeY+zprdQnUJVCXwBcoATfjI2YmSXGccvRpWPTBEuR6ymhONiDfW0DYt5HtyeOqv1+NXbbdFX/41Z+w4P1FSISSWDK7a5nnVUCmYRj6GMMfAWTD0X87EMAp3moxAAh4HRgYoLc2hYaGBnrw5uDpx2fiwF8ehCsvuA6GZ0O5Btws0NHRhIljJ2qDwI/22gej28bg4N//GaccfyqBras98U2JJs2vGBmkDemDgH6hf5Vh2w4TnEQJQkPo6xrE6PZxyA+VcPap5+O1F95Fur+AStaHnzeR6SnirZc+wJ033YvTjz8Hh/z2UA3Ci/LscTiMAkN51l9efib9FZANKHyWjwD/MOsWo4zEBbzL3QCdnZ2Q30TPZrOQuyvC4ZAGZ/l8HslkCvJ89rvvvq+90fLrCffddz+UUhp4CfgKhSxIPZ+Ft/+NskopbTRRSmkgKPoSshx9p4N4qGe99Q6uuPQKvPL8q2hqT6AxkUDciSJhJ/HhW7Nx4zU34Xe/+T2OO+IELJ63CK00IMnb+Hu7+9DZMZpGD2M5m6rmNa+Fy0/9u7H+oUFEE3E0tTRj3twFaG1thwkb993zALbZ6Ju4/ZYp6Fs6gFLWhTwO0tSZxKimTrQ1dGD3Xb6HtrZO7L3XT3DlFdegXKygkC+jg3XEIwnYtkO2DJLSYJ6R4e/H+ReDQPXkiucKhSLC1PGIFcVJx5yE+bMXUo8zbL8R2b4cLChke7O44uIrsdN2O2tZzv1gHqI0oiyctxDwFcuHCMIdKBUgoGKZpoKQ6CQ+5SP6KXefiF5OnDgRN910k76j5d1339W6KXOkkfq67trr4M3XXscBv/gVXn35VVx/9XWYMHZVPX5pgv/bbqGh65EntR40c4wrBReFbOlTWq+frkugLoG6BOoS+LJKwPiyMlbnqy6BugTqEviyS8Cml188+0P0nhtlGwf89CC88fxbuOaCm3DdxTfg+zv+CPt872e4/vKbEfZiWHX06kDegJ8NMHHUagQZNjfzJjf2AWRDL+BZPP9KKX38WfsvgFW8hwICZLMvvwAgaQsXLsT48ePRu7AP6Z4MLrvgcg2IDvndX3DScafhjOMvwNQ778OLz7yE/X+6Px6a9hAK6QLK2TLBSwcBVQXKNTXvlmXpUAwWtT4opQjqDXzax1AhZFhvNJSApSLo7R5EJJRCYaiCc0+/EC888Qruvvk+8nMO/vDrv+LPBx1BY8oNeO/1uQgjho72UboJ6ZsYUER2cgu4gHXHcfS5lf8ToCa08rO1VKlTDCdiMJE2pE45PuaYYwQk6zEaO3asvpNjcHAQ48ZNgACtDz9cgK9vsRUa6SU16VGW2+nFOCEAu1b3yHgt7T8deoELojwoS+mmhScZR0vZcKwQRrV04v1ZH9CDfStuuOh2nHvqRTj8kKPxm30PxI++92OcffI5WPjBIrQ3jyLsdpAbzCNiRQhYY+hZ2qPrJG6FAOSARyJxYlrG5CtHEv771NrWhnfffw9KKRq2GlEuVwhw81h1wmqIODFcf9VN2P3b38dBv/wdzj3zApz61wtx6/VT8PZr7+HvZ1+Ee+68H4sXLsVqE1eHQggLGS8S3OZyJURpBABTsdLHGIR3n/hceoWVfAymGTRGmEjFGjHQPQDQuPabfX+DN158C5effz2uueQ67LHTXvjx936C6y6/Xstv4tjV4JcCVPIVTBg9geA/DHn0QtYFmVusFIZt6bnleRU5/ESSu36UUhBDQLlcXgb65VEg0ddoOIK5s+egv6cXxx97GG69+Tace8Y5qOQq5NvGA/c8iAenPojnn3oeC+YtJuivwCsH8F1Fo4j9iW3XT9YlUJdAXQJ1CXx5JSBXqS8vd3XO6hKoS6AugS+xBOLhJPq6BjC2fTwWzF4At+DhtONOx4VnXoxbr7sN5UwFlmvDKJsaHLn0REbtGKwgjGxfdtkz/wLKhQR8CegUkk3/Z+26gH8BrkopeqaTuj1pR7z20tboljEE9R4iZhyOEcaLM1/khv8hPP3w07jpmlvwzOPPYa1Ja2PhnKX0xmcxum0sipkikrGUDgWUCAlwlHqlTqUUBIgbxqdfXpRSBFqtpAsAABAASURBVP4W0oNDaKfn1fJtpPvS9CS34/WX38Ixhx+PS8+/Ag/d9yhmz5qHQl8RqmTDQRQRFdc/QegTizU1tUDIMCxkM3l9+7b0EZ/xI8YNqUKe308kElp+YkyZO3cuQqEQpM8LFsyDePVXX20S5HlrAf0hgv7FCxZqj/S0qfejo22ULivGCQFuSinIYxhS9xdJJbcCN/A1oBR5yZj5FV97w92SB3gBolYcMx97DuefcQHunXI/Xpr5Mt5/8wPEzSRW6ZyImBmDl/P0Le22QaMLEb5J6CvyEvC/8v5x0FZ+4n+UKvKMx5IouwTjCOASPIvse7r60d81RKNVGaiYeJf8Trt7Oh6d9igeuHcGHr7vESyeu5R64qIh1YLFi3pQJujubBtN3W5APJbAwvmLaBsxPpUfX3dS+uPTILA8uxEYEE9+X3c/xnSMw4L3F8DLB3p9EOPDbdfegQrXB9MP0ZhmcX0ooEIDW9SKwoaFoYE0QbYBr+Lpu25kniml2EC1LaUkzsNP+IrBKkG9FQOW6LCsB/JeAHk/RaFQgEEDx/ixE3Dk4Ufh8Ueex4xpD6KUK2KnHXbGaSecjxe4Hjww9SF0LenDYM8gGpPNWLqoF/FIEi0NbZ/Qcv1UXQJ1CdQlUJfAl1kCxpeZuTpvdQnUJVCXwJdZAnmCzUQ0BnletjHehNEEEC49iMVMCS2N7fSsDXEzH0KSG2Z5/rdUICAhQAqZFjffpr5tXPonwEspJVFNAv4FTOuDz/BPgLgAh2QyCQGzPT09EFAgt59LvHt+D8QI4NCfPtSdRnOilR7cOJYu6EVQUYjaUcx+dzbkdn/p20DfILIDGe2lTMUbNagVXmuklNLgXymlz+FTPorgKRSytBzkuemGVArKBYFbHi2Up+WZMEi2FyLoD5G3CMJmhEYVE34BSCRS9MRH6eHM61vxBdQ0NTVBXgxXqbif0vqnn1ZK6eevxVsqIF/GRIwd8lx1f38/QpEQ5A4A8bAKoJcX30meyy+9DNdcdQ3k59qeeXqmvlPAMkw4dkjXJ6As0ZDAF/1RJuD6FVQ8yspQNARQrrSoeAT+igDWo7o20IPdyLG2A4dyt2iAoZ4WgRCBa36giMJgAYr5wmYYpm/RS1xCPptDwDrwOX/kzfWJhhQMi3yzvXg8iYCe9mK2hNHtY6jPzSgMlaBoBHCMqDYKuIUAbS2jEA2n4JUAMwghN1RAA8GtGG8WLFik9WnChIkAZaBpuB++EpBfBeCAhMMnVgh8AvdqgqwP8sK/7FAOjYlmyBzy8j4qQy7aG0ZB5lyIck2FG2B5Fj3/blXfKUuDRgBpInAD1hfol/IZBrQuVXyPbAX4tI8Yq4aGhjiuhvb+iw7L4wBSTuLwfJx71tm4Z8qdOO7oYzDQ3YeTjj0Rl154GR6a9jCeffJZbdic/+ECrDp2Eo1zGfZhDNIDWfTRICD11KkugboE6hKoS+C/TwK8nPz3MV3nuC6BugTqEvgySCCVSkARfOTyGaQIXt9//30NZidMmKBvgY6FYxoIi6dYQL6Ab8uyiDoMmHZ1+TVNU4Ny8cAqpXR+nyBMCJ/xIx5SAf/ysj4B/MKjVClgVUBoa/Mogu0CQX2WhgobVkDeKkDIdDTYlpeYtaRa4VgOhvozTA+hpamdXkkfBXoKpU81kn7USAwCApSlrU+iiltAOtOPUZ1t6O/rJWBegtGjOkFUikqxhJBhw6DBJKBXGvKzabBoAHDgkL+QsumB91AqVrRxoyHVhLAThdzxkMlkoZTCZ/3IGIgBpbm5GWIEEIAvfZw1axYkLm0JSX/j8QR8grXnn3keTz72JL2ljZRRHqM7RmOwbxCRSIx82vqt6jIWUu9n5e+zlnccR+ub3B5eGy/DMGHTUBGJxJFKNKCXoFCMQQ00yAz1ZagrRSTCjQSqIcStKOMJhJSjve8GPf+pRBIiC5EJln38aowAuhqp6n41/u//F90WWUajccgjFvlcAY4TwWoT18Cc9+dhQN9N0oq4E6dhSaG5oZWhQcPcoE6zrJA2xDU3tiCTzqFraR+S8RTBtgMZ7/8JZ/KYAwSxDxdSxOcy32zDpkGkoI1oc96Zi6CosNrY1dC/uB9RJ0l+FGXnU3I2wjS42abDuWgiZIZgKUuDd1kbZKxMrhWeR4NNpYJ/5SPvqpC1Rx6JkV/FEGOA3AEgYy16WymXccnFF+Pmm29Ga1MrDvzNb3HyCafi9ZdeRzlXhld0AQ8YP2o8erp6oXxT3x0yYdxErcv/Cg/1PHUJ1CVQl0BdAl8+CfzvXIW/fP2qc1SXQF0CdQl87hLIVvIo+2VYjoWCm0ckHoEXeBBPdDgWRoXeVc0EV1rxHlZQRiUowWVYpqtbKaUBmGzSa4BQKaU3/dpQgM/2EcAgm3+pSzb+0oaAWgETEnplD4peTrlVOWRFUCn5+tixw5BbwQWAiBHAZT6bgETyCtAyTRsmwYlSVf6lLqUUBPQJmJR2pO1P494wPUSiljYCOGETDakYQfMQefAIfgwoP4Dpg4YJBTMAAtdDUBZQ4kPBZ4JBWZkIaCQolyv0jvqwLJtkMe4BhHdVYlS+AkCFJP4vkPTDoNtVZBgKhfQb/gWMRSIRSF9tJ8Tx9iEvCizm8nBsHldcDSBFZgLi8tkComGRbZkydSHjYIUoP9v6Fzj4fLOU6fk3yIfFfgSG0n1SSmm5y8//lQslxGm4CFwfRYLrRDSJWDiOCoGhEVDuFDHxKKjyMPknd3H47L/rVliXDwHFQrVeyPnlZNSS/+2wVCkiHI1oo49lWbAItuWW+Z6uHjQ3tCASisItB5rkzgDR5RB117Ed9oE8kn+fRhsh0W/HDrMXJozAoP798/GhukEIn/KRX4EoFYqUocisQj2I0VgSQm4wh4ZICoE8S+9bbNNmmxbgGUwLGFK1PUD4UuRF5pfooO+6sGkEsG2TLfukT/6K4U/mulJq2R0AstaITodCIbar9Mv/5M6kfhqprrriKnr2+6E8xZljQ9EgGOa6UMyXtEFCyiilIC8TtZSB+qcugboE6hKoS+C/UwL1Ffy/c9zqXNclUJfAl0ACnuGiSj4CuvyEBBgI2K+xJ3FJk3NCnuGzjJBby/KFhYrgAtzqGwyrwMwgEKmSpFfPC3u1S0UtlLT/BaIRBEI0iUCTT2AfLKdAuGA7y0C7D0icFJB4gOpHVYP/2P9/3lBVZiInAxKv0T8v8WU8YwwzJaGxQj9q/VkeSlZD/mkSXZdIFfhzvCDEFD1etXwyXkJM/1/6Cj9SVVWXDfIMkgH56DRGRMcZUMflP3ge1H7oj+QUWp6ik/+Ff2qFPNL/qm6ukMyD6rwSXhSBdZWkRYN8VImZhr+Sdzj6uQdV/pUMmF4HTMrHgMmOSJqh0wzNheJ8lIgRDEfkoE51CdQlUJdAXQL/dRKorur/dWzXGa5LoC6BugS+eAn43BEvJx8+QY5s/vVemvvq5WH1nJz3R5T5onuwfHMvlwKhFTkayX+1Xz5Ghivm/p8f1WRBBIRlhOUfAyOBRrVtnzKuETR8E77/GS2va4UY64DQCon/g4NlWQXcClUTDApMSDGskvCleFIRVEmI4Y+UERo+/KIDgjwILZPnMEOSJvRP0tlNVIl9oTxlXGr6IfHlRG/2cJVgXYp1Ci1L+jcj0la1ZrYPoWpFUndVt9naCBWq8hPAV0I+OfGhguWhxDWB6ZpAYxT+6UfG2gg+fprYGcJbjZbzKPpgUBeqVCtZlWHtaGTo88Anj9CE4U+1luGDzxCwZvaStQkDlIZiqPTYKLZX5VGxf4ptCDHg14evx5oneFT/1iVQl0BdAnUJ/PdJgCv/fx/TdY7rEqhLoC6BL4MEahv8aghw/0y2qsuq4kaaB/xWj+VclXxU8/s89+X81jgbGUpcb/zJsoTeckTAlH/3K7VK2Voo8WESYY2AX3Io5Bs+ajSc8z8efFqDAgqFQP4lFMJ/8edjUE9Vx6uqx9IxjgnT5Fh0QwjwtZ5LWCXJBwJLfG4fmWkCWD8ubx+aJ82j3LXjwzM8jg77wTSFagjGNf2POZSWa4VYF+sTI4Buk8kSZ8CvnGMw/BV5iU5X5SM8Dp/4jwU1vlceiixXYKUmHx1+8XcwrcBb/aAugboE6hKoS+BflkBt1f+XC9Qz1iVQl0BdAnUJVCWgCPI/TgqSZnBnL6FaFho6vZpWjVdr+eL+C0BZGQkwkfSRocQ/Sp+V84Bex4AwrBaCslpGPOePIE8ZWE5gnK1T/vgkYpbP4fsJVRo8VyVFvsQLDfZhOfH0l+lLHrX8hnnyGa5AGugxheFHx16ORUdqVDuWcEVipbWvtDcsj6psaif+3ZC8EWx/vHQtvRoKj8KTx37IIzi+UYaQId7/lVANkC8PP96CpMgYVwmc28BI9ZX2hGptS/hpVMtfy4ePfFQA3U4txGf8BBwLoeX6WdXdjx/7bGk5BcplX+sGAAql/q1LoC6BugT+KyUgq/1/JeN1pusSqEugLoEvXgIKAvRXJLl11uRG3YDpmySDecxhWjE/vuAP8YTmQMKRJIlyrEMlnslhYoI/4piHn/FrsrxBqoUW4zViemAhgJBBmFclufOgZghg5i/g++lNCkCTXBIKSfy/lWqwT/iX+LKQeiCAtUaiF7V4QO+6xCWvhEISr5FRU65awmcMRcbUlpXWUuPLVx40X+TNHyYwDezH8pA9lGNq20or+5cTWc9wHcFwfTXjAHS6nKcRy/Ah50Wn5bxUL6GQxP9T9MnDUeV1Gd8iM0gJof8Uh/V26hKoS6AugboE/jcl8M+umf+bbdTrqkugLoG6BP6/lIB4MRW9mlWyoAhYTd8g6LcI+JdT9bzB8yvSFy2U5eDIh8T/GQlIWZECyPFn5d8nuBcC5SZUBfsC+IeJXn+fXkqfYTAiXG4AMMjCSOLhyC/HhqhvZMpnj4+oQW7tFqolqQAcY/AzkidDp8k5ntBfKSOkD77Afwblo4k8GKR/+iWIFd2QMR8Z+uyUr8+JPpCMgHokJPokIQWy0koNysRY6Zn/SSKbr2YnD8sAKnxAjknCG/RH+PC1zkqa9ENIMa/SL7RjGUgeoZr/W9JqpCvhP+HZYM4qadlRhjwx/K3m98nYR6nGn7S7nERGy/nyyfPK8g1XzjWFvJFFilnHa+n/bijzijWyeLU/kL4IMaX6lf5IjKEKEGjyIXwKyZk61SVQl0BdAnUJ/PdJQK5m/31c1zmuS6AugboEvgQSUHqzbHAzLsSt9PCxpI+kGlCohcxJ7r8cyy+39uRl5d+AgIR4Y/lJAgCQAgUEgkKWn/n3YiIvIYJ7COmKFSuvkg+GpEDOkQQ0+2IMYHJA+vca/Wyl/i+WFh0Qkr5/NORgoTYWGhQO64zojuSv6Us17nOu6Nh/9J/wVeXRZ7sfAbDkl4n8yjkGCOTf/zr56qP1VtsLhtNrZ0XH/9cb/4QK/6X2hnlETVYSCn1CvfVTdQnUJVCXQF1u5ZbFAAAQAElEQVQCX14JfDl2oF9e+dQ5q0vgc5WA8i3un+XZZsA1PZSsCsok16xoL4vJ87Ybgl1xIKGp94weXKuAsp0HVGmYKgxXQvCAlZJU5MMzC/CMalsQL6wfgfJiMF2SF4HlhUgGPdrQJPtARZ4QhADfQVn4sErkvcR6PE1SMxsFCOwU865AkqYJUNzxFuwKhKTfQmXKQMg1fAh5RrXOWihyqVIJrlmCxcbMwKesKstkInJxrTx8owQ5Z3sGaiT5FeUh56TvjuvznPTNAtgfL4jARYw5HPjso/BoBh6soMK6KoSiHtgkyoaFkhFCKTSIip1Gxcrp9nyjABkTz8yRn4w+X3T6UXAGGU9D2oSqQPgIuVx+KW+QFNsWMikvIYuNVMlnXp9te5pqY+kr8qGJbCvww7oIkBXHUMj0QxCqjl81Lsc1kjxCtVuiOeioEhtWy0mqFtKDRWEEPCfkKxdCJgoQkj4L+eybkOhUjeRYSPqtwDEZJitgXOVgklSNjCwUCWYWQoaRhpAyMkzPwEKV7CAHIc8soUoFhgXKvLQCeZxHQj75FsLwR2kdNDj2FuUrsgsg/LpWkeWr5Bsc7wDUf+bxqmQGgMhJ2tR5DYNykDHwoJT0J08e8zBVFoYqIKCc5PZul/nkrgXFdi0/QNStIF4hr+TfJUnbKyNf1cZ5xZAtQqis5x/7zTpG1lMrJ3lGUi29Flp6LDj/WZurLLjUaVc57FOIKRZsqoLj+Qh7AcIu4HgG5RGCos7C5xrhK+qZYlqVQq4JIce1IRRiaLm1tcuB6TlAQKK+Bwxt12JZA6LXHudr2c6iFEpDQpnDolMy/4Qs34NCBVAFeFYWLuedjIWQb3iQ9bNsBihZAQrDJHEhd1j+gEEDhEEeLU1lw0RZ2aioCCqIVylIQtYBD2EEiuxS74UPULc1wYcZGDA5V0UPhALqipDwIkStYEs+yV2BqvWU2IcqqcCHJgTsG6ofzmFoCkFxHgsZbE9Ise0qeczvoUj+YIfhBjbcigVDRclwCMWyiyLXrLyRwyD6EDRWUIpkUQiGEHIC2EohxLELzAzAPEqVYAUuyUfIA2TdNOBC+laxCyhpKlHGLjkA542NEMcVRh6aOCYyLor6pCjFKrEiDNOw7GSMNZkcQ5Luu8iA+dQIAuOahsvJ+rECGSX4JJlbI8k1fGjidUT0weO4CNXK6jpZd62t6nhU4CsfPgySpdf9apy5dfkS5ZAnkWdpU3TNAFxloGSXNJWtEsrD122P54VkjoE1VqkqB0mrUgXCUyGUh1BVvgXWUdLkct0SknqqVIH0Q9KqVILMdy4jCEfjLFNBxsigGMugkCRF0xhCP9MLqPhleG4AEyFYZpSa5lBfTPJvodr/qi7+O3FZ04R8VHup5Siy5LhJ/2qkx9wY5tkska+KJharf+sSqEvgC5IAl7EvqOV6s3UJ1CXwMQmoj6UMJ8gmdDi6YiBTmMQNIlZGkBpXRizDDc+yuliW+8Flh7V4wIt5oIvzEs/4sgwjIkYgB1IfoCTzyHwj4/j4Rza1pm+wHDfU5MFgeSHFeJUUz42kat7qOQNgPk3si2I9YHlN0u/auY+FakS5j/MEsK8rS15pGnlg2yAFJAkhbX8kLv1UwptOV4DwxLhsmMD2tAgRMAZ+fMYYfORbG5OPJH+mQ0WehETmVYIGSMLvSJI8VTI4HsayPMxNng3yUCNG2S9J/xgN9xkMFelj50eWk/NCtTSJC9WOh0NFwVXJ0HxJvSsSmK4gH+mPhHJeQn0sdQotGzPJO0w63WDWERQwLulCUkaHTBN+NGirlTUBfY7F5avjkk8OFGq6opj+SVQdE0V5r0hge1JO+mASiEpcsf1qaCzLX8snoVCtPpB3iWPER1GWIw7/F6P+cF3UbzUcVbU0kYmQnJCQxH5A908xM4/JqwpMxhX7Jcckyg0k9RGSPn0SfTQ/VvZZxluNx5VlGk5j+8LHPyX2A59IUg/7I4GQ1CehLqMjK/zjdF3xWD++ACiloD9+dRBN04TjEKSHQpB4sUgQXypBWSYBoYdikYYqiwBQ2tPE8joUXki1eC0UfqRxOdbxWh4pR5K0ZQR+5LykD5OUI4n8IfkY1zKTuJCuW3HODBMYCn00n+QVGk6X+pYTONcNEkMulkqI+eQ8WMZgnGd4Xul2RE8gH6bLuWXEtFpcyjK3LqPjzKvI6/K4tGdovZQykg59XjFNSoJlhRRDpdMMDpHkrZKC6Zs8ZzA0eL5KSrcjdVfLLT+WtOVk27YeS6UULI5tsVhEoVCAYSo4YVuPvUHjl1IKAXVlJEF/DP7/96nGl+6L1ES+V+yfQclD96+WV0Kdn3lR/9QlUJfAFyYBmflfWOP1husS+L8uAbkQygVRcVOwclmM3ISOjA/npucHQrTvY2Ukm+mVEqc+L8Afb1vaqJKA02XE5iSVexuIUYCH+vvp/DObYskaES5CE9P5tTybHsAqGYwbBDMWva0mwXyVLG6MhAyGQibD5QRYUgs3TqYOa8eQPmt58LyAh2EKmL9KJvvBc3p7YrAsvzIIwifILw+h4xJZGTEPzxu+DYj8a+2xHV+3QX4Yh9xFwDyKJHHoNIttG/C5wQ2UgCIOPkMwZWRLTGU+aOJeduSpZXGDYyi0LGFZxGfM12VlzKDrrqZV4zzNb1XGBhTrUexDlWrHy0OD54VMMiJkcNMqJH0F+wueh/RNy1xBx+V4JMk5LauazCSsyekjoeQVGi5vMNREORqkqsxtjrtagcxh/qqhyXMm9cX6CBk8NnSfNZ+af2uYZwmHSbcvcXP4nAlIXkmXkPKC6I+E5G/FuliO+UQ+AfPIGOjxlDjJHz5nsi9Cum+soxaalK+QYt0rJ4N9M/TckfJCFuePhELLy1TzVce32meJGxwvCcEQ1EMDIz4q4IE/TAzkKx1gKGckKnobKMnDxBW+UpPQComolqEYWfeyNUXKs8/QRHnp0GZBkxmFQgx5TBlgGUn6cF7K0GDFQiIrIYtrh5BBz/lIkjQhySMkZYTYAKCkH0LSOwnx6Z9huYE8fCLpPgnPNZL+jCDqQrUxRVY+LrfqOYBqXSUmsMvL5AmP/BLYGQR4SgXLQJ5lG4jFYthwkw2xxdc3x9e22BxbbbMVtv3mNzB2/FhkC1lkchnWw7WIfaiuicNyFZ5FvzWRbwmZZnAMFMlgHJI2kpgOTcwv54V03wxyLMR0tgPOf0WdVxKSsCwP215ZfVKGZLC+kST1CBkch5FkynWDaeYwGSxnDs+lamigdk4xT5UUqqHBkHHmVyyneN6k4E1ekwz2zeBxjczhdix9h4sNfe3yTJgsq+tnGcUyQsaIcopxxQGsUfUOLYvz2IJBuRgsb9XqYdyUdjQN163TJG6zLRs5jqGA/kmTJuFb3/oWvr7N1th8c473176GzTbbjEYB1ksDAAdB64bv85pAfZFjJerOfuIzUI0/3S/dZ4MyFDIZUpbSV/JssA0hk3Ehg30UEj7qVJdAXQJfjASML6bZeqt1CdQl8FEJKF6QDRLATd3wSe4/UN1oL08bPlUNuMnAJ5HeYFnMK1N9ZSFPfeQr7QkB3rK2AzInNJI3KabYtuKmBmyHWSRpmMiv4maDVC3D4xH9Gs6kNz4mNw41srmBr8VN1mssI25k2JapN0MGNz+WJnBjUSX2jXHJD5YB42B+n3wFqtZ35iHYEV41cXNS42N5GIA7FwTKQ5VvBlJG6mRdcgTFvgjp/lg8pDGBm1Sf5wNuYgOG0raQ4oZHcWMHbnYlDvJUJcU2DFJVRr5yR8R9+Eq39G//q5X3h/msHX+0QpHXcgKWx40V4jW5K/IvZA6PGZmGljX7z9KMU9bMo+MiB00Wm7UoJ4vnSZRRVQYCPqr5azKTUGQIkbcm5pf6/gkp5vlnJDzLOYN5hFQAyLHwJqEcSxyiKzU+GfclzlDzKHFN5AMWdF7Ni8m+kPQ59kH6JMRx1nlEHpIPzKb4j/lE3WQcfOpjIMQ8aliOHw0Nlq2SAYN5hP+PhsKfSaBr6sd0Qno+yLgYkl9ouN9g27o8jyUupJbFhbdhUux54PNAiAG/vqrxz4NlXzlPUsGylE+PMD+qFHBuBSwbGB6LieyElstXZGGw/+AYSFxJnH2AyFeHZrUc0xX7YbKvMtY6XOHYpExqxPVihXM8ZjlonljdCl/yqUb0TfF4hfMjDlinjANWGhqonmPfyOtK47oqETLz6r7VQn0CAU9JrMqNr4+FGxkXITkH3QcfSnFNIbgL5JElevedqIPTzzgJZ597Ck499SScePIJOOzIw7DTLjuio7Md0VQMusJl7UpjFnzqJih7LOsT0zX/lLtOl/7U4sMhdRmahH+eZ50BaXkdTJM69BgOx3lczWNhZBjoPFIPiXlWLjfWwXyKPFYJem4roBoyXXRCzhmMC0lcSHiSUEjS2Qp0GKjh0GAIkoRCinpkaFLMU6vX5NpuUodGkuirHFfrM1gH+DGW8WRwIJefM3j9M1mvkM3QwvLrn6GPq3kt1mOQLKYZpOVhqiGBjlFt2G237+DIIw/BiSedgNPOOBWnn3UCx/7kj90BIAYARR1RgNYX/DP5/ovpBuVRJYP8CWHFENVjc/i6rVivkMhIiKfr37oE6hL4giRgfEHt1putS6AuAUpANhTG8AYFvJgyacSXuwX4y44DxXiNlqXKFP4U0vUyz0rCWts8yws34KuAxJCbc2nPZ3uyUfcNF2AcIE86hP4o1ikbgFpo8LSQbE6lrJDU88/I1Jsok5sapUnqWU4GFGXzSQRuKDTpzaYFX29CTbJpgVsPkiIZPCbYZh5/mAIJZaPLkBkgfAoJn4DPJNlsV0Me8Cv1AAFjmigDya/IP3QdbIOh9HvksUH+hJQOQ+wPeZSNOtum6OAbZQQkka9HGUtY40HqX8aBZBaCIgdCDPhVZGYkAbUSPqS81DUylLhQLZ/6mHxBHldGBtMN6siKFEg/pN/DVDsOeCwE1r+MmAYhnWYCBBO+lCeNDH3mkWMhnZ/HHw0N1iGEZR+DMWMF/qRvkkfC5QT2A8s+NX51/ayz2qZJ3ixo/rW8WTfPITCgeSM/ck7nDRTzCkkeKSMUYllL55V80pjI3JdsQkyQdJ/9rvH30VCxveWkyLNB+nioPZD0pinqYZUkT40M8lYln20KgfUKBTwWgvRP0iCfqs4AkrNGks46GASKZzT5qOoV1wTKAisQM474Vvvtoxq6DF2InnvUeaGAZYVYIYQvkQNkDlM3lOaLbTMOTQo+8wsFlJ2Ekl/yLSORA/NW1xWDa0qVFJlX+pxBOS4n6UegAgTK10QmNPc+/wvPtWMW53kmDn/lnM9yID+fhQxWLH0wWK8R8N/w11eAz7olZBasGC7nt+b1l2JKsRDYDwI8FoVtm5BQxOmxcmUphMImykEF/ZlBpLND8CnHgJl0WwwljmG5+6yveixrqanzVis0AK5nK5KkVddYKSMkdWtihmMgsAAAEABJREFUvbVyBsegSjYMGkal3YA66DNPMBz6y0LWyfRa2ZGhlpnm02fXhRjwW0uXUPF8LZT4SNJ95HkVgPrwEQKqaQBDgyShkEKtPiNQTDf0saSNpJHt1OIY/tSOa6G5zIBgaF2tpf+rYTqXRv9gP8gIzDAI+FmPybGiSDi0EIKhhlsHeebQiX6g9jEY+fdpmfxYi7Ty8WODo4kqUd5aTuyzwTkqhPqnLoG6BL4wCRhfWMv1husSqEtAX5DlwlkThT984Ctu5D5C4LHPKyyv7czOnQv/V+PAJ4a1MisJWcVKvtUNpmzUA+XBY7uyQfbppfYZrxaotmjwog4Y3H+MXEqENyGPWT34rMOXtpcR+VU8xS+TUKWR5YGAiVJDwPaEAGlPiIX+2Zd55ZSU8w3KjwcSl/KBHPO8jrNtfZ7HIm/JU62fgEb6OAzEJY37PNYC8iOBgs5vSAkS+yWpYP8lrNbtM0+VJE3OKcrI5MZX1SpDAI8GFqFAv2SKMuJxIKQClg+wLGu1kv/Bf59lhThurM9XtVDSqgTUQgznrR4HlMdycofP1cJqHrBsjRmyqo98XQ7MT+JJqQPVM0yrlQPjPKm/ajgugAHQ5ZleC8H6eKi/Im+J1EKJjyQtQ+YPOG7Srs+4kOSR4+VhlQ9Jq9JwvySDlBkOJZDzvlHVNY4yhDRPqpomefQxeCxCENKJ/MexljEHQz2GUjf1KdD8ufBYr5Av6SSWqNbPiG5nOJT4MlLUB0kfEXoKCHgMekFB/avOQ0kzmFPCgPMWkHakvYBtCUlcSNKFpKwuoP9JfygX8uuTJL/0QfOhwPaEfIY+9Hnm0cX+lX/K1+UC6qSQjJuQ1C/FfekL86w4zrW+SI6RRD7lkPklED4BSSNJPToO6ChGfHQC8zBJymjieADss9RFkjSA8mYcrKfKT7WMHIssWBzL+ZYjH7V8K4YsQbnpHP8kBMcO1BVNEtfEEpLGQL7+Ml58thtUdUiB4+tDnvVmK/r2bgm5EIM54MNDoAK4PmMBYIYUnJgBMw5EE1FE4xFYEZt5fPiUQaB8xkFiWDuWxknSJznP6Cd+JV+VfNR41uVYd02C1QoMBlUSOfrkc2RILni++q2Vq4XV1OX/PepgMIJ8aYsE+LovHw2Fn5Gky7N9HYpusmyg52qgy1fz1uIUpD5f5UbOKTJeoxpXkl6lql5JfTLnqmlVvmpxJVUOU628hKx2uH3oUNLAPn00DEfDcCIhxOMxDiwQZhCOAK4bkABWDUg58q2UglIrEk9+pm/ADgQryM1HIOPB9oKRxFakTwyWfdUIHV+WWI/UJVCXwH9MArIK/8caqzdUl0BdAitKoLZx16lKLte8gI64cPpMq25OapuJ6nl/hTwj0njx9WUD87GwDF+VEdDzNjKUi7BadmXmxmZEvQGBrrTtmbKZFCJ/PC9t1/itljdGbLYDtiP8DPNLPqobAjkWknMBAhUwX8BQjmsUcHPrDZMLzyzDI79CLuNCEq8Szw/X7TMUngLyFigaHYRkAyzp3Jz4PJZ+6Hw8FhkEw28pZo+W88Bzkhc8B5YJ2H9f+GRnKRkIiah8tuOLjClPvbnSAMJFQDAv5JPngOd95lOBL3vyYQp0TYE+V+tbBZ5JIq/eMPncgPtKZCME8recWMHwVzEUYsBvwLaqFEDK+suOfZYX8pguFPA4YDxg6KPWpkfehSrkZWVUyyf1+pp/9lfaoMwCTRVU+16Bz7qq5DLuMr1KUg6gFBXHCAECRb60rMrMQ6I8g9ox2wiGyR8R+iwzkkQnXPIsJPxXyYNXkyXrFH33WK+QO6xHri5Ths98vvLYvkt+hIQ3Hus0Oe/pPIHwIKT76kKXYR5utSl9MRyxX4zJV4+y8pnHZ70V1luBZ5bgGyUeC/GY9XiafHgc7+Xk8thFxfwolZm2nFz2o0Lylc92KFWGgSaP5YWknjIknyZ5Q7mQ7neF6Z6mgICzBtoC6nug2H9VwXL9l/rJI1XNh7QTsA8eqcJ2mY9pI7+KnRdalkaeQAqYKHriUd6ayLtH8jkuPvUlYHqgKEfOW2jSrbGa5WG1DhcB5SZjKnPYY1mPZWskdcj5gP0IdLs+5S/8klh/NV8Z1XIV9kH648NnnQHP6zKsT4fKZ1mfeVYkOecPnwtEv9iHj4cuy7ks734krNZVq4OdYR+NYWIg3xHAiOJkHagSz0k5TcIj9Ua8+gHHzUeFVTG3CbbnoeJXUPbKBP6GlmbZLSObK2KgL0fPf5q5XUiaz7EOFGXD+nzKUsiTONN8kQnjoFxkTHQ+9tsXYnpA0vHaMfMFrONjRBmBJHmhyCN8HUg0ENmtlFxI/UK+rteFhFLHSHKtElzOLZd67bHt5eSi2o9qOYkLSb4ViHNC5pGkSVhhPVVyUaF+VvRxtS6PfHqUicd+e8NtBSrg2FRJ86XPVfNX53CF9ch8q4bV+pbHA8puJFXrlvJl8r+cXPIi5GkeJF3yuBzDEoqVIgYzg8h2V5DNu+SHo8XrjmVRFwIe0+OvlFoB/FOVALatef4MoUe+qjwLT8v7tUI/tcw89sflGPrDFJBPH/VPXQJ1CXxxEpArzxfXer3lugTqEqhKgBfh2kbAVx4vkh48Xjh9bijk2ONGQx9LPqYHDCHAkxsCnyQbqWpYgc9NS8ANyr8Scu9ICACweshH6q1uuqR9V/MQKBfChz6n5KJd3cRJfjFgCEHXwg0Hz+t8wiN58BhqIk8eDQke+yP1SR6fG1ivdl6HbI8bCr2pG7Gxc1lWp0m4jGTjx76qCkAKuMGU0KcsfA20yvDZvqQHTAuY5pEk9Bl6rMcnVQE92M+A5CJgXk+XczkGLjcpWEYehSV8a/4lDwnKYxmPbZXg6bIMuSGVdgJ9nvJSPpRswxkG7L+0rftjFSBx4dFnXl95bMtjuz58yqYKzPApH5/nhcByAclnHS58AshA2homies0jqXHtED58ChzLVvKwbXKqFKJYQkV2RjLGDB0h8fEMypwmVfKVcllHeUViXk9TSXKpUo+5R1oqjCtTB7Jn0Gwx3GTcx7r9Fn3yDBYlr8CPU48H3yEZLxFjmXyWSFJ3CW/Ptuv8lnR/Ep8GQ3nK7O/Ui4gDx7HTer2Wb/PuD8iDKhXAfNImiY55nmPbXjkW3iAYl84F3WoOBYkkbeuk/l93ZcSfJPjzbhH/RAePdbhfpTIv/TBZd0r0HB6haGQnJPQpxyF5CfPdBrrq0jf7BIqpLLOX0KZ6UIuw5EkOkYFos7InJZxqXB8PB5L6DIMSNDkDeu/z/56Bs+zH1L20yhQUofPen3W4zFkWSlPEtl6lHnAuE99DHSc8lQ1Q4TEKwj0+bIuGzCPR/l40pfh8aywny7TNPCgTDySHHssJ/EKj+WcpGmijFySzGVP2mWffIY+83ky9xgG0l8JFfnnuVo/PElXPjzmCygDn20EpBVDGe9hvsmXPr+SsLZuLpPhSPDPNkAKhsnj+ukzLuSRHyFFwB8w7pN/CWGKjH341EeXRoDrbrgOl11xKS657GJcfuXluO22W/Dq66+gUC7QWxyGT5483YcSAtFNynbZmCjKm/2SdJ8hho8llDzgvJA2NSmP5SvwWF7qq5HPOgPWH9TKk08oGVsh8snzHnmQ+keGAdOljJDP8xJqIg/BMIGhyzW0TB2oMHQZCvmiFyzjsU2X4QrEMZdxL8vcIMm5ynC5WihpUk81rFBG1TXRHdaxWrrLdmQshDzqyXLy4Op2S5A6K8PlJBTS9UgaaXkZF8KvkEt56fLDfGleJK7rrAzXXQ3DsTByhSxeee1l3HTrTbjiistw+eX/wGWXXYJrr79x+Z0h1AhFvVUqQI1E57RMjQr+3VDzKfwKfzXicbXflBvjVf7Lun+Sf3mfqQPCRJ3qEqhL4AuRQN0A8IWIvd5oXQJVCXgEhqFQCJVKCZZlwImGEArbiCYcODEb4WQI6cIgCm4eKgTEG2JoaG6AeH5iyTgaWmLoHVyCSMLSFI5ZiKe4seMGyo4AvlFAvjzAfBFYYbam8gjHFeINNjzGTe4gKyUXhQI3gPQUJBIxdPV2oXP8KJSDMiLxEKyIQV4icBhPZzNQpgE77KBcLsOxwyiVSpCPZVkolPJINsbhRG2kWpKIkhf5MXEpG2+M0TNVYj0OGtsatOciXRpEvDmKRQML0DA6BRUNYCYMJNrjMJIGgpgHlQiQU1mEm23YDQbS3hACx0WJaTHKJ19MQ9kVJJsiMGyXXi8PZiRAKOIzvYzBXC8aWuNwYgGsKDedVlGHiWaHeU3kizmEwiYS8lIs22c+xptiiMbDMG0gTw/LQCaN0WPHQN6enWiIo6W9gfIrw4maCEUVwM1g0c/AZ90IVRCQH2W5rDsN3y/DDimkM70oVzIYM74NKlKBzX4FzNPU0aBlEuGY+9zkpxoTlFMF+u5uBKiCNAMYNrIwsvzL5GRDEiV6+Hzf5ZhJ3ywUvSKa2pvwta2/grGrjsb41cZzA+ZBOYq8Bcyf56bPhUdeC8hpmVfsclX+8QDRVgdBlPWZRUSaHIRJfYV+XVeaYX+mG4mWOOyY0rJONIcp0wCppjBlAsRTFttyIbJwjTxKXpbtlaiPJcrcg+X4gMWQ4513B1lPwPwVTJo8FhtsvBYmrD4Gkm6FA8q5iCGOYUCdLrMeN8ijgTojYx1qslC2CzCp0zbbBMdc9CdJ/TFjBqLUCRXhGKocBsr9GD2pE2VuVEMNJoyU4jxwIHVKO0OFPjR3JBBJWprfOPsSZjzRHMHinvkIc46Fkwoyj5qoT4ob+Ja2BDfg/UgkwwBBl+eVIGRZCib753ED3DGuEXbcA5wyImy3ZVQDPbAFqBD7zP6LfIucixJ61N/BIucr+ciLPoXL8JwSwi0hbLDlemgZ3wiHfa6ES8ibWaiIQoljlA8yMBIKbqgMK2lC5CDyCKhnZsrgWHrwwhWEOe9jHCubc8yMAcow6BHOoKklhRDnrMwDmBVYEROpxgRVziOvLGsEaGxu0Om+6aOls4njbUDWAhgK8qn+xJgi6FBQgaT4cJwQurqWoG1UC0xbIZqKwAobCHPemhHmtUsYKnQjHDcRbwzzXIBIwkLA+RTieTcoMo35TBexpA3T8RBh6MQNOOyvkQTibVGYDEFZxloiyHB98MIuXI5P3s8h0RGHnTLhUr+dxhBCzRb8qKepsTWJ3oEuNLY0YCDbj8AK2KcAtmPCJJ+ZQg4dY0dRB33KqBEexzgUthGOOgiUz6M82rhumWyvyHZjDZbui6eKkPW16GYwmvO9Qp1tbk/qftkRAOTNpz6rAFpWEkI+rBMkqVtCWZssx2K/DfJkIVPMwIpYaO1oxqZf3RijxrShQp2zuX7B8CAUS4bh0vO7pHsRLv/H5RAjwNSpUxleizvuugPPPfcc5M3x0kas0UaUPMu65ZkFpLgmwi4hU+iBorwaqCtG2Od6H5AHH4kGB5G4iWxxCMryYIZ8rlU5OI6DPs0AABAASURBVAkTRsiDE1WIcvzMiIcIZW6HmSccoLGdumRX9PpnspzN9TDO9S7CPDKOyqkgwbazhV7dVinIwQi7EF1IUC8icRuWEyCWspHO9yIUBZJMD3EulO0C53/AMTYgem9St6vzH7DJS8C1psJ5FWJfVQyQda55TCPKoTJ1wOU6wHycIwZZRNxHwcqhbXwTBoo98Kwi2ia0Isu5GOJagLCPRFsMoleFoMDrwRCceIh648Mgf0E4QG++B52rjdK8BFEfdpOJUqiAMK9fQiXyG+F6aidNxJtjyPKaIDoLXp9CHAsdNppU7ABBzIciX8uvfxaWX//ysEIm3MDDQ4/MwG133Iobb74BV171D9xy+2245pqrUCzm4foe5OP7Pq9FvkQ1BfILEmYZspaluE6OndAODwWu3SFNQ9keyJxbtHQOVl9zgo4r6q3kl7w+dbyAjJaHwfW3uq4aHAcFxDzYvFabnKMu9cjhvItwzQ7F2C+brVRyCKgvqH/qEqhL4AuTgPGFtVxvuC6BugQA2fkZATdzm+H+6ffgoafuwYOP3Y8p907B/Q9OxQabro9EUwyy4T7+xGNx+9234abbb8T0GdNw34P34qgTjsCYiZ246/47MO2xO3Db3bfgljtvwBNvTceOu36Tm/cSvvXtbXHtzf/AjMen4cnXHsEDL96Lq264FLv9YGe4ZQ/xaAyNyRRcr4yBoX50dLbhz4cegieeeYh83I5Hn5iBBx++H2eecxY3AmvAJdgU0B+NRiG/OWzbNkxTIZfLom1UK044+TjcdtdtuPWumzF1+l14fObDmPbQVNz/0BTMfPFRTH/0Thz8t4OhQgqxxhiKfh6dE0fhr0f9BXdNYx+m3oJrb78Gd06fghnPTsfDz07DzFefwgNP3I3r77gWF//jQuzxk92RKafR1beYm8skfnXA/mzzFjz50kN44vmH8MCMeyinG1h3FqusMRYHH/p73M26Zzw/FU+9+IiW8c1TrkdDayPijUl89/vfxW1334wnX3kQDz5yP+649zaITG0aZGIE/Dt9eydcfcNFmPnCY7jn/ts5DrfgiWcf4RjdjQefvlfH77zvVpxxwanYdIv1UVEF5MtDaGtvgMNNmuKmvqOjFT/66V74++XnYepDd2Lqo3fjiZmP4ra7bsG0GfdyfKZCZC7Hm2/5NeSKBYIM6I+v/3/8X8UtobuvG5YNONwkN7U2Y4+9dsc90+7GjXfcgJNOOw7X3HAlLr36Etw/4z7s+aM9mC+EGA1JuXIOeS+H7XbeFrfdcyuefvkR6t903D3jbtwx9Tbc//BUPPv247j7wTvxAHl9fdazOP/Sc9HU3oDRE0bj0CP/hodfmsa27sAU5n/0hekscxduvP1q3Hb3TXjilYfw+FMP4pLLz8f3f7SbBtWeUYZLKnsFgplBDHGzvBnldcSxf8XDTzyAK2+6FGecd4qW0fPvPIXDjvkLVl9nIsTgYkYUHAKNeEMYh1FXpj96P3ViGp566QlMf/IBPPL0NNz1wB2498F7cIvoHmV6O8dxt72+i9YxLfjmLt/ARVf+XZe579F7MXXGXdTvG7Hltl+Fy83sNttvges5Tx6aeR+efelJ3Hnv7bj9zhuxxVabYr2N18axJx0B0eEZj99H3bgdD7PNo485FJ2jW7Fo8TwUSzmIR05ZCkUa7MpuERdfdgHrvApTH5iCBx66B/dynur5+exjeOT56Zj+2D248/5b8czLM7DtTt8ACCKMSIB3584iz0349R9+jRuppw88OgXnXnwyx/EiTJl2O6647mLs8cNdkakMYoCgSYCPT4C19qZr4Z4Hp+CJN+7HnZTF4y/MwENP3k/ZPEh6iH2+m+1NwV33TcEd99yGklvBKpMm4pC/HoK7778Ljz53P55+4RE8RNnePOUGjnUTwgRq3//hnrhlyrWY8eLdeJRjesuUGznuUz6ukB9JkXVitdVXxV/+9hfmvxvTn7sLjzw1HXdPvQOX/uMiGhGAUePacdzJR9GDeQ0efHQaHnz8Hrb/AG6bchMCw8UQDWeNzXGccsaJmPHENEzj2N33IPl4egbunnEXbrzretzKNePuGXfi6FOPRtOolNZrEIw5qRD+8NffU863Y8bTDzD/FEx95B48MnMGHnxqGm6/61a8+e7rOPO803Dy6SchlghrY2uR+tk71IuWjiZccuXFeOLFhzknbtZ9v+/BO7D7D3ZHyS9Rd76Ccy86HQ8/8yCefflp3PfEPVo3/nrkwQTADmKNDo475SjO60dwx4M3sn/3k+7BAb//FQLLXUFaKqgdcrZzvQhIdtiGYQG9/T2YNHk1XHTJBXjosamY8sDNOO6kY3H1DVdSJ+/FYUcfhklrTSJwT2NJ7xIkGqIwue48+yLnxvRp1DuuUU88gRtvvBF77LEHxo4di8mT1+IafSOmPngXZE184rkZuOPem7Wed4xtQ5Frwz+uv4zXpbvwGPsndPNtN2DfX+zDdb4BmdIQjWcFfPd7u9CwcAseeWU6ZlCmU+69BVOn34FpD92Fh7kGPPTYNFx59cX46hab0phZIch0MWmNibj11mtwxz03Uy9uw/RHpuK2u27ETrt/C2UaS+IE90cdfwRuvuN63M5r2lRZux+/F4cfcyg24jXxuBOPZv5b9Fx+6uXHqvN/5nRU5/9dnP/sF+f/XdPuxN777oXV1lkVsh4+8Og0PP36I7jmtmvwxHOP4snnH2PfHsbUhzlu0zhvXrofz77yMC648kKsudGa2HTrTXHORWfjqReexIPPTcdjz87ATdT9H+yzJ0S3oskYZVDEQG4A/Zk+XtMCfGPHrXHuxeeQt+l4eCbn3bP3s41HcA/X1Snsh6yr9z58N+5ke5dfc7m+fifbkjj6pCPxwNN34f5Hp+LGu27AI7z2zXhmOh5+5oGPXP8uGr7+DaKnpxstLU34zQG/xpQpU/D8C0/jmWeewnSO+c233Ux513Rqebhcz4BmzpUrrrmUOnsLrrnxcjzx9gzK/AZs/LX10UzDdM/QEurVRJxw2jGY+ugdeOS1abhjxo244NJz8P0f7o5G5vnj337HOTuNPD6GGU9O5xy7C3dzvbtj6q24/7H78OQLj2P6zHu0ru60286UEbjeuuRtmcIvZ64eq0ugLoH/mASM/1hL9YbqEqhL4GMSMAgWxEMmt2VWvICAGtxYurCjFkJt1c2xbEQX9yzCxDVWQWgUEIqa3FzacOnl+XDee5i3aDacFpYr+0h02oi1EA1y09iX7uJmKosKPRVJemtzBMyVYgHcgdGoEMVAthfFXJEeywDivXccB6Zl8MLsQ9Fb50TZVox1hQHlQG8ql3QtpMdwiGA/g2w2DTsUgpS1QjYK5QLyBEFrrb8mkhMi9FTa9IqwbBIo8i9Lb0RRvBFxYNyqY+HbPjcCZXT1d6G7fwk9WwqJ0TZi9I5YcYVoUwiDxX7kyH+R3rKl3JC7IQ+bbb8hfs0N9F77/gAOZZHO9cOj1xK2C6/iI5PPUoYFAs0SitxMDub7yX8AxX6UCmWeK8OOG3Do0Zm05uoY5OatL90Lz6jQuBGgSK9hKGYg3KjQl+7Dou6F9ECnIV7GUDPgW0CBm2NTwFqU8XQeSACp1hg2+Mq6OO28k3H2hacjQtkNZgcwMNiDPm7gu3sWIxwPIdESYR/DqJh5CKgtkUeD3uBcsYxixaO3FzBsEyFu/gMFBKh+fB0Y/G8Mv1MA9NTEEY2F0TfUh4mTVsGJBPwH/Gk/tK2eQoUyzxHIWI2AoqfODCsccMj+OOu8MyHeTStiUhZF5OmNiREwlIMAOQJXg0BbZOXQS5vO5JArpZGVuzyoCpGYg/lLFmAwM4hoPILsUA5Oit5QeoZ6e9jPTA86Vu9AckwSA+yzaxSx3qbr4rcEsvv/5mdaxunCENstoG1UC35+4M9x6LGHYpsdt4JFcJ/Jp+F02BoYLlm4BNt9Zxv87YhDaKD5NnqHuiifLPVlCcGTB5Pzo5ftiRFDwEhJVeix8xGKWewvEG5QiLQbyJWzmL3gQ3QPdUP6ZsVMrXcudcZIAZQ6wU4W7WNaYUYN9Pb1wqfH2UkaiI138PKbz+OD+e/AZjnEAZfn8pUswokQJq+5KgCPXm8fsVgMSim4XoWeNheB6REc5BGQL4f1humZNMMB58gQ5a+oq4AdBko04qgkyHOAEsdMZL/R1zbECacfh+//eDeMntjKVB8VE0i1x+HaZay18Wr46a9/StBwBNbbeC22VdaexN5MFwx6HTPZCrJeGmn2vTfbh1wlA4/9LbO3geFRb8JINiRQodFP3iQuxjjTAYrD88NkP8MJC5PWmUR5dyOdz7AkQMwLlx5cMTYk6QnFso/BmLFML3mgv+VyETmWtWwDoYgF2vqoSzmuCwH1s4TedDe6BxdjtTUnIDUqRnmwHj/gGlTGW++8joZm8hiU0TOwFGNXGQ00AS45yZQG0J/rQ6QxBFu8yNTV5OgQWkc3Y+7i2Zy33RC9KLDBhlZOzgYgsNk/riV5L4+CytGLm4HN9aMcFNExthXb7fgNPPDordhl951QUSVEWOcQ15ZUewQgW7liCSarMiinpX1dXFsrKFAPWkeRqRgYH0Ipn6PehbhWjyUPSzm3hhBJ2OwvxeGB4x4A5CNdGECO67EBn1VzZqth4jFGUMgx0dW9BD/Z7ye48JIz8bVvbYB8uULDbQCH64sTB5LjHGyz/eb465GH4MA/HIDGlhQyuQxrYYOsVu4gEu9vJBJBUyrFtTuHpUu7aXs2EKWBAlYFrBGZUpZe2QAdEzrQzblWoXfYihhwaFgs+xXqaZk66nH8sugf6oGiHoicoqkoDR1hGRjmyQFhDw499WLIKmXSrDuPxs4GRDlfTK5zBerkG2+/zjWY6xfXTJPzKsS1ODrKQZKGniUDC9FHPd7oq+si1RmF06AAlgPFPH/xHDz/6rOIcM2xOWd6s116nPX8p154lsv5HyKfZKPBZP9Mtl+mDnPtTYW5vpE/B0wrochx70ovpREtA9d2eVxAiSJz2VyU9S9YMheZ4qAGwuFkGNlMlmNW5FgqFMt59PQtRYVyKbsVGo6iSDU1cK77MCwD8WbyzWvYYG6QdZSQpx7mqSueUUEkGUEooeBQv1o6Y5i3eC71u5vXPwMwAVmjZH5VOE8HiwPD178ClurrX4XXv/V5/fsF5PoXioT09dgX/WHZUtnl2Gc5rysIuC6BWgA5xyOs5DNv4YdolPkRAo3pXZBs0aSDXHEIsu67lJFPnuOUnS8vFkxXuAYEnMsGZO/R1b+Y+hGCGQHShQzlm+W4WmhoT1EGMcidi7ky5VsBGtuYloxR9h7iqTisEBleCU/1pLoE6hL4z0iAK85/pqF6K3UJ1CXwcQnIRbClvQWeBvPvI1AulOnpzUhuqIzV156ECL1Yo7kpS7Yl4GcCbjQLvMC7BFElPPnsUxg7cRy4H0Ffup+hj0olwNK53dy4NEM2G2JA8FSHA3rFAAAQAElEQVQFgeXDZ91pgkUzbOgLdyqR5P4gQDbNi3cuRz4CyC6+VMljMFvi9sHnBiNLUNQD27G4pfDQ2dmJjo4OxONxev5NeugyeiPU0JSCww2JAIyBJYN64yqb9Hwuy017kaDOhnjW+vsK3OxYBFBhmAQGcvtxEzdPJbeAzGCZ/SvCM1ydN9mUwECmH5nCIFLc2Ea4ERvoTbPvRfzkZz9GU1szzw9y41YCaLQQMrlpjjcmdN+deJigqsRNuMONiYk8+yXe2TxBrwD/9TZaHzF6+GWDJzLJc1MemC58AoCBwQzbTBKotlNWYRSyQGbA58a/xA1mALlzATFo8F0heA+4icr57CvLr08v1Y9/9hMaRwwkUkmMGTMGycYGNNFDX0EF+SCHbGUI3QMCJMowCM6NkEKBRhTuY9HU0ohkMgkf3JOpKjH6sW8ml6a+cHPV0oDtd/4m1ttyMoif0LWgj5t5cKNp03s4xNBEkeAnmy9ina9Own6/2hdm2EScGzKpo1IpQ24XDZQPg2NS9IqUeZqAzCLf1BHDR75Q5LGBFPsTjUapZxUCzwCmoxChAaGF4MunjvX2LMVgbzdsx6CsysjmBmET/O26+65ajo3NjfDZTjP1fvcffIfGoHEocFwy+SHk3Sz6u3ohejpq0ijkszmsvuka2GOvPbDZVzcl6HF0vS433kOLhjT/JjeSBnkuEGyGQhZkQy7AM58pI92Vh+PYEC9ZOOxo/RXQW+F8gBXQAObCClvUgRg23GwDhOkBduIOfOpf39AAlsxeijkLZ8OOWtSvAJmhLEfPA9hP0aV58+YgnU5TJinYTggZGkxMg/XFkwg4Wk7UgRECAm6iFasIRWzOQwXY4Aa7SH4YpaEn2+fquQDOf5l/P2B/N/nqOihxYmcIKnPFDIaygxC5yNwUw1AkFsIOu26JDch3Xgw3IR+NLQnqpiKPRXSO4/yPOQixfzJ3TVNBHhMRA0Wl4qJSLsPh/BBwF0kQlBCw5AlSim4OpUoJg7khbLDpBtQdB8mmJMQImClWYHJcRfd700vwaR/HcZglgAAVJwGuEx51osR++EgLuGpvJFhehWtVE+SOZGmzd6ifMjPw3AvPcm0ZhMM1xabcQqQg7em5L48QRVMRZAguPAFKNOIN9echoLihuQGjJ4zV5WSse/p60Lckj0pQQpxlZB2UMorjImuArCky5gFBYLYI6truUJyLvulDzpVdF4NDQ/AJeOWxnHIAzf/oCZ1McynrCkoZghyOHWMAdWcMjRWtnS2INyR0XelCmutZGVbE5BpUoL4X0T66A6yJJF+f/4ZJ+ZB56LNfURrZNvnKxthv/5/CSgJL5vZSlgoW51yIwHmIoGvpgh7Nw2qbjMV39tgFk9dZAwPpPpicF/1cw8LhMOsG+voGUCq5iIZjSEQTaEw2ENBmkeGYVwj0XPJvUgcmrDYOIYL+GOd0mvWX/DKKbhG+GSDeFIPDueBTNonGJEJyhxRlKjo0lBnUfIQJ9Et+gYByCWSeFbiu+7wCJGnMiXK9iScTeo6+O2sx9b+CIRk7Ui6dxeR1J0Fk1za6FQb1zKVBVChbyqDUX8aLrz4Pw1IacJeoi/FklP1UMDiWsnaGHIt1l1Cm/ur5P5incc7DqFGjYFkG5yGQ5boQTcV02w51CrwmRmJhRDjv0zScdFNfwpw3Ta1Nep3y4XMNy6BQyOk56nkeSjTaNXI9j4QirD+AZdiQz8DAAMQ4WqlUGGYQY38N8muFDK63FgyuUz5bzlLR5GcY8wWP67dCe3sr4szb3dOPItdC5XAO8xq0/PqXRmqF619ZX/9aef1LU+5l8iPtKMuEzXFPUe/ivD4LT8uJ+qVITDCowwwg8/692e9qo2Uz56JXcBFQHqtNXg0xjmuC19GUjBvHvewXq3pA/ZZyi7oWIBQOafkX6VhwyYPuGy+UvTQQLVyyEAnKuUwjY19fH1zXQ9lzkcvmGfe1PgoPdapLoC6BL0YCxhfTbL3VugTqEhAJyPP2stlzaQB45vlnEG2w6JWy4PMi7NEDI6Aqzc1/x/hR3Ehy80IvTYgb/8DyESUYfuWN15HlxbfETVrnqi3c0HGjy81WowDNgKCNG6EhelVNbowSAtDpYfF49a9wEyLPtiu6hyxuXmSTaNs2fPLh+i5CEQcN7Y5uMxy1EYlHmBbC4OAgegd6McQNcT6fpxfIRMC6KgSQJjfNcV7wbXrV7KiBFm6Aky0xlM0SEAYcesJiDRFE6F0R3vP0BHUt6UaeoFQppb2nygRs8mpyoyRAbiA9gKbmBrR3tOp2lAGY3FAF9FZ3cgO987d3QotsnuhREIDgkX95Tl+AxOLuxZRNnt6VXoKGMhACjLAFR3jkxs9kvLGtCbLpy9MgYEUUTAewogrKCaAIqHrovc8RhFUoU9n4BwSNIv9QnP0mIMh3lTFmjbGwOSaD2SEtowECp0wxjx/TAGDYIRToPS/SszrEDa7BDVq2VIB4eiKNcbS2NyEad+AGFZa1ILcgc8/L9DYs7loMAXr4hI8XeBjMDWKTr22M3b/3bRTooemi5z3SEEayLYIeevIEKBUI6BNNcQ3Eu5b0Y6+f7AEBkHJHRJmezWg0jFgsBsuyUCG/YcdBKpVChRvZHMGNV6G+RcKCTVGmsaPEDWxLqpnGFRcD+SyWEPB39fdqwBPnplFkCxpk4jRk2ATB2WIO7WM78M1vbY9IIs4Nu4Nv7bgTYgSWmXKOoLACk5vJ9vGdMBybsggjl87reM/CXrSMasevfvsbVLgZL1E/x626CmUVR+D7KNBwpQB49H7JhtyAQjIe1ZvyZCoKATw++S9Sz0yeC4VCME1T91V4LHLjmq8U0DluLIrlEo0AMY69BYvAfNYH73JOFWES3Je4eZXxiDY5iKYSGGK/GxINUEwMAgP5XAmloodYvAlOJE7ZeQQbeeQLBXrlcsjSEy5yMEyT8wyIc/4WaGSLJg1QpeF7FWTTQ1hn7TWx8447IjtUQkNjDLZpIEKZmCqAocA+ezQ6ZBDheMAGdtvtOxg/fjT6B/tQoAGpwPWiUMhj8eKlGrSo4XJGAMRCUSTCUTimhZCykaeeynwui2s/BNg0REWTIc4B8sT5IEB7iEamHOsVkGVEDBhRBdMJKKMAn/YpcNzTNJCUSnmIzovxIEYPaIzg0o6Y6KHRcrXJa6DMcfS5jkTjMcQIEG3y8OqbbxFwVKinUXSOHYNQE+cSx6rie/BNRcObgKUiQhynEOUjyhmJRLQel2nc6O3tRWNjI5qammhMizLd0YbTIuefzTXGIlCKcp50DSxhvw3Emi0UKhms+5UJ+MWv90WFXtshGqV8gt0456oYh/IESOEEYEVMGobmIE+5uMoDRNcbU1ovXHCcQrbW84VdS5jX0fEy9dY3OAZcA2GbkPmiqM8YScqnSANA6mT6/EXz8ON99kbLmCjSvQWMGtOCUMKCXtu4rifpvU1wjbVpDCinXYQTDnb//u4YxbVRcdyFokkbiWQUtm2TLCguooVcEUP9aRg0ljqxCOxEFKF4GLD45fodJ4BMU7/lWOayYRswSaCOFOnxlneiiD4P0eDV0NLKsqw7GoJv+FAhg3IsItmcRITtxhri7ImHVGMDFi3tQjfHJZZI4rnnX0SeeueyzZi0R4A9esI4PebNXNNlnKUtRVml2pNcywt49c03YLOdNI1iMu4BZVqggZld5fyvIBJyOEcUktQjyzQh8z9Do10/gbVDvppb45DHUorFIlzXh8gkw/VNDOCGYSBC40hLcyt8P4CA+YBebwMGh8tGnEaTMPXShNJrTpnroOGZqORdesWpAxVwKBXinPupZgdJ6rFPvc7zOumzPllbQ6GQXnc8GhHCoQiicZN8uOjp6YHjOEik4tRFC6LLNnX0Y9c/XidN9ktf/2iIl+tfK2UVTyURDtvk24Vc/9Ls0xJeP0Bd1KR8yEfWAAlr5DL93dnvw2BbdksI4BhX4KGpvQU9XE/6M4P6HGzAZP1xru0Wr+NFgvp5ixegyLXNLVe0HJtaWnQf5PqRTCQwZswY3bcYZdrc2IwI9Upxv6GvJXYErQ3NNTbqYV0CdQl8ARIwvoA2603WJVCXwLAEmukNhal4ya1g5vNPEyxU9K10BYKiEEHlqqtP1Ju6sRNG0/MS4gYzBotAeyA7iA/mfMC8BBbc0PqGqWuMEFwJUHG4IRykN8OJRZFqbgLREDfMA9z0DaFCw0BgGtx0ewR7ZQS0zBvc/ITDYdihEGTjNcQLf39fjvEywSk3N7JzMIAQQZpsYsKREKLRKGSjHefFXjYsGQKcUNjmJrsMn96kXGGQwLtEAN7NtoroS/diMD/IOgw0dkbQ3tmO9pY2bq9MbsoqkHrj0RCPla5XOpRi3QIglixZgqVLl8ItlfXGKmRZyGcLWGu99ZEnYO0fGEJf/xDS+QKUYaGR3pvG1hY0su+hsAPpc5ZgK8uNY5HGijyBHmwT6228PsGOiQINKxUaUeR24HR+AFl6nKKpKOyISa9FGWUaFriP4ebTJCDMsp0hglH2aaAfvYsG0dXTR/CbhEP5t3WMYjyFEgHp6muuhUgkAY8GC4N8jRk3HiHHoVxc5MWrRi/fgkXz6enspyFiEGW3TF5crLbGakilUiKCFai6jVuepGiQaCLIXme9daDiQDhmQ7xn4olfuGQxRo8fRW9VDhmCwrmL50I5gE9jBrjX23aHbdGcbEIimgDtCNzUFlGil1+At6VMDPT2IxGLQ29UnQi8EtCzZAgtqVYEtIZkBrIwQhYSBD7hWBRD2Qzbj6LI8RAdDMUi+PD9D5jHRrIhRXl4+M5uu2HxkqWUQQR7/ei7KBH0ugR0ivXkS0UMDmUwSBBsxizqkaf10QlHAaUwcbVJCBimCTq6urvB/TuTlaaYbLrjDUjT41niOLOTkM1mYaBCQ0KO/SrDsRwaA6KMF5EZTCNgBeGkCZgGxkxYhfWvSkBXQi+9Vf3kwSbon/XeuzBCNkzbYtuAp0A5cewIIJTMGSfOTS5HJTAQdpKIhJNwKwHSQzkYVhiRSFQD0IamRkSpG8qyGSYog17NfzTkoNTvwjYtNMQTEIPCVzbehNPVhCde+oLPsELewxCgUsjm0MKNdoGgQjz45XSAVdcagzXXXJPth6gzCcg8bmhoQCqZhEfvddQJc95UMNDdz76XQMVFKVshcCnrtcGmMcwLyvTM5ZCWxzPosc0TCMumf70N1kWM4FDSBbx6nAdyR07By0HAED7lI7xGWb5M0JhLFzCY7YesE0Wuby7rYkfxlS2+Rll4KBMkybpkUkZLF/TiXdEdyl3GwrKpuAY4/8KIENyFuFaV2TcBUkKWZVFXY7rvMdFnrmltLe3o7e5BkQauYqGCgb40DSdpJCmXKMflzTff5Dws6v51D3Sjn+fjTXHM+WAJefoqBByFOJ98eHBRRsA1UPouBjqT3mmRheHYED33TYXewQGudf0ocA6LffHC3gAAEABJREFUgWiNtdeCSR0C++MZoG6VkSmUQFsUAuqcRyAu4lNUVp6WKJfRgHrmM16lUZ2t+OoWmyE3VGa/Q5AxydOD2tzaCDts6tvHxSjpmx6KNPLJ/N9mu68jTiCZzlLHyXOBHu9spgTLsGCanP8EtTK/RT8qbLvM+ZcmiC7I/BvkXOG82GSzTRGlnIVP1wv03SpDnHf5nEv+QJnF2UYD534Dxk4YT2MXuHbx2sX1N1cuYsHihbBpoJK5XOQcl7Edu8pEpKiXMYL/ZCKFp59+BgEtWibHzhQ5ckzHsC4f1Ok1Voc8ymBTfkUac6AAWc9kjXG4Hgxl0lAOoJSCgoEYr0WpRG3+F9lJQBGci66P7hgLWcNKuQBD3Xle81w4XAtS8RQc6pWckzkDD+incYKXBRR4bUnGkiznIMz2DJhID6RR7OH8IYhNRhKQOlx68E3fgmM4cKwIHAJbFSgU00Bv1wBA3kxlIeJEdbsZrk9ifCkXK7ANG+meIlppcHCpywWCaVmHjcAkkPcxSGN76qPXP163kskYQqaFPA2f6667LvW7SGNFH/oGBvXjNoZhoLE1qdcJfMpHr2e8psp63buQ5akDHG40t7fxOh3R68PY8RO4xoHXqCz1t4AcdWlxdxeNpRU0UoYmZVPkuJdyBWRpeFCBQZnFuMZmUMyXuH75EANsuqcMt+giyfnp0VBaylU+hbv66boE6hL4PCVgfJ6V1+uuS6AugU+WQJGbpYGhfjhRR3vwBjODSKQSvPjaBIJ5iGe4nZvAVlrkc4UsAuVzo1Xits3HzGdnIuREIBsiKBNd3NxwN0SwEkJXT5bnwujp6yeQ8nmxduFzY2IR4KfoFTNtGxJPJFLw6aUYokc/w4t3QKAajYWRIg+pVAxKgeXL5KWoAYhslEzuIj16MAr02GS5yZTNt9RhWCYmrDoelmPBpiHAI5fp7AA+nPs+QKAqnmjuFTDIzebgYBE288nGyqV3vJApoJwtE6CwPW6OJD3GTXpf7wB+/asDcPihR3Aj4aKlrRl55s2mc2ig97ijczRlBNYVQSKZQiSWQGCY7K+Hnv4BynQIZe7YRU5hyjieamDeMAr0Wog8wvRKROIRxJNxgleb3scw4vRO+tw4l+htlL743BnKZp97OVDMkNAMKW6CI7j2hhux594/xOlnna3b7unvx+wF85HlhqihJY621nZUuOHOc+NjhcIYM3Y8ZRNBhUYYF4rjtBSvvvEaEqm41gHRA5/ASGRaIMjESj7+iLQh6ovwuObak9G1qA95gp1COU8eA1jkccddvoWvfv0r+lEDefFWnsaipo5GZLlZ6xwzipvUXsgmtkiQYPomWqgbLY0tBCImZj72DP76p7/hmKOOxWknn4njjzkJl190BSLc6DbEGnU5n8IYIGiPJdjXUZ2Yt3ABfvCjH+OA3/2eG/alEM+t6JoYaBbT+9fQ2IoMZdMxajQQAuXeQCOAD59jFiJguPiyS1n+h7j8smsQjsbQw01wsi1KuRvUJkWQPgmtNLDkuWm1HW6UiaYsbqQLBEWDfYO4+O8X47xzzsdJx5yG008+A+ecdR5efv4VmNyki5GAqouQchC1I0iwfg4BjW4ljOMm13LCNBg1ItXcjFRjAw0yeUyf8RAK9PRVuCv2OH9Ejwps27RD1MUWDA2lUaExJBSKwLbCME0HpSIBE40QTiiq65YxSZO/fL6IIQKApV09+PvFl+PMs/6OU048FccedRxOPeE0PPHw4xBl7uwYjf6eAaQSMQ065A6GWW+9hf1+8jPsv9/+qJCf1qYWbcCQN3lXBj10tLcjbDtwSy7Sg0Mo0lBgwOTomDrtxWdewOWXXI4Lzz4f5552Lk497lScc+rZkLWnRMBqc75GYg7iqRj10+b8KYrW63iKBh6Zq7SxEPA5CEVCTLe4JmTx8Y+hkzh9oAJggOMna4VNVBWNRriuJDn/LBQrJZRITiSGyWutQ4ANFCnXIuelYSq8Ru+/Mi0000Bocd60to+CmwOG0hlkKMsFi5fg5VdfBZnkukD94Rx3Sx4EXCWiCRQzeeqwgRitdolwHAl6LRsI/LUOUCovvfgyfn/QH/A1Gh/SuUGEYyE0tSU55mltmJQ5VaoUORwV8lpErphHKGGikcY2Ftf5xDBS4FgUSxWYVghWyIZDHVYmZUBwv+ba6zDNIb85uJ6PppYGxJMO1wPoNUkRkAMUUo1EYGp4djMMeDx27GhE6SWONYSoWwYWL14MGD6uve4fWHu9tfHWrDc5NwAB+4alMJTJUiQ+DY4eFAchkUjo9d3jei0DQyyOSqXCLigYgQExUhLPQnHtTjU1IBSOgKxinXXX19eOMg989kVAeyLVoMfOtJmHZWVOS3sW9S5N40A8mUIDDa6RaJzG6TkYSKcR4bpgWiGOLcGeYUHG1GfrPX1DmPXOe5B5bIRCGKS+KupIOB5FrCGJUWPGYpAGo8A0UKQxZ2ighBc4ZlKXwfpEJ7hMamBZnf8FDPYNcP5fwvl/Hk46+jQ9/w895Gg88+SzWDhnIU456XScdMKp+Mel/0Dvkt4qOC1TTjQUKN+gsXI2Ljj7PJx47Ck498xz0NfVTyOZCzdfhq0sxMMxhDm/I5aNkBnWehez4kg6KRiuTZ0rwS8Feq3hdEIHdSUo+xBDQYEGhcdmPIqLz78E5591Ps4+7WycdsppuOjCi5nfQCKSQIXXwSLXCIttNdE7LoYJuXX+17/+Na9/h+n29PWPdWV5ra5e/zqooy4cx6ZhK45YLAalFOe8BymLT/hQPZCj0WEh55IyTeqViUQqyjEOoaOzEz4UMjQyNDa3MA6IbsSTEZ2vl9c5JxLlGhTw0m5B1lRKBVEripaGFvQt7WEfz8I5p59FuZ/Kvp6OcynbV194FREzQgMy4HGdRP1Tl0BdAl+YBIwvrOV6w3UJ1CWgvejg5dXkBXjRokV47Y1XYZhAhBfyEj2pivGNNtoI4hEWT6nLzbrHDWMyGces92ZBNmcD3BSbISDZGEU3N1aJlIkSPW4hXqAT9CLbNBIU6fU26E3zKXO56PcNDKDCTaF4HRQbicfj+pl+aVvSxBiQ5UZbygkYlc27UgqWZXDTWNSbSsdx9IbDsg1uJPIw2YcWGiqkfJng2WR6Ez3xc+fPwfyF81CmJ0c21p7sQlnXKqtNhGyMYrEE2umtk8057Q/kUMGEgksPurQx6+238fLLL+PN197E7PfmcPtoQj/72J9DE8FqEDCvH6DsBXpz6wcBnJCJiGzYCDpCkTD+H3v/ASjZUZyL41/3iZPnxk3SSloQIkgkiaQMQkRJ5GyTDDiATXB84MB7GMfnQDDYmIwJBoOxMWCyERgwmBwEKGu1+cbJMyf9v6/nzu5daSUBMt7f/3nOTk3n6urq6u6q6nNnC+uhx1sHGdWiI6MBXqlxzE1gx44dKNfK2HfggDPIDccYUBkd0gDQHARUrmLeThE9UiqjRIU0T7C8vowWjd8BFbdrr7sOh3hjHkQhtu3YDj0a5rYdJyDm7U9BmviBoULbG/TJ+xwxaSvz5uq6668h3tTdTuZ0xtTqsZsL9Sk8Ag4RAsU3w+LiIq6//jqccsop2LJljsqb73gQ0Lny2c9/DldfezUWeJtz5ZU/wFXXXA1LI0HGwHpnDXc9466Q8jxHHkakW2PttxPIiEppSF5z9dX4t89cjo9/9GP49Cc+jU994lP42Ec+hv17Dzjluc5587yAsgAMeVvd7nQQRDH27t+Hb3zjG/iPL30FuvnVq7QBDYtTTtvu5LLRmKE83wkkATIcwihyQxpQRr/+9W9AP1DW6rRpzHSdfK0tDWhspmjQMKhVGyhYu0IjjzYfuABQoWWac15ABou+j3/04/iH974f//rhj+BDH/wQ9u/ZD8nwkLdR3bUhrDEEHz0q0q31jEpvHQ94wAMwomEkw0T0+qHv0vv2HSANNSq9xo0lrnjOqNNbDvtoyJdKFZZXedNeUOFexYA3vOVyBSGNVsBCc2iNTx5xvlm32Wwi4nr8+Mc/jre85W34x/d/ED+44of48L/8C77+1W8gCALsOmkXalyPCW//6zRaNR8H9u3H9ddeh927d0Nj7dLQK5HXUdlzfZ+66w7wuP50K1iv1ElTBbLkSmHk1tG3uXb+8R8+gPe953344Af+CR/50Ifxb5/+LEqlkqOR1iCN3D4NtR7nUus7pQyWUWtWsfOUndAaOrg0pIyvI6flFZcizkkPx37s4ewwDF0fknvNb8qbTq1/YwyqtTLLKti6dTtK1QA+ZTDnIqNPB1//2jfdmpAsZMw78aSd8EvcF0sVGuFNiO7V1jpv9VcwotNr3KFFmXJ259NO45jKlOMeAi+E9qNBm+zIQIMlczyucG8ULSWO4/LPX8514WGFN7yVSskZ/AtbF9CYbTga6s06tF/IeTOgU462L7SHgI6KUrXG+rzZ5H4i+iX/HRpxXdY75Q6ncp1nNMgL0AeI9c4Aq+uJRBZxperCMd03/dYuzTw6AbZt2wb9yQ4MuHaGnNcSytUSPvyvH4V+N+XD//ph0pYCHnnD/Iz7UplOhhN37iB/a1hvcZ+nXIeU59APYC1Q5XqRnMnpW65WuGZDJ7cJiRzQATOi0X/nu90VYRwh8CPON+nnpHR6Payt9d06CIII1gtQ5nxo/mwQgkneAHe5DpZx3e4bYYxHR2iXtFmeTTUaqHXSXofHilrfEdfJ93/wQ9KfO36G3GN9ztdJO0/BaXe+M8TLHp2FtVqJshHh+z/8AeulWOftf7lcpRMXAFlV4R6ak3YS6vanI+v/X/G5f/scrrnyGmhf/acP/KNLv/ud7+E41miYh1yhHkY6Z3NLx1qCz13+73jn370b//SP/8zygOdzhbwZIaOjoBJXAB8Y9FLoBt/jum6vd2DoQQn9EHEQO9Atfq8DdDsZl5VBpRwAPJ++9+3v4SMf+YiDj3GP+vCHPsI96l95e79OR0aGUlim3Mbokc9DypChoEVRhCu++z2ef9/g+fct3Oz8m53ltldAe7rkWc6dgvugH3lujeAYj92U16jP4OpreP5wfqu1GrIUkINN52rCterZAHPz8zBsUwjI7w6dAgcPLMF6Hh32I2gfCulAU9/aq7wwgBz6Oi8+8pF/defHJz/2SXzkXz6KK75zBXQugjyTo44op58pB6YcOE4c2LwXHCcSpt1OOfA/lwProxFsWEVYNBD0mzj03TaCNQ923UNsYmQ2RX1HGdvvsogk6sOEBkEeIOyWccWnr8TsUhkn+1uA0RCDvIXyQob1XguLlQaiNaC2XkalE6GUh/Dp8s8wRBT7aEZVVLIYg5JB2yYYmZRKaopsOEBQFKjSgAlNgAoV6hENcQQ+b60LSBmP/RL81MBLLGLP0pBbRaNe5pme0nERI7egUhSxTgVerwosBcgPeij1SggHBnUq3eloDQtbY5TCGvq9BPqxqZHtI/X6KMIecq+LNFmH5S1hk1po7OUAABAASURBVAa06WYY8la1UZ+DKYdYGfYwqhhEXYuqiWCDAZJwDaj0YIIh+wXK3RAxx960NSTDFkw8gFdJqYsNMWOqCFc8LPf34eyLzsCh1Tbq1RPQiE9EsmYQJj5KSYxKWuO8RDCDIW95ElizThjBK2rUBbdi0VtEZVBC7/oOFrxZlIYlpGsjROTXkMq4raVYMwcwLHdhGhkC0hyHAfzMwh9YVLozOHDFMpJWjgaNCRunWB0cwvZTG+jmhwDbhkWCiEp5eeSTJh/lUYggHUPerqBeXkR5WxVLdhXtcJkyksFfi2CvLWHn+umIrlrA4OoSFvxdiJIqyjYmrVtRT5oIwxn0hkCLCmdltoqRT/5HI3SHbeQJeVg0UU23AqsNlPpbEGazKMfER+dRFntOWZyfr6O/fggN3SKmdTSGW1AbbUd3f4piOERcTsn7LuABW09YpHwuo94YIYjXUOmvYtYmCOwIJRuifV0X24qtWPnmbiyGBnm0H+34epjqAMYSRdtyThmmBxH6+5GmLXhmiGatzr4MYsxguBKhmp2IOe8uiAcncD7qiPJZlMIZlCh7a50l2BKN3LgL1Fpo53txn7PvhlF/DbUgwNZ4Dt3r+tj7tb2I12I0kxqCjo+qiTEapJTzPpKgg3AmQyscYI1z1Pc7iOopbNRFkhK/7SFLO7wFbcOnYu8HVeK38LIILELcL3BCqYnFYhE4aIH1KrY27op00KAsAigHWEp6WMnWMYx6OON+p2N+2wKtjwj9/SHCtQaC5YhrEuijQO7PoDF/KroD5nE9DHOOz/aJqI+yFyMY1lDPTsJ8dipmhjuxNT8RjW4NhjfbFc9D0S0QmwpK/iyKJEIQxOj1O7xZ3o/7nX0X9Ps3olLNUC35KEZA2glRKrbAGLMBBcMChc0c5F7BNQwYH0hoVVhrkQ1zFLlFHNYoWwbIfNz3rHuwfh8d8qqXryGggwU94JovXY+53lY0exwXaqjUA3SyLtKogyGt+WYaw9+To7O7i4qtsV2I1aKFTpQgnK0jzQLyuoycfA58izTuo+uvMkzRWu+hWWxHtLSA2oEdiJfmYIY+jC2Q2QEC0l4vyqj1a2im88jWgJj7YBHm3D+AjI6qec5nte2h1A4xR94n2QC9oo0e14/lnkqRxH3ufAZm/ZD8H8Evr8BUlpCGhxB6GeKuh0arTppKGHgBMrLDo2MlyIAo9eGnJSAvYe7EE1DeUcNKdgCjeBVeqUDR85DvaaC+chcUKzFiza0JgF4Hs+RfwX0yMiUY8qgUNd0c5N4698f9GNpD6GAvRv4ApuoDmhM6RiPKACcIvpciClMsbq3CC4awHE9hevC8IcqRQSmw3HsK+COgxHMIpRXU5zKko2WYAqghxAya2P2tG1ApKiibigQA/UEHJ+/ahrXlGzkvXVRsxr2oh+9+8rvYEteZV6A7WEXbHMS20xuY31XCsFhGzLkL2VdlAFz9pavhc+wz5Vm4t+FCwJD2MPfQrDaR8jyyXgWddYvIbMWMfyri3snAgQU0O7uwFXdCbTiLYBig4oWcyCHWzDqiRoyEeEqjGryDZZzinYZZ7l+2XWZ+jrAWohW00S510LZdGDrYE9IPY+HXyUJvgHbWwaAYISMfC+tDzlqP8Yr2m/0d7j8+ZoI5eK0yKr0tqPdPQmn1BGSUOxQRksKil40QN0KElQitbts5D+zARzNYgOH+M2wBjTrj5XDj/CuQD0LEto7ARjCg7HB+fNJWJCnyNGWOBxQBQFlSPzlPE/0Aa24T5HaIkOPt7x4gz7hu4wStfI3jLTBTrWCe81LKPMw36siDEVAdYY1EaK89eMUSyit1+L6PVqeLbFTAhjGqM3MSQ9KzwD2iwfEuYja7A3CozrloYq60BTbPYOMRebaf9E0/Uw5MOXC8OGCPV8fTfqccmHJgzAFrLbr0qvvWw5VXXuky0zSDRwWiHMU444wzUNq4qcvzHLp90qugA94yucrH8Uv0GGMcrYrPzVHJsVQ4ANCPAN0KdLt9dDodqBxSU6jsaMzlchm39BhjYIxxbaRkxHGMRqPh+JBQuRFe5ZNFEC7xxBhzmA7qMwiCgDQUKIoCx3qMMYiiCPofDYRDNyebQXnHaveT5AlXvV53NCkuHOLHcJjwFnONY/CgWxxQQfNpNIj2SqXCapYw/vDSxEWkXLrITb9MfiRnIz4aUXOmfAm3HxgYHxgMCuQ0NsTP4bAPsK7ni9cpFTqLaq2MOI7g+RZrayvo09mS5UOMCPo7aGtzFFQy2+1VhKGPXm9A+i3qnJ/BoM82a/CpGJ544onQHEu29XbB1Vdd68rCMMTOnSezbYxSuYpRkqHXJZ0cexiU4CGgsZyivd5H6MXwESEdFlQygXKpikqlBuP5GHKN1GoVjmeAdruFKA5oqLbZZwTrA6trh9CYqyGIDNI0IZ0tJFQ+y+USRF+/33c81/zHlC/lRZSHXq+PZrOEL3/5y9CT64tQEIy+GG7+mMMJi5uWz8zMcA2MoPnsDboQH4LQQ498Ujync6fdXYexBfo0bId0wH3zm18H2e9kfcvCDOciRhQE+I3f+HXKa4Dzzj8HT3jyM/GgBz8VF57zIDz+UY/HX/zJX+DKK36IwAtpNAE5eaM1wUWEHBnIVJjQsLcEPToW2qN1LNERItKNMQqOAmMMmxpHg26hPY+GBGsUWtQM9ZnkKX5LILnLuWcZY5yMGGOg9AROP/10l7YWnBPr5rLT7+LAgQMQ/cazrlx8VBtjjEunac66I85pDzlludhEV7kcu33ACil++s/mvtWbMWPeGWOwsLCgLExoF02Kq43irvBWvowxt1IKZIkgg6ERnI0yjGjQk93wbUS5y9jWAtxvwbXlwG0ezINxZZof0WKMgTHG8U3roMy9+YQTTnD754Re3ORRO+0hGofWNFLAgLJNGV5ZWXFtVUegOsJbrVaPkoPrrrsOFEquwwIR9wXVvec97wnNt9aM+s5T2vD71rnG224dDelUFC5NuVv/3J/a7gdYPa6hLuJqBM8vsEKnZLNZRRha5EWCXr9NZ9SIMs3ywKP8DHD7nxxkPgCGAqMNgnHDLH6yrECJ9Gg/TekgGCYD0jCE9k94OWkpORC/Je/rdE6NWEf8FGj8Pvdh7U+NZs3VTXT+pUOuF9/Nl3irtsYYl1Ybzav4h9t4VLfX67m5SukwEC5jxsTrvNJ86Ec0VU84hc5aA70lZYzhvjri/hTC4x6rvX+91eIe10fBPadaixnvMp7Aj6yrN+Bc6TzxPA9VyoLwTWHKgSkHjg8HdBIcn56nvU45MOWA44AxBoNuzx3o3/rWt2jswB3I1nowxsM97n4vyDCR0pPQWFLed779PR6uI9f+eH5laQFrfBgqflLKd2w/EcYYRz/4pFQq1tfX3WuhUiaMGZdZa6HXDEGlScpCUWSH2xhjqCT6DpaWVhCFJacsaPzCJwVQ7aXgrK/zRob1lW+M2lmHJ88Lpyyqz4KaokJsPMaMFRwlxVe9Pq9Q6VzaMyMKPSopjP6XfIwxzhgQTmPMYR71Oz0c2HsAgQ1Q8BrQ0Mr3PB9hEDuHx007ZzEE0uMLk7N4MzCpj8sfK6JyIqS8WfrMv30Kb3vb2/C61/01Xv3aV+GNb3kj/vGfPsC5A0IPlD0gSftIswH5l2CUdKi4DTE7X8MsjehSNYDh7aDxE6RmSCU7QFTxUamWqFxn8DzOKzV1zbVeTZbxIKVWaRlB8wtbIEVyMBgRv8GNu/fA2IAGOWefg/G8CAYhDX/SnYVYaJyA+tYFDFo5IlNBJeatcUppSS2dBSPSlyMIY0iZ7NOghc96vBkbMF7wZiuuWtIHHFi6Hmudg7BBCjlAZAjkNkVOB4bRuI3F6Xe5K6Rgi3UBDQPJl4mBr3zlKyBpyj4KDFO012FIqqFxZTkhlhWVZhGsy1cMkANmrbVOWkPXR8zbvWqjBv39eBD5iMjXhPwsVQLycYhaNcYPv/9dDLtsnyTYe8M+hNZDmo7w+Mc/Fi/+tV9GEBe4Ye/V6PSXkLQyrO1dx7A1wlxlHoszW9kX4HNNyoDwQh+DfIDEjpBHKYbBEKZWoLatSqjAGI0GnJPCAXt1edZaeJ4H4Tj5ZDlrQleudaG1JGPAmHFb3Mozqa8qwqlQ7QVK3+++ZyHj2Dw6oAIKYpIMcf3117v9wpChqiOnzfbt28mDFNb6KMjvhMZua71NQ2QZm/sQfhmPot3a26ZP9W8PaByT9saYw7wT3YI73vGOLm/CL5+OsUkbY8yk6W2Gxty8rvDUyjMITICgVEEY1eAhQq6bcOZlQ0CyaQqfE+wRyDsofgSEA3yMMYf5KFq1H5522mmH88RjVnNjMcYoCrVd4LoG10AclaBfg9eY2+029IOtKhcABpbyGPgh94B5GOO5NH1xzmnVXhuSbgOP+4H6Oete90Zdf+qTgfVEF6AfbJQT2Sf/ZOxqfoVbv2nSH9GJ6eU0jkMMRty3TMK1bxFXLA4cGq9/rZkwAjI6MbN8BCCHF1iGt/NjUiIgGBLrgOuMt+tw8QTt3goK0jMq+jSJh9D+CT+DT1pMkGFEee90WpCR73EPNaaA53kOkmSEpeWDiKKI51+FdbQPpDz3hxCfg9CH9ldjjFsbxhiXL77kPMcCOg1xG4/qCod4mnC/8RwNxs27/rxMsrBjxw4o1B4k2qwF9OeKQm0oVnqjIBmlHN8IUdmiUo/QGayi1VtGtekjRR/DUYtjT5FyLzI2h86kFp02wjGFKQemHDg+HOBSPj4dT3udcmDKAbgDW4erDlbxY9+Ne7F3zwGEfgDQiNUtf4M3q4EfuYNfhm6pFOM///M/oUNebY4nSIGQMqJQCsSWLVuoGBoU4NZC7cBQtVtba+HQoWVwtBwvlU8Y/vOcQczMm3+oUBrDOoQ73elOeMlLXoJXvOIV7v+5r8+WIF4ZY7C2tgb9rbn4MKFhwktjSAMNf5WJtkknxphJlHQWDmRciMcqMMaQRns7eVtg8oguxUXDwk1uA5Xf74ywvLQGk/sE0cxcN34PzeYsEyAvQXUVKExOmIQ5MrLYVTj8lTMmYOBa5FS4EiqQAb78n/+Bd7zz7XjTW9+Ed73rHXjPe96Fv3vnWxEEBnkh5ZU0mwwF1bVR0gcY33nyCZhdaKI5V8fitnnsPGU75rY20R6uop+2kfsj9HodSDEkVVRmB9i6bREvetGL8Gu/9hKceeaZVFyrnKcWdt9wA0pxBV/64pdpBMxRmQ3Zh4c0I73Wh0f5zukAKUaGboAyDf8Mq1e0Ga8isnVkJKm1MkIYVBASj/VjmCBCEIUolUoIAg8jOjDOuPtpOGXXDpy4c5H0bsV9738GmjMl4s/ghTmMlwPkjdaRR2XX8zzc9a53dXMu+ZWDzfoelva0nPINcoS2PWhzsp0+R+RHKau52gDLikoDlkUCwPd9xKWQhkfi5mKtvY5DVOpPOOkEbDthOxZ2zOCkO56Au55xJ4jnA1po12fEAAAQAElEQVT+115zFb71jSvQnItRIl8Cz0elVOZt7xAPe9iD8Xv/52W4yz3ugMS2sWPuBFT9Gm0K9tErsHZgDWv7c87LwCntCW8KR8UQNTpyTrrTidiyax4zOxuobCsjLSe4pccYA2OMw6E3AGq1mlsrBdeU2oh/k7jStwaqJ9hcR8aJnFM7d+50fRgz7k9j/eKX/p19F/DDALn4zz63bN+GjKExquc5WtbpAJjcNAu3MUYB9BaSMcbVcRk/5a/NYzNmTIMxhmMwuNvd7uZC7UMiQ/uB4sYYJ3O4jceYMZ7N1ciGw2OjPYt9e9aR0lGG0Ke8lTDoZvARo1yuwT16BXziBGBJQZwF92UUnqPNmHEfWZZBtMkBpjFp71U4AeEyZlxXceXLSBzpTzz8AEPeTBuGrVYHKytrlHfWorU4mUOmuPZnXR/ig9rrv7+74YYbUYrKdIBmMFxLchSqTHR4XJ8Fb9G/+tWvOlpp17r9X7iMMRvrP4ZP59GQm8Tp9+D6v8M2nHDSIk48ZRFn3vd0NGciWK59LiUUNqVMZRhyXQTkl/DcPsigdQtihXMGTNIp+xohpoNPfRd0Cmw9cQFnnHlX7DrtRGw7aQFbT5zHaaed6vgh3lvyKqKxz2FB+LIsgebgJb/6Irzi9/83z78LUZ+NOH7NAbC2tnab5x8R3epHfeoNgPZ6y61DpXM6cvM8g96MkjwsLMyTxtTx3+d+JoR799CBS0ILa7guM+69Q1ieJUFsuT8XKFc83Pd+Z+DEk7dg+8457Dp1J+502inkRwhDZ5/mKwxDoZrClANTDhwnDtjj1O+02ykHphwgB3wpZGkGKcNSAqT4fPMb33ZGW8bb9YzKTzJMENHYGQ0SmhYW1vBG5FvfhW98YjjOH0tlnKDbf0OlstpoOkUCfIwxVEh99+rm0qEVKrw+wTrl1RhDB8AWWBphlruQMRwU22z+GGOgm4nzzjsPD3jAOaAdg93X7neOkJmZKhWSAp/97GeRpin5FTm8MuJkXAin4gA2o3Rx8XgCwl+tVp2yY4whTkMFy3O4pPzgx37yo1pMFCbN7cLinOON6FUlw3F3W10kwxTD/hCgkp7Tqi+oQ+Z0/jTpAMjBSqxcGBZvAO1kCOQQAJ0CLGGNSb8KC7h8U2C9tYrzzjsHF130QBdeeOG5uOghF+G8C87D6Xe/GzyiHwx6pGuIgEZ0GHJ+eDtea5Rx9nn3w/s/+Pd41/vegbe97/V489/9NV78m7+ME+gISHiro9fIpSiCyq+xBRLeWFWqJTz0oQ9l29NRboA4A+YnkBFpjMEnP/kp9HtDzM8vot/uwo9LMNanAgnoxrIcNVH26/jaF7+F3/61/42nPObpeMzDnoBLHvoEvOAXX4zPf+7LaHcG7pfBV1ptGh0ZBsMhkmxEpTPCn7/6T/HGt74eb3zbX+GNb30NXvlHv4u73/s01m+j3V+DTyU1jANktCRSri2tr+3bT3DzboxxtMZx7F7/F94jhj+OPJoMcDI4N4ZxGS0y/BVOgOwACgs58ELia3U6iMoRZudnsPXkRbz2da/Bu97zDrzxHW/A297/NvzFa/4vHnDOfYk1xf7du/GOt7wV+69awszMLNYOrTrbosPxJrT4HnbpRXj4ZQ9G3PTQWW5B/3tGycaYqc6gQaOvXrOoV2uIOM40TzC/OItHPfEy/MFfvhJvetff4h3/+Ca8+b1vxJ++/o9xS89kfUhWZfzLSWa5qDwaZBOZvqW2m/ONEZ/IClqtwpmT78YYiMcNOTY9i4B4DQ2OhLehURxyTX8GEZ0mBReCjCCfxl292YDxfOTiNxeO5wVYo2NRDgBjDCxxWI/9IOO+sgA96kvhUeDWy2SNFEcV/SQJjUntFE5A6QnoFt0YA2PMJMvtLaJX9Q9n/gQRtf/W176HV/7eH+Ixl3GNnHspHn7RI/CLz/sl/NunL+cW4BOImHII7s2ATwYZAkPGc2MdXcLDWhC/RJfm3BhD4/Q0eJ53uM6knjHEwQZKz7r/wi6D3spIkxxq32pRJrWn8dwyxrgyTju43GiMz3Kt5sQrGixynnH6gcpKHNPBldOHEXEvHEF/zmCMB5/zrLeG9Mabzsgh13pEIzmjs4JTzvWf8NZ/iBGN5VIlxl++iuv/LX+DN7/tdXjTW/4Kv8/1fw8a3YOkhXZvvP4lW1mRI5XzkeO4PR/DvY+j4E6QEk2BMcNzLv2M8Yy0ddHpt+CVDB552UPxh3/y+3jt37wKb3r76/GeD/wNnvSkJ9BhNUNaRjzrBpDM60wC8Wr9jkZDt2/rR0qLEXj+7eX51+e+wPVgCq6VWzr/rNvLcBtPYH2kSebe2DDGuNoZeavIFjpztfbkYNVca91LHoac2+WlFTdUsdD4HoKImkwAnjdLWGkdwLYTZ/Crv/l8/O1bXou/e/eb8fb3vRGv/OP/gzPucTrlIEV/OACkyKijKUw5MOXAceGAPS69TjudcmDKgcMcKGhlhPSGGyrJZRpEX/riF+EMCGpNcRhRMRg5Q2qsEIXYv2fJHdhFYQ7jOF4RY8Y0SHmUIS3ljMOBofImpcFSwVjnjdDS0jLAutb4oK6P3FgqPnOQwmjMGAf4qI0DItH4RqMUUkD099qrq+suvmVLg4pGBx/84AehP5lQfSkmbI6J8loUoFFLJQzKBYwxDrDxiF4pOgJl6c8AFAqMMQqojBGJi/3kXxqflLq8SLG4uOhw5rxhMVTeChK5urxOAyjijVkLHnlGxlARh6s3Pz/vOi4MVUySlAuYI8Nfr13KjGFy04f0Ei+Q8x+/aezs3HkiXsLb+D/60z+g8vl/8PJXvJy3SS/H77/y5Xj5//4d+H6InA4oj2M2xrh+B8O+4+PWHVupwI7gXrHlScGLZkSlCMtrB9EddZHzNr1MpdvjjY7GA/ba6/YwHPWxcijF6sEhlpaW3Lg77R5e9arX4JprrqNDqIu11Zbre0he5J5B4EfsGygSxhGhs9LDt7/6XRq4XXTX+1g+uIoDew7CkkdBFCOiwRC6v+UPEZXKsEGI9XYLsyfMI6iGAD8oAdVTqrCkc6Q/bTA5KSwcf9O8QMh2khff9+FbCxmlkoeAjpBrrr+Ot+g98lZcJl/ZkombfWT4C2T4T0I3BeBksXbIdV2m4Z/SEB+ORjh46BCWDiyjXCPNpM+EHhCyIh0TnX6HEaDO2/YvXv7v+OB7P4C1fWuYrS+g3x3BcOyNZhMVOmcufdzD8Qf/9/+gTudVTseL1kdGXmo8yQDotTuO96PRgMp2zzkf5hebiGs+6GfCIO9h/9o+8iIn3wsYYxyIAMml+JAkiSuTDN/hDneAQoEcbOKZ4qp/a3DTOsIt0HrVupaxI3w597oRjR1OA2688QZYD07uMhr02ldURyC6CtLqBSHXzIoDcG7kgDLGOHrn52ehtPq5Ndr+q8vUn0BjmcBJJ50E8UD8mpQp9GhYK7wtGow5Mi+qO2kzCbV//OCKq3gm7HeG87CfuLetBv2U1blo9V3wS04AAaOHP0wLj0B5xhiIx4qLZs250oobM+atyowZ02SM4R4+DxCPxmuMYdxgZXUNxrPQf0Nn4Lk5oZQ5+Zqd1W0yHE/Ur28DfO3LXwWnkFBwT/B53qWuPOIcg7Trzwl04xxyLWn+jTGYPL4fIOSZqbDVWsOWE7Y5R6DP9WTLQO3UGPBSjJI+cpMhJ0L1m6UGfsiyCaL/slD7xRi0R8cVLnLuP71hjw7REractBXVZgleyA59YNeuXaRtyP02gWQiiiKOHaQyY17KsgG0Tvr9LlbXVlHiXrJl6xzk2P3gBz9wK+dfcdT5x96O+THGIPA8XHvttdBcax4z9m4D3znS9Oc07twxcHOj/WVtbQ3ab4TQ8wIUHK7yDedcikvCvTbNerjDqacgjNSQNWtAdbFEGWDceLB+CMO2TE0/Uw5MOXCcOGCPU7/TbqccmHKAHMjpbfc9j7fAI1jwMA4C6HXH4ZCaDxWrKKKyAM/diIR+hMAG7r8LK3SdopOZOP4/8bEGM3Oz8Hmoy0iz1joFRMqW/iZUN3WKG2Oc0SGa640ZeJ5xCo/qY+NRvQlY47PccyX1eh3NZh0HD67hQx/6EP7kT//Y/bigFKeJYmjMGH+SjJVIw7QxVEIcBipWNLql5EzAp/En5UV/56y8CR7RY8yRdhvNbx7QqCRW5lMLouLEyKZPjrFhDI7B8tZ7nkoUZ3kDr8a4dHCZt14hjcIl1h2P01ASLMe9uLAVhcHhhxLBdA5Nu/IL9m05Ho6YLXLCRlXmu+sZJvcf2o9KzbB/gHY+Fcohjfq+ewV2xFvzgsg8L0Tgl+gIKKA3ObIU0A83DvojBFEIjzxCDlCHZVu1H9GgLKFar2BEAzPj7ZvG6dEREIY+6swvlXzMzEbOqJbC+OEPfxhvfevbsb7WpmK5hTIABPUAo3ToboS8wDoadcMnh8RMrYkTt56AFRrLBW8WQxO42/QRb4m7vQ4G2RAhb7i7vSGSUY6AayOOyhisdekwaHGwCfS0b1h2r9z7YQAZ+ClxDXnjlWrcbBNw7APiEB9kYEgWjDF0WswjpfEpPrOqUAGmwOQxXJtHwLBIwDGowZGZcDSvr3cQUbEPy+QzaY7LMQzlPk0KjCinusHvb/ygp5T9RrWBpDfC37/jffjsJz/HLi3q5Rli9VHwe/+BA0h5HXjOhQ/A0579FNzx9DuioJGTMc8PLYIYdBJUoN9iCLifyMhOeHM6HOZcL0POMVAqlVEpVVFQfrDxGMMxECbrQLzwPI/1U8iQneSrjTHmqLYbKI4ZGGM4t+QN9wTw0RoTLuGh0MHn3Gd0Xri0LbCwZYHjyyD5BveVxkxd4sdxRbw9Tl2/vh9gmQ7BtfWVw/sMUbuPjBafMjvuLmce501rwmFh8qfwcbQTr0LBZIxy4mkv0TxozMpnNYg+pRX/UcCY8dyorvBPwjiM3PxYsJxOrXQ4wqDXZyp3+arnQON3QF44PpAvTBtzZB6FdzLfkhm9ii+6RatwqFyguDHsjzCpo3y1VbhGA1FtZLgrXXBNWOvD51pTfWMMwHRKEuQ0u+K736eDawiP/9Jhwv0wAqWF82zc7fRVV13tDM6MDinh1Vs1oos+I3R7KddQAT8oQQ699fUW1lqr0N5GBOjd0MXB5YMwvnFrMCWPkswg5/q1nq+h3C4wxCMAhMsQlz0KZCjnKLhv9tHmvjWkc7Xd66IzGEK/e9pqr7nfsbBspnUgksRHyYzqKt9a4c1Rd+dfk+ff8sb590dczx2ovuTKGANjODYyJiGvhIPE3OqnyADNy3XX3YAoCJDKO88WURRgZn4GW7Zv4fpK3PoF6Rhxn1o5tALDTdFw7DnHXRAG3IM116VSCeVyGSuUgUMrh2DJ9w7nY3iw797gG6UpnNM5s1hb77Gn6WfKgSkHjhcH7PHqeNrvlANTDgBSAgOe+jJCPCO1B9hzw24M+wMYMYgKizGeMyR0LXxVkwAAEABJREFUcCrriit+gDAoo8iVOr6gQ18USNmQgkJ7AVJIqB9AP94lhaI76KNDpUeKENV6qp8FpIbKIDPGQG2pUUDPGJ+2JcvxGSoLPst98gmQUqNflA9DH5deegle//rXI6DS4lPZl7FijHF9SxlSWvnGGBgzBmx61I/jPdsrnJ8vYZKnUDQZYza1+BGjhiMznBiFbCJcxhiOwToFzvetixszVtTWaRB7NoB+iAl8PFhHr0/FSfxkFnSTRKyKMg7IMBqDy9r0xX43pYCcSm8A3YTrdfaEBn9UClHiLRK7IT+HVKxHKHIPoqHILQI/RqXcgO9F5LmFbhKLwmOfxEb0hrJqaXxJee72BtAj47ZgX5obGfBBxLokuNPOodtbvWL6qEc9Cn/+53/u0sPBCOLvaD1FVAowSHroDtuAD4QRv3IZqi0sLx1ErVJCica75CMvUpSrTFdC8qhw7WrVGYxSYDjIUa5VMWCiUqsD5QA5jaHa4hz53kTE276cSmcOD3FUg0GAbidBOYox4lrL6YgraKikaQLx+y53uzPCkLQg5xAJmlPG9LH6ItBWhaESDDJTcWYd/mj6DVO1RpU38H1ITkejETSGuFKG/jZf85EXATw/RLURs07EMa/iEJ1C27eeiF5niD//01fj79/yfnh0gJTiBg4dWkKTjrbGTBMydB779Mtwx7vvQhYmGKIHmn/sL4d+m0H9eZ7naPRNhMiz8NmfT355qYecPCuKAgJjDIwx0KO01pDAWgvhac7MUF4SF9fa0poRqP6PAsIjMMZA7YRDYIzh2CyKjDNDWlXnjqfuAsj3UPPuAaVqxTmJAjkKOE96fdswX/ImED7RzEbuUyp5Tr6Ey2X8N32JBsGEHoVBKXJ81TxMykSOaFNa8dsFNif+DD55k3N9ZPkIHp1LZa4R3ydmTamT3YIJTjz5CqV5Gw66uESXMapEjnPdiWbNtwxXYwxxjXlpzLgObvLUajXIuVZYA+t7nCfJXs+1W+GNdYYCOgs03iCAW/+KG2OcHBR0ZB86sIR+p69VBJ2DJTo1DBulXL/pMMWe3TeS5AJ9OupClvX7Q66VgIZphlq1SSeB4fpXfAYj1ldeWC4jozOhvKXi1n9Ir1iSFjBc96Uy1z/XU2t9hNv9cG+EAwvo1RoBR1JsgDGWNDZQprMNMBgl5Aj3mTCOwK0H2hfCMIQM59FoiFarzToDl+9zAgXil+ZlfP513L506aWX/kjnH27jEV7hXz54yM1Zwf0AmsvIoEwe6vc0dIYrT6gGdAC0Wi0YYwgeBv2EtJa4v5bdPtyn0xiwCOg4VlvPCyibESI6BkwZKHjWFDpnwgr5MoPpM+XAlAPHjwP2+HU97XnKgSkHCiq+cRCiysN2SIUno5KiX1b+2Mc+QUOsgoLKQs68KIipJPUQ1wJ8/rOfZ7yPMm883YEN8DA2R4HyBfgpP1mew3oeb5QTbD9hBxKOJ+WNsBQLGfhSGGTcHjx4EHEcOiPCGAMpNt1+Bzt2bIOMRtXP2K5UqribK2MMKbe8HVnDb/3Wb+Hv//7vUWqErqzdbkOK51ln3Rt3v/vd3avOSmu8UpKkVEW8cQVAHHCKpjFUvmiASdkxxlCJCvGNb3wDejNBlTqdgoqM7xSxlLcU4COaGNzqxxgDGSGHjXXyQ2MWDr2GLDpEl5TqE088AYPhAFmeIAg9jmXEG6w2Uhrmel025O1tnzfqMAXA4Td58ykFXbwSjow30nIgKK5x6hfe9aaD6shYkxI5+aXskoxhKmvKB5+YRr9eQ5XjQKHxQIXdwrMlQkhlGnQqVRgvkZ+raM4uorXeJU8i6IbdhBBJ6HVTzDQX0W71EfhliJ8ab0glVnxX/Hde9kq84Q1vpLJvaYj2eBM9CxkU97///aFfRZ/Qb4xBp99CrV5GGHmUCSAuWSRpl9DDrjuciBN3boXl7XZMo27nSdtoTgzR7qyhXCFdSd8p/5xN9lXFsFuQxpA0DkEdlO1C9+No1UqT/ScAFXVNbcKb9zQxaNSpgNLQuOJ7P+A6K6C5Ah/Repe73BnNWd6606gZUDEfUnY0Rk4v8VhU4goGGw4QNrnFj2Sj0WhQsW+5OsKh8UuJ1rwa0sTLb6wtZZib3UIaSoQY3U6P81HCcFDg9a97I/7pgx/jPHBYJka5XKIjYJmyWkHf7+GXfuN5CGYNumghjzOkfoJ6swLJYJbkqFDZ9jMPhmyp0QFVKjiEjkWclmHM2BAzxkAyJSIl91q73//+951jSvLV7/Wg+ZWMSaY07wJjjJo4/ilijHE4Fdc4Faq+cE5APFCefkl8ZWkVshAjWkPlOOZ6X8V5551HJ0aP0p4hoFzMzjfhBRbr7XWUqiXX1/LyGtT/gQMHUKlU1A3TcLCy0oHeWFAfruCorxwwG4Dc8cjj/gU+Gr94JmDSyZRoNsYQr3X7yE3TahNFoSsHH41NfPr0pz/N+SkhpbNL9EmmlC+a1Z/kQvPPJrf60RhUX/2KLjnUOp2O60/5adHH3GINM3M1hFw7C1tnINAvzw+Tzhi3fpzOQQYoJGdB4x90AmiORJPGoVD96H+/mJ2ddfKgcgH4iF7RIzo0ToXzi4sIQ597xhIiOu9KZR979+6F9gH9uJzwGVNwf0k4pwlOPPkk7jsejcUhQwORonPsC5//Ijz+U1zryjIe+iEqzQif+MSn2Lsh/oi5hudeDJ0ZojdNLAwCzlWN6z5hPES3S0G3gOeFyNaAamUGQzq7PBtxTDkG/RzJCJidCYn3dn4K4nBGvwdwLY8hYHwMlfIMDh1cczRor22t91EulUEbGxQrd4MvWd23bx+0T2hOxTNRJf7qv9s7cv7FTl6PnH9n/Ujnn3DdEugNDP220O7du926Ut9B4GHQHWDnyTu5j9RJZ0F541TR+SZZ/u53v4s4LCEZJKiUm+Rnhpz7S5H75Okiz4YBZptbscp1OBoWzpkMzkdOH6/qxVEdXTo3QWfkLdE1zZ9yYMqBnz4HuCx/+p1Me5hyYMqBY3Mg8gNI+ZKBKEeAhUFCR8B1V1/DQ7VAkebwrccD2Ic1PpZvXOfh2UPBm5OCN5rHxvrfl0vVznVmLWiUV2jEWRiPYAqnMK+vr1JxC6hc5Dh0aBkZb6niSgwOCRqzlJ6ACqQxhnWIjUoGYABYWCL1eQtyOR0ef/+e92Fp7yqazSZkbCfJ0ClD+u/mpJRIWZJyqjZsTIUzQ5qmit4q3HDDDaQvcvWLAg6nGhhjYIxR9FZB/YWhjx6dGTnH5tGYaDRqVEjLbl6HwyHHlSOgUiU6hcwY4/qRQaBb4KzIqEAfxJA3Vhwy+xXvCmzdvh0qz1HA8lZPbaWgKVRaceHQD9nJMC3oLFJar5MX7hVQEJfBm173Tnzxi//OcQbOKIloaEnmdGsHtrE2pKwBPRq0OQ3imeYChr0En/7U5bjkkY/Bk5/0dDzp0l/Cz/7ML+G1f/l6rC61UY7rlEEfE0Mg5c2WjEYZJ5/5zGfY9jNYWxtB/OkPei5U+datW+GTF6IzKHk0/qvst0NZ6OHAwf1Yay/DLxk86rEPw+v+9tV449v/Gv/yr/+ET3/2I/jrv3kNHvzQi2gAxyhoOTSaNRS5h3qljqVDbVx7zfV44QtejGc9/bm45PzH4lGXPBHPftbP41OfvNzRGgQlBPRkNOoxSnGNbdadjF5/3XWOvolR5vs++Z7iTne5ExI6a3wazR7nVfJVFBSSnL0nKVRPDhXQkCTbsPkhW0kj4HHNGiY0Xt2oobC49qqr8dsv+1087jGPx7Of8UI86fHPw6/88ovxucu/QEdBm7ISuP51oxrSMD5wcAWvfe0b8A/v+yDiqITu+hBSwCk2MPUC5S0x7nrmnRHSOYgwQ04jLzcFQo8KeWMO60stvPPN78YznvjzeMQDn4LHPOLZ+KVnvQB/+Dt/5MatORIYY1zaGAONU6D/km8yx8YYxy9jjJMrleN2Pjdevxcj3uh22z34XgDJyJ3vchcY3yMPRjSQWqjP1FFpePBD3xmOg0EfbToD+v0+NGdrvGkeDvtuvYnPzZkq94kG5ap3m9T5nGtV0hjl3FDaGOPGL/wquzWQXDiRyHPHE+1D4oscnorfWtsfpUw4BOpH+6VAPFJa6/+SRz8Ur3/Da/Chj/0TPvLJf8EHP/KPeN0bXo3HPfExKFVCwFA6aehDBj9yMMWsFM4JwrRk2hjjZE4yoH1BThXtW8YYJw/Y9BhjYIxx+6VoqFTL4PYB3faur3foNOzR0O+jUuf6WlqC/ibceEBhDVS/VqtwnoZu7YBP4IUYcN+56gdXIc+A0I9ImqGcAR7/Hdy9SmO05+ZDtGrMxhhHA5szH9xrq1zLLa7/3fhlrqNnPuO5eMj5l+Iyrv/nPOuXuBdx/dM4DWwEa0I0602u/wr3XK5lIbldYNna5wAJmMQtDJ0BhntTj86IKKpgeXkdb3vr3+E5z3oeHvuYp+HRlz0VD7noSXj1q1+NK6+80vFmMBg6x0lAHkRR5PJ8yufll1/uHOBLe5cp1zM8/5rkYeLOkNt7/hnjkX4L7f2a8wl/wfnSfrW4bSsUl0yL/6wM/RYPxR3SS1qtHp0Ada5bsiCBc8jm1Eu++fXv4uef98t44hN+Bpc+8rF46uN/Dr/4i7+O//jSV7G60kIUlDh3RuimMOXAlAPHiQP2OPU77XbKgSkHyIGAB3zGa0kZ/VJeCxoLMuj043Y6kDMZGsaHpTLk2wDf+c730Gl1qVdx6UqfI47j+cloiOW8UZPhOjc3A496kOKCnFebumGX4iAFvd/v0giNsN5aw+rqMubmZ7C4Zd4pg8YYKgQFFb/xoKRwGGNhOG7djuuGQvxQvpTgAW+3oyjAzp07qXzENJ6HTiHyaKhZdq56wG0/4rMUainZqq3QGANjjJK3CWk6cmMSPaosx4SUKNGhcetVb2OMo7FKZVl1VKZ+ZHTcuPdGcjDD8tohwOYo84YziHx0aTTPzjXJj9SBMQZ6o0C4jTEQjpxyI5lQHjVsKtAFFdsy+ZCzTQE/jGA8i7e9/e349ne/Ay/wqZwPkYN85pxldFgEQYRkRKORbC8oZQUt2TCMMRpm+MH3r0J7vYv2WhdXX3ktrvrhNbj+2t2IvBJCy36GoCFQAGyX0AEgGqz1odss/aiU6PI8zym1CoMA2HHCNvK2cAALGBrTmtf5mXksbJlDpV5Ca7CC9f4yMGcR1Tz4FQO/BjQXKjA2c0bh8vIhrCwtk07eJBJPqVThDdocriKdN1y/HwcPrKK7PsC1V94An7fmVd7EJaOcBnYP+pG8OAwQhSEy0n31VddAP1IouRKd4pP+fOXcc89FRhk2HuAHlnyl4QQ4OR2NUsRBjIJ8LEzBUJAjZxzIWWv8kVGpmMY4pDFQpAUqpPWqH16F3dftpjNgD374/WvwnW9+H+Khfijykkddiqc982fxc7/wXPzss5+JF/36r+HOdzsd7/uHf8QXPvclpGBU4HYAABAASURBVKMCs40ZlPwYg6ILvwTc+373ROaNaDQPSeeIDpURTGExkGGNAEPeuB268RDWDqxjec8yrvvB9dhzzT4YY0SeA2OMSxtjXFry+81vfhNaH5pLYwxxp7BcX8YYxwdX8XZ8ffXLX4U1IdLkCM/0exwLC3MIYh+1ZpVyMU8ZymikdODTGVOtVwALaJ0EdCZpLekNIGOMcwgM6UgTH/UGDZlA6oS7ADhXcHPDuAtz8jwhXsoEHWbaM4TLGIOIa1DjxG08khfxSfxRXAa08MixONkTbgPFrRbLEBS+yRwIf0jZVZ+SqZXOEua2NWHCHIO0C041orKHUTbAgaX9cLJpKbeSS47fQGMfd2nJA9GtVBAEmNAv2nXLbIxxeeoffBROeJKmKXkUYYZ71MrKOqxv0ORciU7dWg+4f+3bt2eTPOXwWGeWZ0TC6/cg9KH5kANg1B/hG1/7JlLuQx7POkO5BfcFYwyuuOIKrtmWk7kiy7nfZA6nhWHzAiMazZ4BynEZMzTsr/7htVxXe7G0fx3t1gBXX3UDAlNGrdyg7AId7mcJb67jKKIRyoa4fU+BCUctILp5foN5KMBHe0aOUlRGxEWqffT6a3Zj97U3Yu1gC4NOSqfF9XRg1LF163aU4goi3qwbYyjvA8jINsaj82AFu3fvcWec5kD7lGRLdW/v+ec5fpMvrTZ6vPWXXOnMyCkr5VoZp552Rw6roKQQSJCBh7037uG+mUJnT+j5CP0AA4pen07jNAEW5rfjpBN2YQ/34W5riGU6IHffsB/f/dYVnKcKtFfr7Bv2B5g+Uw5MOXD8OGCPX9fTnqccmHJACpgxY0XEwriDVYfq9ddex1vYAfSKnjEWOQ0VDwa6KZGh4PshFYT8uDNQr3cWNGGpHmBhcZ40MUajSQp6TrVhvbOOOm9qUxqb1+2+DhGV+kUaenE5opEywOzsLA2JjJDDGCpTRQGPRqMUHQ0uoWKu/zJON8cRlTYppuwBE0W0svH6r5QitVFbY4wrl1KL23i+/e1vU3m1rhabHVYwlSF8Cm8NVEe0CGTsSYHSLbjolpJjjHHj0WvbUeRxnOPxSYE2xmCtu4q5rbO8n0uw2lpFT7+uT+XLkqTt27e6trmuxshLYygfWUbWEqehTKQZldoUgfVZLyDvAY3Z931Y48MY1iMv9bq5ZRp89FquDIe4XAIrQXX7wx6xA5VK6OhTHWMMZhoNGssJZLRaKn7zjQVIYUfOvoc5KmEZo2GKSpnWOSyNrz5v56vYtnUHNC/iDfgoDEKPCuyI+SXyOEFOecgHKSwdDjIAWt2WG0svoSYZFOgk64CfwaPx3xqtYoW3vAkVUJ+GimRmpj5DQ7qKMLTodfooMczJD4/jHOm167iJ4SCHZ2PoNeFuu4sooCFQqWJImge9Hh0DIC0yLHtcVz/krXrkJLnQN+Xw3mfdy/GnYBzGKJejLKC51vxK1qQoCwqTYxI6G2BsAUDyKtksxxUq9yHpsdCP/OkV22qphpDOiR0LJ6JWqnKNp+TBEA9+6AV4+s89DU991mPw+Kc8Hs/++SfgZ57+NHz729/EW9/6Vlev3+og4c2pnGpJNsKdqKhrXmUkkeU0jsAZ85DS2KnF5JOhfCQFqlEFVc6XnBe6CdX+MwE3TjY2xvB7/HHrw7MuYSmUqmOMcXKidq7gdnx95StfR6laRoX80d92y7FCkcAZ97g7PM51l7f8MjItjcdqo4ooDqAf/rvmmqsw5FrRGwA/+MEP3J8qRNwf5AgIw4DOoAbneXiblEn+NSatR4HmVY0oRlCZ4rcGxlAuuCaFw+NaE0/EpwMHDkCOy1tr+6OUaQ8RTcYYaG0Lt7GgOBpHX2fQAgKgl/RQ+DlQCWC51iSPde67kklsfiic7kwpACODFYBoFv2Mus8Sb+71BoMxBnZjzsFHdTRGY4xbN+L1Ivd8IIccnZq35dUlRFHAW+oqtPcD7IhQFBlpBmZmGpAj050bzENWwLcBrruG511/SNnOWM9zsqvia668BoPeEIENSYF1cmeM5HMcD7mn9ulYiyLf0eQbn/Oeosy1Nern8G0JKR1/nXYfoVdCvVpj+RBaN/QlEeft/BiNTzjIewWH04BlUbNWh8aY08GltdeoNNzY5OywbCL+5uTB+nqLjs0OPMqQLgCGXLfaQxM6RfRDknIQRGEJbTr/C7UzPnuz3E/pDGNMe8zm+RHegOuHRbf6sTCkx5IfQ7eG1A58dI55gY9du3Y5mjRfKjPGYO/e/W5MxhjApBgM+9y3chr+dZSiAP3uiNMecl8eYW2V+65XRsA5BgUkIE0BGZ/TCRQTP6bPlANTDhw3Dtjj1vO04ykHphyAfugoogddoENXSqiUvh6V+wFvud2hS0VCBzxgsbS0Ap+Hachb2oIH6vFmoXEKT4E0T6BfDU6yBBnj1iNlNIrOPOve+PBHPoQvfunfceEDz8ehQwewdOgQFbkMcgrMzDSpPKRMFzDGOPA4PilFGh9tPiICxIs0zV15s9lEQCW3z2uHnBWk+IhPHpUnVVZenudQntK3BtddN1Y81ZbduzbGGKdM3lq7SZmMDtGmNHVl6LVJY4xTqsNQShqcAlWv1zlG1dI4x2FOR8nr3vAavOvv345f+pVfwI5dW2G8HAMq86Osj5wmZ61eVWWHzzeWEgAq7gU8xsV68SQMYodbiqPSnheQp2zN2+YReVZvNmADKsg5UK3XyPec/QSAZV6RQP9NHi9yiBhu7pCl8HmtFpCf6WgIQwdEYCxIGixv5gSGSqslftnGMW/frPHp0EmgR7yULOsVaoW+70N5Y8cCMDEAknQEDxGqpaZzNMAajNIhqjNVlOY47qqHoSUfAhoFMfuPrPvNhvX1Nm+cRkDqwePtZp4PkPFG0qdimY0S4mQ+LPLUoBzXUOJaSWn0SyEPQ4Nk1Ce/hghDcGwGVTqRvvKVr6BcKUP0ag1Krnfs2IGFxUWXp3xjDIwx8K2FM7S5/gpOQkE5l6GlcAIsEnJo3BZA6PvgdCIhHTn5ptCS0rSbIbIhQoLhjPdHbVRmIpSbHDudJNUZoE1HRnfUQVSKeGNIw7dH+unsCGhYBTaADLqtc1tgUiAO2DaoEF8Az3hO8fb90MmDjOXecODW0iAZwPocBydQY9OYtW5IqhujMcaFepNjwJs6rSVjDCbhpC5u53PNldeD3i/ORQl93iDGvC0d8gb//g84B91+D17gYX7rAvS7FfrNkPVOC7VaCQ+59CJ8/vOfw+c+9zlc+JAH0eCs04BZpROqgyRJIaNJcndb5GmvLZVK7D+E6kdR5MZInwrleXRbzV25+GeMce2MMfC4biTr2ltwOx/tbcPh0BmtolX8l1EoWgUjyp6NPdiSj9wrQKFHZoGV9jqG5ENhLKWKGTT84f5W3SdFPmVmDKJVczmZf6V11mjejRnLgMrVr2gxxrA9uH4K99q/3sSJ45Cywmkk02r1Cv7gD38f//D+97r/pYULzO0pBanQfh+XQ+hmWW8fZczLaBjLOaY5lyNQb8J5pFn9qd+JE0WGozo2xrAvA5Up7VHoc+2V3EsC3+PcJ/D4zyJApvUfVlDieki47jy2DQIfWv85aaWfCLf3KdS/9iCGbgFyTOQOjBCb3Dn0M85Dzn1JIQmHpqmgU2LU4/7HvTrk/qSzLqGT31ofmtfCzRfnjvstYN2a1RwZ46HZnEXAdS6HmfigeRG/NHfqVnkC5Sl9a1DkxG4tMjqxDvFc9jzDeEIyMxe6/1KTfDPGsE8PckZpTowxUNtKmbsQ+V/kQxAN10yBXruHhA6MIrVunxatBfe8iHrOiM4CcF8b0HGl/ffWaJuWTTkw5cBPlwP2p4t+in3KgSkHbo0Dk4N6cli7BclDP+Rh6W4JqMyANzVFbmAMFYIMUF2BDv5bw/3fUWaMYTc5RIuUbhm1UuyMKZiXkVagVIpZp8Dq6goC3uDNLcyiWqtQqek7JVJtxzdEhm0KtuE4Nwx7NoQMyR6NnjiOISVHCmqPN7gBbxOkkIgXiqtMuKTMZFlGoydV81sF3XbplXXhKKg/S/lSA+FQnuK3BupznTf3vm9pgKw7Q0J0ZnSEDKm4i3YpwXolmTqWo19zrnbqI6fyOL9lFpVmBe1OGz06NVIqs9VqhYqgR0NmFp6lgkYl0rceVUHym/KhmAfDf4xZH/qzEOGVUljkIG8H5Lt4PKDSljE9IgxQq9RgjIFupsW7IW9Ry5UIfgB3A5VRMS6VI+R0DKyvraBRq6Jajt1t+drqMkAltUSDshxG0C10QUV1wBt3YyxKcQX0FXCeVzlnQ1QqFSqRGaRUal4KWcBUiq01kJwENO6GvYz4GyiX6qwfIyqXsNpdRz/tYWnf9egkHaQmgQksyzQTFpVSjW1mUPKrSOksKVd8jBjONKtujHU6Wyg+vO1roNflmGsN9xp7SmfGiAawsRmi2MDYkRAi4s3aN77xTdKek67c5ekrpLPgrne7M+BZJ0ue51E+DZMBjFG8QM7xHDH6x2lAOATgmCrEC2RUgLWeOVvQzaZuvFMaunqNv7PWRr/XQRBaR1d/tI7+qIVh0UZ7SCM4zLHeXsbMbI0ytord112Lun59nbyv+mV4+iE0GjuGCndoIlj9N2eJQc4+ZVRkND48Kva6aQ+5/lLyc5gNeGvchcZkrYUeyU9RcBEwYYzhN9wttv47N9WRvKq+6kzirtLt+OpxXV995Y3uTRJQuut0eGkNnnHGGeR5Ahn++u8MDemv1Svkj4cWjdvW0hrnKoXoWDu0RNltQQayfiRPa7HeqDqj+bZIa7fbMMY4PMIlB57G2ul0oX3mttpPytVGfJmE4pP+fGJS/pOGwima1F57XJIkbu0qLodOyLXJqUduDda6baxwjy1z3RnrI4zLlEQDGf45fIYewXI7Uhgw7sFy7o0xbvzqS3QLvvOd76hLyntBPueunsvY+FK7LVu2QHuF5xvyuu/mq0saKpUSao0a24C8LYg7gdZIxj2R3WHLlgXojQGdEYbnWugFdFzF5HeKgmnf+OyzgOHZJ6PZY7lnLddNTpw+jKFsc4GLhjTp0nEXIKFTb7ZRx5DOKq1/rbFGtcHb6AGdQ02UeXYkXPvpiI4vkzFtYWSJ43Y+MvyRAsQ5BsUFGQzXUpeyWgpD7lcl5Np/un2UafDPkdZKFJNvCUp0QM3MzCCi80lzEAQh5LTTXg4++t8PtI/J0Spe6C0ZrRvJQEJ5EB8U17ypveRYkNIpyua3+lF9Y4yrs2fPHgiH2k3CkLSrWHuD+tHbZFozKldb30tgyQPP5mivd5DQwG80uJ+Xq6hW65hpzCL0I/LCckw+PPLJYgQUIxQYYPpMOTDlwPHjgD1+XU97nnJgygEd3Dpcqc/wgNTB77u/SY1jKgzKJIuMMfCtBwuDkEYvePua8+ZEyhOLj+uH6iFgchga/LotkDJojKGiZqnE5VQoDG/l2sjyhIpa7JR0vR5t9BXqAAAQAElEQVQrJWJ2romFhQWO22d7AykU4gX4KC6FwxiOmUpIROVIirCUkx6N/xEVuRJvRKXoGGPYj+f6U3u1s1QYFcdtPFKidVOn/lLdqpK/iqut53m30RpO6VV/+nV7GfxSyIwxh2lZWjrIOim2bt3qcMm4SamYad6VIQMno7bqhx4yKkXlWhlSlg2V6vX2muMPh4KUhrnoEYg2spvKlEfehU6JlJEWeCEyGn3W+uSlwUknnYxGYwYh+ae/q9YbAl0qoRENA721IDwZhvBCw/o5cvYfuHiCPE/RbNbd3C0tHUKepQg8i7mZWYCejIAGWRRw3uBhSAdAQWM0pGJbFJSIHAjZZxxHTg40Ts2X5lByonibN7nWA0zmY9BJ0Gp1sbzahW7ch7ydPvnUU9BcmIFfClCQplGaYDgCev0hrAlB/wRaqz0Efg6LBCkdGe31FXi2oBI6QrfdwfrKOlo0rouMY+PcWq9AtRbTgeC7Nu3WEgzpl5NGv1yuGzBLZmuOxJuU47jPfe6DiDeckjPP4xxx7MYYqE7BMWuucvaZc0KYhB7aMJxDxUiv3uShkRtTfis0zKp0XmSjFHUaJyPektU4Fz4bVmjI+T4wTLvYf2gPUjtAY6HCkfVRm/Nx8q4dSDk/WTpEa30Zaa9Lo7kPPyMvBuxndQAv5bgSD2k/R8EbRkNCQj+iM2GIlJ4ZL7BIafynJoUtewhrAeI4dnOlcRtjcNNHa03rQ/yQbIsH4znOHQ9uWv/HTYdeiK986Sucv4zzUqERmDm8+g0AyawMIxmMvX6HstiBR7mrNWuI6Mio1iuo1WvQWlI9jUH7Sr/fh5yR+jFO0ATW/uQAxc3IizgvMliMMVA7YwxSrk/h0Thv1uAYGepXIBkxxnB5ZM6Y+8Y3vnGM2j9elm5bS9zn1Er0qA/Jnt5OUZ8z3D9XKevWD9DgzXCl3oBXCegw6oJ+QjUjaF4pXBB4gN4EcEDZKQq3Ro0x3AMKaJ41x/rTD/WntELlKSQy91Hf2ruLIscaHYXGFs4ZMDc3iw4dmXrFXnuI5qvg/qb6OW9+c8Z37NhOHifQWeHbANo3NYcy9rVvqAM5XzROgWvLs1BjN0ZjwQadBmFA+rlKUjoK11vL8GiIJtwoeuTJmtZ/q4Oca19gOfRKNUJc8igJI7RZX33dLjAJ4GA0DunktARSyHSKOPK5x6SwHLtnAZ/ym/Ls6nL/67bWUeL61xtNKytr5EOChA5WyZ/neZShmG09iCcRnQXlcoV8S6E1Kf6o7YQnqq+5EljuYQLFcRuPnBSqYozBjTfeCGMMaUjoPIqgvS3huQM6lxI6GoRPDnPNl/qzbNhaX0Iy6qDBtViKfehMsCiwQqdcRsdjj460pQMHofVX8Eyp8DJgOOohogNWjgNMnykHphw4bhzQGj5unU87nnLgfzoHnOJDo0KHfuj5TvnVAa84ePOfU/ExxjA/dIqaz9sQ1dWB/P8F3hVUIEWHFI6abiVpxVD/cIqEFECaIpByyAwqOENkdASEVIqk1AwGAzQaDY6NSpI5ooAKn0A4hV/KhsYsBV0Kj9qUy2WIB0qrjvikuNqJpwJjxsqi8m4JpEjJITFprz5VVzgncaVvCVRvbm4O97rXvaCbHNEkWqW4Kr22tuYMAhkoImcyFoXGGLaJkVE5THnrL34YKoj65fmIhonq1HmTaYxxCq8xBp4pqEsVTlkXfR5lpk8jU4aCeKo2Grvan3LKKTjppJOw88STcfbZZyOmsScFrlqpQuUCzVXKm7mMylmJyllMY7fDWzzDfu52+l3w/Bf8Ip76lCfh2c9+Np73nOfgUZc+EtVq1RnZ6iek0R8EEafX0HgbUUHN3K23+mpTCVcd8Uh8jukQMGZsaK2uLpMvCY2+OhX0gopymbJQwQPOORvzWxZxyq5d8CknMvwNlWE/CkGfF9bWWjTUhnRGxKhV6gBvlDrdNYhPlWoJT37yk/GEJzwBL/qVF+I5pPdXXvACXHj+A0lTycnfaNBHt9dGTmNabz6Aj261JFvizYR/Mpg1j3LsiK8agzGGNGdsYaB62HiKjRA0NmnLH04pIjm11neyqhsy9VMl3Zddcime+9zn4rJLL8VTSPNTn/oU3Oe+Z6LOG/B2Z5U33x0MBl2UaxFWV9ex85SdaM40cJ/7nIm73OUu6Pc6KM/PwmYWhjf/w84AoQngGR+g4e+zzzgcz0uV6/Ludz8dlz2afT3tKXjyz5BHT3o8LnnMpU4ONEeSV2OMm0fRPQHxQH8PrvWhuGROvFC52ii8PeD7IX74wx8ShYV4NfnRUN+3OP30091cNZtNuL0lsBgmIzePPY4/p9zm3DvlxJN8CURTncZIo9Ggw6BLvLf+OfXUU6G/c67WS9AYBVqHwqn4rbcelxpj3N6ckRbwEZ/EUzlOmLxdH72KrxtfGV3CL/7X56tOBuRUPP/CC+EHAXp0emQUvnang9VDHVy/+wbOpUdTDATLL0NQSIBAaXN4HxFeEaoxG2OgHwLUPE/AGNZXBYLyVF/7gGjSvOktDa2fwbDHPSBFlY5M8cF6bMCP9hm1E37thQo9rmvxSbf2BqSV9GvfAJ/xXHpunRljHE61MeYIHWzOmjk63ZZbN9VKGU/mXvWkxz8OL3zhC/Hcn3sOnv/85+OCCy6AaBUPh+STZKfIRyhXQra/vZ8c3JABchmYxBkqztwg8NBxb5kUuM+9z8QTSduTn/gkPO3JT8Ev/sLP44lPfCJOPvlkN07JeKkUotvhHtXtcv7G8+NtnPn9Hs9PylijUUe5VHV7ivg/4avi7BLiqcCYI7xS/i0CPUXGGPe2j3AJTxj6rn+dZ2qn80nzub6+jjxJobkzxpCvZa6blFUS7lc9aH8zxmD79gU87nGPw/Oe9zw87WlPw/N/4RfxyEc+HA84+/4ocS8PIw+DYYftpp8pB6YcOF4csMer42m/Uw5MOQAYpEizge4wMPJytHnT6tfr2Le2CmNDMAm/CJDzljWkJ17ecwQAqkDbdtGrr6BjlxHkPsJ2hHKvgmgYI+XNbj/qoM3yFZ8eeNb3o5AKn6FqUmAUJ/jZF/0sfvtdL8DvvudX8NJ3/Ape8fe/iT949+8h2JmjX2qjKBMLbxy90OPN5AAxbyJf894/x8vf/pv4rXe9EL/13ufjLz7+pzj/2Wej3ViBN5NSGUiQ80a3WLeoZvP41/dcjr/5s/fg7X/zAXziw/+OCA3YNIBnqBnytqNyWgP78oMoGgES31CR9nkbWNCYiaimerxVCtAbtZAYKpboo1qPkA0HsKMCppeju6WL/cUBDJjeWtuCaFCHHcRY668jrSUYVNfRskuAn8FLDUpZgIhGU06eF/4Ac+Ze+PpndyOkEVWvWHR6h5CaAUrNKlb6axj4PXSKdRxqtRDzxjT0ZtFrJbyVGSIIVvCzf/JUvPULb8UlP3cZfN4ux7aKaFSF36/AT0Ncc+1uZDFQ3V7FoDRCzx9igIQ3QiH2XHsAb/2z9+ONf/gevPblb4JdKcFfDbE12obB6ogKXo6ZbTuwxBvxURTg0KiPLIyR+SFvf4HIr2AUrQNhguXrVpEd8FHpzyBIKsgrBbBjhFe+66V4/Yf/CEGzx7lvY4FK8tL1e6HXT+Vk0k1zP+0gpGwME2C9lSKuziENA9z1vHvgkT//CDzrlT+Lx7304XjC71yCJ/6vR+OUc7djxV/GqDKENauELkDjM/ciFLGP1WQF7WQJQcliNPDgJ3Us1LYDvJkOkIG2Ha666iAMedXpHETg9TFTzZlewYVPPQP/8PW34K6X3RW9EqctWUCjvwOzeRW9pSUs965AbXsfuw/9EDZgm6JM2utEPcKoNMDPveypePrvPgqPfMk5ePzvPgiP/e0L8fAXnovlyj604hb6vkVQXsCQfPLyE2C4tubqW9A+NMDV37oeNVMD+gZeDj4Z7nyfXRiQx6NmF3v616K0NUA7X0dSDLmOMtR3GfzZO/83/vdbXoL/857fxO+//6X47bf9Kh77okvQZX/r3RXUyhX4eQgp1nEzQNrs4qkvfRye+NuX4uLfuwOe8Mdn4/G/eSGe8atPQi/p48rvXo95ykDRtghzA99P4JW6eNP7Xo0/e/MfoXZygzgirPZaSBChNFPBp77wMdRFW3oAUcNiPR1gYH3S7qNt+7jXw++C5/zO4/DM334EnvHSS/GzL3sCnv6yp+GeF94Ny4P90A/IGa6LKC/B9kKEoxq8YQlxVMMXvvQljGyBcqOKVr8Nay30A5G9Vhf6u+6MTsDCADm/cuIQFIyDu1thAmTGoqAR006HyGnE56HBwMtgaxGyaIT/+NoXEBYe0tYIksv6YoRDwV7suGAW+c4+BvUOcjpCg0EZlfYstkYn4IPv/jj+7I9fj1e/5s34wr99A+VhA9v8bYi6xNMjnq0W3eoqbiiuRTvuwkYxLCrIUpZbrqvT6njHZ9+Ev/3Ea2EXM+bnqPoNDFczlMMmrt2/Gx2fPIxTDDn2wJbdvuJz7+r0O0hqXRwMd6Pt9TAwIxR9i3JSQ9j2UbdVeBzj+qiFK66/Chk37DIW4fcaCIcV+HSSjsrrWK/ciKAgbdyrwSc1PvceD5kxTLFVlmPl2v2oDn3M5NuQdioo/BIOpct45G9dgNd8+fdw1v0WYbkWyxxfhCb80RziooqlPYdQiQv4hmuzOIT+iOm6z2VqkPgF1gcrSMIBmn6Z+2iKpDMCuDfGnO92J8XKchf796y4t0kWZhYw4E1uQpkyUYpe0MJB7EflThWsp6zDdbjO9rXKVhzaB7zqT9+NV/3Bu/DW170f+65ZQSViH7pJNgnpLzC3YyvWBgmykPNBJ47lmlzrLaMIM9iKwSAfIaSzMuWeXgx8VPkvawFz5Vlo7x8lXRjuPR3TQjfKkdY9tGwXw3IPz/2tZ+LZL30yHv0rF+Ipv30xnvC/HojLfvVcXFV8B+n8AAnxJ0mAsj0RfqeOsBvBZx96SyEvZcS3jna5hX64TvqGPFf6CMsh65cQeiF6WRutYBmPfcmleNnbfx0v/btX4Hff+Ur8zttejt9+4++hcVoN/coASTxCQr5Idnw6pPqM3/1B98Lzfu/ZeMbvPgE/+/JL8bjfuhDP/L0nYOHuZbT8gxjYNp1bA1RKZTRKXOPDDKVSCb1hBwllJEUf1WqMbDDk+Ze5ecvmhjiU70MnX0dzvg6No0gz9NstxKFFYYfIvD5GQR+pNwSPOWTwYXOu87wClAIkKRCNYhy8YgmVpILt81twqHMD+bmKpLqOTrIfsQ1Rz+vY++39aHpzdFob8sdiediFrZYw9IGi5CMLUtKyhrwxwpNf9Cg88dcejqf8zqPwsBecj1/58+fiqb/6eOwZ7OX8ryOolDB9phyYcuD4ccAev66nPU85MOWAbpt0yAdBgB5vci2V5ma9gWq17rzpcRiDpzrGt0AJTG5grUWRAVZvCDA08BBGFiXe3gqsYdqPIKXZNwGQi9AtiAAAEABJREFUGfTaXQyJXz+6ZNjOso1vA9zvrPvh/ve5P+5193vhzqfeGbtO2gX9wrqUHb1CrTAOYtQrdWxd2IpTd52Ke55xT95m3Me11d/4Ke8ud7oL1QqfN8MJItaPaFCCtH3sIx/DP/z9+/DmN74F//zBD5GGIZr1GfjWg/5uvUgLh3vYG0KKi6HhFQcRqWP5egvLB5dR5W3HtsWtvHnIeLtFpaSfQDQZ8kI/HFWmghn5EceYo9uiMet5qMQVDLo9+MZHwHGGXsC8MgITwOc/jcvxL01xw3XXw7c+Eiqlyhd/RHulVKESVcL83CLmmnNIesCwn6LE/iqkCVScLCkthSU0ak1oDPv37IdnfDdPX/z3r2L/3gMY9UdoNpukP3cQkT/ZKMONN+zBu9/1Hrz//e/H5z/7eVxz1bVUABOkaQ5rDBa2NNCoNzHbaGKR4/eNpYz0oPlPSbduY3TzX+ON/Cc/8QlUmhbJMEVUtsR1jZsH8WbQHbhf0hatkVfCNjoVkBrSth8+eSM+9PtDiCbxVOPXvEhWQB4rr08cnfWOqxN4IQK2G5FfLd7Ixxy/xtRzN1c98rkC8ahPeQs9H0mSYX1pzfGnID7P+NAr1v/2qS+j0Vhg/To6qx3Scwg7t52IbEgH1SBjfTJYdO4+gGG3wP4b9+HQgWUc2r/CeidxPhLyM9uAnOHNQWNKRyPKRZfrAChHEWn3UfAmrbPeRhT6yCiDGtP3r7iCczXEaJg4+svliO16eNAFF8GDxWxjBuKD6rofLuO8ik93OHkXznnAubj/fR/AdXEW7n73e2L7lu3so2Ary3UIjPkINz9DtksGI/Y1wpbFHRhSnkdDwKeS3e+O8O+f/w8aGyUMKGsDGlbdzhC1ahONagOzMwtYW23BGh91ypxkq7c+wre/8S0c2Lvf4dct3tziLNbX2pyvlJAgpbxtBvFFoB+Uy7lOVVbkOVKOPc8KaI6MMfC4Vvbu3ocS9yGVSV4kF5p78QF6TK7vo4F7jDLSIQ1LFvu+j1q5DLXX3qX2LY4jpbwqrt/hkAylNHrWKQvVcs3tL7ONWfeGiNoE5I9ks0fn2Bc+/0V8+hOfxjvf/k585EMfwcF9K1zvI9bNEXMfrLF9TCPyDiffARH3hg73hRF57hmfdQqOy8NJJ5yE5b1L5HWIPmVXe4VorFUDvP0tb3fy5LEmspw85LonD2Ku3RLl3YPlvlVze1PAtaA1VKuVKcsVh+vgvoMuPMD1byjzCdeK6FBdyYz2F8XFo1uD1aUVfP7y/+SaBynx0O/2UacchByT5j6n7Grf0dr0iKhZt7jiO9dC5fu4F6U0Bmvcu7WvrS6voUWZiIIAlUoNPunurHU4hgq052tMgYUbQzkq4fvf/T7Lqlg/tOr6LgUluDXDvrUfahxbaCyC58uQ89yn4+XKH1yFz37ms/iH974P7/q7d2P//oOO35o3N37uHbPNWXie5/ir809749zMPI+5AuurbUhWXF1rEIYh12eOwOc65Zo1BZcS5VSyJ/pz7i0FHQWSyTzJUTA9iedMq9/l5VU063XurUNoHurcU1eWlqFnpjGHiHuCcHkapfGBlB/uwdqjtI8N10ZYOrjEfWEI8VKyuY3r+z5n3hd3u/NdceY9743zzzmb4ZmQDOncSShroRdQbuhc4trTWjsatC5TtLgGJB8648B1mFBOBCnXhfh75Pzb5vi1urTqxiA5VLsh9xLRGPkRenTSdOiU870Q2p963H/FL1BWNVbnk1OEkBP0GY0GSOmckUwvHTyEjGt/bWWNnAipX3jcc5ool+rQuhF9q6ur3M9yJMMh1tbWoHmTY7Pb4rnEDiqlMvc9lnMcTqbIT9Ei3nbaPWi/WZxfhGRY8isapjDlwJQDx4cD9vh0O+11yoEpB8SBgspl6AfwrYdMrngewFLofPiIgoiGJJzBUonLVFQDBFQqpNRIuVH5RFHIB8CANzdpHxjSaOCVAZUhKks0pkp+GUFBpSCqIPJD+MZDOShjvjGPhIaWAJmlsld3MKLh4ZsQjeoM+jQ+Ous9Kn49DGic5AmoGPgO1KZZmUElrGKGdUe9BD48+EUA9S/ldPf1u0lziGZtBtmAagcV1tZyC2k/w3Yatc1qhK3zWzHsDlEmnpj0hVT8AvZfIo132nUnLB9YxXVX3QApoNt27qDxHyEl3eWwgnyUHzbqI88i5lh9D6wbkJaA9ai8kwe91gAJDS05CEY0dm3uQTCi0nodDe8Bx0Y9iPMQkc4CfdbPSG+bClqfiosh3dSVqEoRuRTeXoaEeIsR0KbBkpJnjXIV27duR9ywVMb6+PA/f9gZeeL/SdtPhqGC5OU+GjROIi9Ga7mNAXm2urxOR8cqeTxWxm3hUzHsIONcSuGUQtamM2RIpcsYA/3XUvVqGTONOu54yh2xdOAQvvPN7+Brn/+u60+8v9tdT+M4MtRKDfIInO8aZmqz2L97P7qrXfTbQ5y881RIjspBBbEXUSmroRrVEPCfT1A8sjECzkVIaJSbKNEwUBvLeZZRsWPxBIhX4sGOLQvYMrt1nF5pYXFmFhHltRZXITzVqEpcPrVrg/WVNo2E9yOhct1bGSA2Zew66TT4aYTeSg+L9UXmlVALajj55B04tHsJ737Le5F1DfMrqIVNBFmMmDJwFGgsgrCMmPITejENmjpUJ/JL0BwPugmUX6/WwEtpx3eN6Rv/+S2mCwQIIR521gbkYY5z73celmlg+iYgf4fkWQaP8mPonGhW5rAws8W1WT3IOVzpouTH5HudRliJ/KoiYLuY/K0EVfIhQkD8kVcizytYOdRDKWiyvwCDdkH+z2H1QBuf+cTnMU+nkzURFue2ob0+4PpL6SRZxpaFEzi2CukeoDZfwtf+8+t0+FyLgIp/nYZdQplK1nPS6KPklVHiuAUxDbiIPBHEXCcCGRsh2/mGdWlsRX5AWamQP9atjw5l5crvXUWZofI+SN3+UdA4krz7lNMCt/LQCeBrPXs+Cq5TzjwKrhm1q5IXFb8COVTUx7e/9h34FpCcDLj2xP8Ttu7EGXe5B/MiWF5dSgZD4rOUvRuvvxEycOUY0H8Tt3XHLMozIUqUB+sBZRrr2pP203k0oKxLxus0hJv1Kjzuf2tL62hRBudm5zFbn0e1SVraA8om8NlP/geu+eF1xFF2e4bH/YyX0nDOGO6FPmdwSBka9VJ01rpIuRcJRLNHnjQqTWitLcws4ltf+zZCGyGnkao6A+6nimvvGXLP4ZZwCww0zLdo06B7zzvfQwfZCI25MrTfil/d5R52zJ2ArXPbUY0b3IMrCCywd3cXf/26v4bk+WQ6OEITIYgq5EuNMlOG5t43IY00os8AzaXhfiY50F7IS37uxQn3zhBXfPv7CC3rJkBgQujsKHOPLphW/V07dyEZFOiSB5q3ZjXEkONrc+13SXdBw/fgnoMwPFsyjl+gMTcrDYQmcE6pJEmQ0pmpUE4yya54KLkY9nOA5+FgMEBI2ZTTK5LzhfMnh0tGY7/i11Dxqw5KlKky1/4YKPeMh9bnOosQ0kD24HH/Noxzh6MThH509OgY6q73YUmj9t3QxgjYZqY2w/W3iCr3wygKUeOcgus9GeboUU4ko9oDSlEZIxq7I9LqEX9Cw71Cg7nMdoElz9yaK5F35TFsrD/Ng6DGuhqvZEoyUYmq5H3geFaNS7jTrjvy/FvBdVddjxLbbjtxETHXs2RJ55/OH82x2mtPKXHvsX6EgPLvGR/giMF1eBiY4z4mJ7tzRIFH55KFz0WzQkePLbh4Uo/jbsLkEdYoZ9nAcC8IUFBO5ICNwwi1Wg3zs02ecz1IHjT/AXWM0ITkpefWiuVZl/Kczwh5YqD9UmlDh5iM/5Tygekz5cCUA8eNA/a49TzteMqBKQccB4a8ddOtb8zbJSnMLd7S+FRy5EHvUtkoUiDgQW2oDxUZIKVtwBtz3/ho0vCeby7wgGYdpn2e3x4P3oDKSC2u07CwVOjplU/gDPO0k6O73MewPULJVFyZn7E224Seh5wKeme5S6WuR0MrgpToBhVMKVUlW0ZJhoMpOePCjCwVhZBKcoqyV+EBb1GqVREGIUDDuBoHrp5wyoBa3s/bfCpMdd7GBHmA4XoCY0CjcQukPPtUnnXL3l5JaAwNqbiFuO6HN7ryO+y8A5Vg0rWvS9pTKpARjQlLenOorRRPrwDbROivgnVHThGphnXM0vANEKBEBSpECQ6oGEemTGO8jshGOHDjQZSoWEUcW4iYeCpsESAyEXIqMJEMuBgoNQw8GgSjboZKUCPuOuuWoP/OTUbCiIbBtd/Yi3e//d34yD9/1ClzMfvVXBRUpBI6ClLeZrdXOlg/2OItYoMKXZW3ZAZyBHieQVizCL3YKVb3vvu9EFGhG/FGSQZezNuqwaCHlZUVd6O1d/eNYxyk7y1veDN5UaCzNEBveYTeWh/XfP8aLM4vcD67uPyTn8cv/+KLOf4yQhPTwVAgp2Iu+sRDn6wc0XjsrfahcUTkgxTyoRxKQwOKJ7zcujLNlcf5ai21IbkIyafWoQTLvJ1fnN2C+cYilvaucx4GVEENYjY2vqXjJ+e4DAH4Jo2jV7zsD8jHMQ9WbljGsJVisbENSTunI2CArAe0b0zx0X/8OD7/yS+gbKuo+Q20DnZdmRxfxQDI6awp+gypoLs05VjGps18zl9BWbCUl4J86LFdxrkOEPsAP6iXG6jGNawvt5DQqON0OVlWfIFG+K4TdyHifGhd1cMmuVKGSSwWavNjJw4dBQOuJ0MjVXh8IlXb7loPUtD7rYSGUeJ4rfyEziPLteMgKZGOmOusDluU0VvPuL4j/N5vvxIf/+jnUYnL6LczOkz6aNYWMce1rjka9nIadRX8+0e/gjf99Zsx6mSIbQklr4pqo4weaZrf1kRGfmTkRU7Zy2msQTxy/CKvGIJGjYwQGRQpy0ZdOB4knXFY49rXXO+j48itfa4f7RvVsAaF4FMQcoL7mMMxzjs4JgvfBnRg9LimC/RobCXtFKA8+dx3qlEVIY2W6zb+O8BqPcZsZQ4hIviJj9NOOQ0ZjavEOTczaC+BjAkabM1Kk+kc+27Yh94Sy9bAPoZI1+H4fsoJu1AOa5ijo7NaiaA1t7qvw7n1EXsl1OImBmtDzmELoJxpfF/90nfwjje9E2UKwdK+JYi+cgRUKz7zSFMRISp70PoxNJSEp14pu3q91QSrB9c41yNklEethau5/oLQoFYqsX3o+i2FAeqlBmXSgx45AWgTKXoUWDJ218l3gN52+Nu/fhP+8zPf5p7kYa7aIHdidGic7b/hIOzIc/J5w9WHcPknPov//OJXuB8lkJE6opOhc7DtaCpzL6wEFTe//VbfGa5yftjMc3ys0LiPLDjxQGzLOLR3ibzpQGNMuQdq7mLyUXGN8253uhvXgYeSX0WzXob1uVZp/Hs8S6qc15nqLEbcDyOeDTGhzL597p1bFrbTOYTNGPMAABAASURBVLiISljGzMwMEp5/MghV3qzPolYuOxpCz1J+PIKF74XOUWBozFqebW4NcF8yfQv0vQ2w7k8xtP4FuWSfMj1Tn0NrqQV3dmbgWlrDTJ1rYwTuZz7nMkSk85XrN2ObdTpmO3Tqjsg7yQCGQH22htDGiGgU16MGmnR8l2wJlbKB5V6QDQDL9iF3hwrPyB4dduvc37XuCq67nDgKykTOekdCIKZcSZ4lLwM6qgIYKD3k2ArSd92VN2ILnap32HlH7qVddPeP3Fxqv1W58BnWG3J9aG+OvTJGpL1Hxx24RuRUMBQwiyNPYY6sUeWaIndv4/U6fawf6pAnMfcqHwmdrV7GMUYzqHAdJf0Ce667kWu5Q6CcDylDnN9aXEelGZE/ESRLZcqDSTy2TxCZEvH5KEchqjMlRDZya2NAx/tscx7TZ8qBKQeOHwc27wvHj4ppz1MO/A/lgKVCkwx5gmc5FWYPURAj5q2BjxA/+O6VqJdieAV1glaOtQMdHrAGc1SSoo2bsNV9a1R6gCUaxp7O9Rgo+T5GVGhrVPhkaHtUyLpUFn0DzNBzP8sbGJ/Kt4zWrFfwJjWkEuOhaAOGhsk973wvNEszNNBTqDyjwZrS4C2oTEmxsiPj6pmhpcEGNOMZnHbKXalEgpY3MKSC328NkZKGjMqPlAGPtwOCLm98MQC8hKoOjYDl64dU+Ocd9KmMBxlQXwxQb0ZQX1KyNIaEBo5oqMxVUI/qjuaoHNG4A7bN7kBAxayzBPECsQEV7hDb57Zgee8yaTUYkSYyGOVSGcI5klHWGmHt4Aq81OAb//F1gEpaTiXHLyI6S0JngM6U5zgHDUjhOnQDx3QAvIXOeFMdoOzVyR+Q9hmn6F7x9Svx6Y9+Bm98/VvwLx/4qFN+pKCV/DJ0S1Krh2jMlRAGhjRZaH4S8qLEG7rZ2izncBkHb1gDukBAg9O3oGNiP41UH+U4plyE8IxFMhohz1Pk9AzVK6SB8lMkOa783g/x4l96Ef7j8v/AkGPbunUBJ23dhWu+fSNuuHoffu1XfgurNMr/8T3/jFpcRutQFwHHamkArB7i5BdAtRZitlZHyHzxf77WxBzTMgIKktZe6lH+FnHStl04eOMSJCeSpbocO7OBm7OMTiaf8xEiprFF5Zx8HdGI7RwYYEBDWW+ebJ/dBktZ++zHvoAX/NyL8OH3fRz1eA61UpW3/SuYrdad0vmZj12OV778D/G2N7yd9X1CgEZ5nnNY5VrxEaHEXkobYcyQfGJORIgRohT60Fw34hksVBcwQ+NidjHmnAN7frjKuQTKtoIWnV4H9yzje9/8PsDlGIUWMzNVJxP1UgMXn/cQN2eGNEsO20sdN9a56jwapSaqnMNG3OT69LG2Z4AeDfAdCyeSdwuITEDFN+C6jCC6QvK27FURmzLm6xUc2pNg1AGprdIZMY+ZyiJ5u4I3//Xb8dq/eAuuufIGLMxs5W1zHx5rJVxTur1+77s/gD95xZ/im1/+FpqVWRpqNPy57rI1uLU43F8gZv2QvarniKmbQm+lj5nSLOkOIHkLOeRKJUBggSb3gD6dSCW/jO9+9Xtu/NoPxAOtk5V9q4ApcKzHcF8DQY7KCp0rxIgKnWeLizXMNSoIs9jNpc99QfhvvPZGXHvFHrT29ikzhvInqmPc6aTTONdlzM7UEdU9hJ6hIdSDl4c0JAos1Leg4tegPcdGcPuGHHFrdBAt1Be5Tj0c3HMI/aXc4ZlpVjE7W2E85nhAnkXoUKY/9oFP46Mf/Ah+44W/ji/+2xe5rjNsnzsBmqPdlJPhMhBEQDUOgHXytwc041mUvQqGawW45aJcC7DQbDra52sLkCNjzzV7sft7B9A+xEVggXIUoLuUoE/5qPhkNrRp4yaPJVst8wyWDi7D0JD72L98HH/z2r/h/nI5Dtyw6vq23EPna1sB7qP/+fmv4g9+9w/x6v/7atIcY642hyH3uAb3+2pUQ2QqyOhI6XKPLQdljm0r6jTS1/atYbA+RMx/UYldjsD8OvMG+MJnvohGvYq4GaMa1pHzrEiXC8yUZ3Hiwk6s7l+Hn0WEAEOKwtLVQxzcfRDNcg2xiTGkAd0n7iEhQATrezQsDWUzR9JPuLft45bswVqfa6OE1UNrWD+4jrwPxF4J9GnSMVrA8wLodfalpRX3p3DzzUVUS3VsmZ1FnFcRF+XDUFIcMSI6GkKuFkuHpYz6WfIjQADfeGjWZ9zbB4aiG/G81V6VdoGEzs/tCzs4h1sQmRLXhIed204iH+mw4pyPuKdmdLwJ7MCjk6VwzqZa4KNWt7A8DwPKZcqzytJ5NbuFMouI1MQb35OwxHSJ+SV09yZQG+0d3ZUe4APV+Qhzs9zXmSzZsitPOin7y1CZC1HnRAU5EJUteVVg2+wJrk6Hjv1sAISkvUyn5tb5bU6OLNch6AQw2PwQAWVvRCO+UiItYYjtW3Zgz/X7OT+cJzpVqv4MBD5v/uUYbK104ZsAc3TaREEA0KOydWYb1ukEbvNsXNm7SqO/QCkI0eT8zDTqqIQxYtJTcCyjg8DaoXWWc0wI4XGONlM0jU85MOXAfy8H7H9vd9PephyYcmAzB0IevCEPyYA3HL1ezykmJRpT66stvOGv3oCLL7wEF579EDzo/IvwjJ99Jt777vfypnhNZ69Tjk7YeiKWD6zgxc9/Mc6738W4/64Lcc59H4QnPfbJ+NvXvRk13uB95fP/iWf+zM/hvnc7F3e7w71x33udiweefREe8sCH4QH3PhsXM3zYAx+O88++GE957FPx3ve8H//rJS/FQy96BB50zkV44HkPxkXnPtiFDz7vYtLyUCi86IKH4GEXPgIv/dWX4fV/+dd47CWPx4UPeBAe/uCH49KHXUb8j4BujepUBhZ4c7n7mhvxjKc8G/e/+7k4/74X4NEPfxwed9nj8MXLqXAPMvzZH/0Z7n3G/XGP7Q/Afe98AR547kPxc09/LjpUjBI6IJ7zjOfhzJPui3PvdwEuvvBhuOcpZ+Ij//QRfP/b38ffveXv8OTHPRkPeeDD8ODzL8W5Z12M0087EydtP8W1/4OX/xEeev9H4F53Ogv345if8Ogn4/de+r/h/uZ8kOKPf/9PcMlDH4173Y34z7oAj3ro4/CzT34GDdYB23fwhc/8O37+WT+Ph110GS57+GMYXoL73OMBOO3kM8iDR+Kxj3wcnv7UZ+D//sFf4DP/+ikc3HMQ840FKpOLOLj7AJ7/3F/G+fd+GO6y7V44Y9dZePwlT8CfvPLPqBBTC+XNUZc3Ru96x3vxjKc+Cxed83DO5Xmk80F47ateh5VDK3RIeBgNh0gGQxpBFlu3LKBaLZO/bWxZ2ErnQOxeab7qiqvxmj//K5x7n/PwM5c9G09/4jPw5Ec/BT//9F9EM57DGo3+N73+rTj/Pg/Dc57+C2iUm/jK57/MeXkWzrrL+bjHrvvh/vc6nzQ8mGN8JM64031x9r0eiHPOOhf3O/N8/AzxffLDH6ez4Uq8/tV/jbPOuB8edO7FuMed74O7br0vfuV5L0Q1qKG/3sMTLns8HkEZeuA5D3Ey8YynPhNve+PbqPgfREJF2tDxIPm87uob8Od//Jd48AUPxfU/3IftJy/g61/5AfunbP3Gb+OLl38JXu5hcX47ynGdN74H8AvPeT7OvfdDcd59L6S8XzgOKRfnUa7OIZx3nwtc/umnnIXfonyu0Vi5/NOfpxxfijtvPYv8uRgv/uVfxQXnPBiXf/pz2Ll1J2ars3j5y16OM089B3c++V64+AGX4aLzH45nPuVZ+JcPftSFD+N4HvmQS3HpQx6FB533UNz37vfHfcgDyfS5Z53P9fJgPOlxT8Fb3vBWrNGgecwlj3HjOv8BD2bZw3D+/R9I2b8QF9yfdJOn97zbg/Hwix6Jc+/7SDcf/fUR1/M6ti2ehGuvvhHvfPt78EvPez6e+bRnQHtEOizwiX/9BH7hub+Av/izv+T897Bz204UI8oRbyIv/9Tn8NhLn0zZfTrpezDOvf+DcP79LsR57O/8+z0Q5xEuYPqC+z0IAhldP/zelfht8vnse12EM+9wDs6667m4+ILL8IKffyFO3HoSZPD84Sv+hGO+DPe8271x7v3O59p9LJ7+lGeOtzLDvg0NCgJj4zx+GxoezVoT+yn/v/fSl+OBZ16G009+ANfgOdD+8UvPfD7X1wht3s5e/qnP41d/5TfwqIc9mnN0MefnArdHvexXfxcXn/9Q3Pu0++OuW+6J+5x+Pp779Odgz7V7UI3qyHmr+v1vfZ/r5hl44L0eiXPucTEedO5D8As/94v46D99HCPuG3/5x6/CJQ+5jHy4AA8444FujPe885l44P0vwoPOfjie8Ogn4VX/9zX4K+5hbTqCtsxuQWe1RyM0xgr31t948W9QDh6C8+7+UJzLfeURFz8G/0Dni94A+MRHPoknc77PvvsDca9d98fZZz6Qe9+jIIPdcF3vvX4fXkbePuJi0nYGeX7fh+CRD7kEb3/TO6BysmnTx4B22uG0If+SwQgn7TgFw84Q3/jyt6F97NEPewye/Jin4sU//xJcevGjObZH4zdf8lKuky/SAEuwdWaLCwMavGfe+QG4/z3Pw0WU1QsogzoX/uHd78fua27At772DTz1CU/DYy55HC7geXDWqefjwrMvwWc/+Tm2jDBLo/l+dzsX9955H2hffwz3d+3t73rbu7H3+r2cr1/HA3iWXEg+XnTOxXjm056J97zjPZTJPsdWUCaBV/3pq8jfJ+P+9z4Hd+e+d8HZF+KPXvHHdLit4w4n7XL/w0U6THFg70G84vdeSVoeD62riy98CM6++4OdrLfXW2g2m9D/aFKv1PCDK37g9uKz7nEuLrjPhRvwIIYPxHlMC86lfJ97vwdz3h7q1sL68irH5DtYW17DU5/6M3jQBZdwD7nAycXDeM6Kh1d8+wcA5y3wYidf//T+f8aTH/s08uUiPOLiy3DJQx/leHHhAx6IB/O8vPABD8NdTj0L9zzlXPws94ndV+3Gt776XTzjyU/HztqdiPtCrpcLcT73KdF0PtfeuVyD5xMU6pz893/7guPV6171etz/zhfgjG1ncS8+Bw990CN4/j2HstjlfpniOc94Ls486WziuwgXk957nnI/fPSD/4rvf+tK/N2b30U6n4qHPfChuJj76PncW06/8xmwhe+cAIaydESwuFZp/IOg3wkyxrjfC7n2qhvwwue/BI+/7Mkc70Pw4PMuwX3vcT7O5Jp58PmPwC8+9wX4wuf+A4P+iE4bC+kuB+gE/pNX/F888TFPxmMufTweynP5Pmeci7vuuifOvNPZuC/jF1F3uJj0aqx/+Io/wj7uB3kCykDrMEnTyJQDUw7893Ng6gD47+f5tMcpBw5zwOdNfpZl8H2f3nUfUoboWOftVoavfOmrGPJWIumN0Gt1qYyuouBt9QJvthvlOgIb0OjrwPKGf99SZnxgAAAQAElEQVQN+92NRSWsoRxUeePUQYPGUmepi1E7gW4vZkqzOIE3N/O1RejWqM2ysq3A8AYJekWYRtmQBshpJ54GhR3ecgZZiJC3GlER89Y9YF3LW/YCqq92BW/MGxGVMxoKCW8+dMNb8CZEr5an/ZyGa4BhN3EKzkxljjfyNGaJs+xVMOKtvJTgEctzGjZ7qSzLaD79tDPQLM+ivdxGSppKfgX5kF3yRmuOtJe8qkvPVObdK91b57ZRsQuhV24zGgShiVAi/kXeFLU0Bt636I2ErA/eMs8g5ph7NLiVXl9apXHpYwvr+mkA3WjoNnXlwBr2XLePtxUVOlHqiGwMvRK7doBKy4DKT14iP2JsaWzlXFkIV4iY9SLWb7h27ZU26etCY9Lrx3KELDa3QnTHXg2z5TmnnBW8YWnW5zj/IdprXeh1zpJfRiWs4Iff+wGavOWX8VdkgAHQ6XSgv5ltra8543//7n3ks8dbsSpmarNY4y3LiVt34pofXMfbQt7I0fCvRzOwvDGMUSb+jPypISwiiEa9bjpoD9HgrdEJizsxz1vVfOhhnWMVjSFvD0OUAN5+t5ZbCE2MefLr0N5DxOm5G8CdW07GyTt2UUbXaOAfgpcFlEP2QZ7oxlz8P7RvycnBAp1Bhga9x1lrtTq4gcaEMR6K3OAd73gnWgdS3Ou+p+G5z/15lEplLCxsobIZ44dXXkUHSIItizsAKrYzM3O86YuOAOckEnBckQPNzyKGrT620airh3XKb4GtpD3ljdqV376S/JqjEwbQ+umu9cjHEJr/XdvvAFAmU8q0DOB7nHYPNKKmk9m0myPgmhhRfkumjKrfQC1souTXKAcF+bbOee9z/qqYq89TJkqUlYCciMnzEqWxzHiF8Yi8LGFxZivluXDztuvkO6LMefd4c+lTaQ94iznqD/Dtb34L3/r6N7jmDS5+8INx5plnotteR5/jaPM2ee1QB83KPCRf+64/gLWDLfYbsZ+YoD43Q0waxnADnXKRV+JMhKiXGpDDbK6+gIxj9GgI6VbPcN4X64vQ+tg2uwOz7Kd1qE3H1hKO+dARYDcKhjQWarwR1voOTYRts1sxw7WNvoXPfWC+Me94JJ6vHlil8TjgegJvNg1iU3LyNWpnNEYXID41SKPmSWt+SKM4S4A7nHInjHopfISQQ8vSsbS0b4Xr2sNMaQYre1egP2upBnXUwgaa3Ad14xpRpiWnNvVhEg+H9izTmXIS2/mU3QqNWOtCOS7Tfubyfc57d7WP2HIOCQuNLVjZv+bS2rNmq9yTWF6Pm6jQESbYc+0+tx7Uh/YlOTPVp27VgQmncNRjOffKqJSq3BNaWKOTpFlpOrkryLvdP9iD733tCmQ9oHWQe3wrxUJ9C05YPAEr5GOXsjxPORfPYq+M0JZoRGZYPbCOiMbtVq4hw/Wmfa693CPnYjS5Pxc8C07ZcQq03/V5c98ozyCmfIB8NqmH/TcconMhw/aFE3H1Fdeiyb1Fsp/S0TLgnhqbEPO1WXis63MeGuR/j3hKXBt1xiPOaY/OQZ/rt7veRa1Ww+zsLE7YfhLXTBc90u3eVuP69bhHtFptxHEZrVYLayvrGA0SaO5lpFeJM8wrGEOJIYHnVFgojJiOEPCWedQZYYFypz1UsDDHPaE3hGd8lL0KKmEVOqu0D26d3UYZapBXKc/iAju2nMgb7nXSNeTeYSiXBcDb/xrXfMS+akENJ205CbPlJvbRKWXIv9V9vAnnmXvGqacjpozF/L4l0Btikoce17DkSHJz6kmnYa62ADm+3fnnVaB6g9bI5Zc20jOcr97qwK2psAihN3JSnscB5yDyS5jnnqd9Fk7GLCCZMjn06M8ABOWYfPIDLM4v4qQTT3YOs97aiGe8j7znoRbMcu8qQ2/zrfMsnW3OoRSVOA9DXlYMcfLWU0hnx/HIDMF5D7jG6tjCc05nqZcH1EsCOvoGWOWeJF1g+8J2bKMzt15tiJQpTDkw5cBx4gB3hePU87TbKQemHIB+AGl9fR1FUaDRaCCkQ8BQMZufXcCOrTtokHho1JpOgamUKmODMS0woALT7/bdYTxLhWvYH7q2JR78kY2gX+WNaUQ2qJhUqXiBt4N9KhDrNA6lZMVUXrfzEK7FTaQ01EEFWLexCiMqiyMqdCfSqC+o/Evx86j4ejzMFfpFiNCUIMUyonLTpdLWo/KX0FlRpTIVeyE8mhSlsIxSWKLRlkEGQI0OiVF3hGpUd8aGbu98KiVS9LbzFrscxFT+MxqQByAlcee2k9BvDdAozUJtk15GpdzQiCyQUdHROItRRmU1ApKcPXqoxTUqbwk6qx2UOP6IhrvaWyqjGkc5KLv6UqjUb2RD6PX5alTDjdfuRUJeRKZCYyLi7f024uWHRozHETVoiM825mCpVKbsP6By16CCrL6Ee7Y2h4xGY6/dd31E7Es/ZlWls0Z1VFaMQF6ARviQkKBK40g/hlTQ2PI4ggDkLecvtFTAiKtZa6JZn8GQNISej5mZGbdqjAE8z8P66jqkvOnHp/xCVAY0hhIaKx47KTCigQjOfdpNORCDOo38AY19w/4sHR41jqlWaVBJs2yX8lamTd4PHCUyHgwVec1FZEtOaQtM5GTLZhYBDYm52iI0L3K0DInXz3ynNDd5m37gxgOcL4uQbWbqs9B8xORJOag4+XU4whAnn3wy9PZLkg7x4Q9/GN1eGyC5j3rUpbj44gfjxn03Igdw4o4TEUQR2u322AHS6ZHu4AjQYLCU0SNAHlCuVw+uA4nvfpiqQ1mdpVG+MLOAWTpdesQhOWjUGqhValxvvlNmA8pFQqNPcrHGW+FBe0R5r8Cns82Sd5WghgrHEeQRx+g5eTSJQYXOqgplKWR7K3po6GTDHMKlP4fBCLA0OLWGLPlfDiLsuX4PlfU5GkE7cPX3r4JvLNIkQWBJf5FzzQOLCwt4xf95OXrdLmZmy3jZb/0m7na3u6DOuROtC7OLaFEWcva1bcsOJ4ceabOcD0OeyNB1QJpcSAeNwnq1TsOaczhMsMpbUmdUDzI6GgHNYbMyQ3pKmKnOYc91+ylPI3hcSwUNnTrXM6fl8CdXzLhv6Nsy7VFG9UZTv9PnmuwC3E8s+8agQIl7UEKDrt8eOHnV2mhWZiGnk3isNe6TRzLgRKvVWMj7Ftd2s9JENirQWW9jnnOpsNcm/gQ0d3yuaaDOvc/jWg1pMDU5Dku+y4ElHskQVZgPAf2Q3v7dB3HartMo/y1nrNTiCrRXRTag/PqOR5ITQwes1sJ43fcQcX/JuU4l0ynlRTCiQ7MSVtk+gc/+Na65+jz3WfKV8x97JcpSye1tZBE/4hTAbf+ouOXeqPPBo6E6T2eXpewd3HOIDpMFLNQWYMjLzsoA83RC1Lmn9le75KOFx3az3DPk3Au4R7VXe9B8NapziCifBeU0TzKuhx4Waajp7RHRWObaTOhIMeSx9iuNF6zbJB8Vlkj3TJV7EQ1qrd0ddDakPCc0Nx5pUx54NqWc0wHnu+THiLkH91pDykyAyEScGw/ZIEUcRk6+R2mCgwcPck/p0OBOoXkSz0IZsTwPOBq351lrIYNVYaPWhM4a8d2nLN0cfPYXYkyT586O9dWW20O1j66vrqFSKpPhBYY8szTuOCjBUq51/mY8UxLRyP4HlM2Ce93izCJqpTqN4oIGcYDYVuhYTNBaaVHWChi21Ro/+YRdTu50Hg7oBLBcb5br7zCQXrsJIhtzrw2hfabM/URjWtq3zLNhRLnc5mSkUW5ifP6l0NxorjI6utU25xpQWKTgOiUe0jjiHHbohIr8EvcOC0MacNSj1ckMU2AwGGD//v3o0als6HQMbIljK6MezwLcM4uRRydKCRXud9nIQGd6xr1JchnHMeetx3oGWrclv4ohzwDwMkEytXZoDbpg0H4RIEKFa0rrp7XWxgod7/rfGkjF9DPlwJQDx4kD9jj1O+12yoEpB8iBDBlk+OtVPBlBzII1Ho3mBFJWDA2IQW9Ej/vIKUilsIRuuwefjoKYCkpOwzelwlKOyjRRx+3SYYo6vesJlfqMip7heW9pHIZe5BSNAGPlSIqqfnwp8iOENNrVzlALVai8bqtLpcKnwcttIgMVCePilgomyYb6lnJUjquMA+W4BkN6UyolUtz0vwDokC/xxsAUxo2nSgM0Y3mn1UPgxVTCDCKOQ0qBId6QtCiU0SDjLKKBNOjxVpBtyhH7oQKuPtRWt38B6VYfahMFMSbxsWGdwvLfaDBCYCOAipxoE82eCeEzzxqDmEZoh2PVzZBHRaXHm8WAymqeFG5clajCMEU6SqBbeFBRslTqDEEOCilvIXGN6Nyw5HPMG1xjPBjyssF5WKeRMkcFUkqlFFvV9agwyyAWrx3vRyPkaQaNw/WRGRfPOb9ODkinMQZra2uIqXjpDQB24eSg3+/DWg/6L5yKUY5KSEWMSnpMhTLySkhp0FXJu7SfwlBRlTIp3vmGhhIV9tGI+Zy3yI8RcRyGfIqomI5oyEjhFD6P5d21LuffQ4VKZprmY3mjAq26GpfqRlQ6h+TDiH1JUQdlT/2MaBQgA+cATg58Eq+5S/IE/aSPYTZCanIM6Zn5wdVXgKyDCQ1e8KJf4rSlKNVj9JIuoc98CxsF8AILQ+XWAZVq48BzYzQcpwPO1QydDwllIKYs1Wnky1Ae0WFm2IlPHoCh4uK15mOOt1w9GjCBF3DOU6gNOB855UHGScD1k1DJliJu6CCx7EtgaDipnmGfAnC8kkePnCpHJUhJ9zjvMedE7QNESEYDNOtVOkQ66PBGf3amjmw45LoDDAo6CEfwbYHAK7Dnxt1IkwHlpKCTpIXf+s1fd7x08sIx+JYYtZZo7PgmIG8sQLqLTQDSuxky7h2am4Jy0Kw1ofF7pFe4tO5Syobmap2GjpwMEeVCtMtYES+0b8l5CT7GUGY3gElw6rm+c0hWta5L3LsKynMug5lrJKGMGq55a33yxiDg/pTTgSEHWonyamkapVz3MgozyrAzSMnbBo1Q/dduJe55krG9N+6D4uW4AucIMz4C8iLV/kf6jdt7EhiuzTLXhuF8gXNlORfqo80b6dnmAhQa0hOTToeHOLSHecQnR551fImg/SPnPhRS1rXHxmHMeRhyH4m5/2Tce+ukI4FHGQeZoLC11oIcTDnXjYV19XzrA4zz65gfTinlwHfrWnRlXNvzjXnIYTLk2ix7VZRpdCW9nPOWE3+dZ0MHMeUWKeCRf+JlnU6VgvM+ogNVYwER+9aDHIoal/gmWhTXGwf6ryjrdJjkHGORgWPJyc+IMjpERPnyTMB9IKDR2Gcf5AfrlcgLk4I8iFh/RFqqkEyJ5irPhTEuy/EElAmDwLMo8hQy6svlMnzfp9wXdI7mpJ98pIGbUyaNMegNusiRIQgCrocUPTp6KpxHS4fQBAzjm4EN2A8cFFmBiOdl6AUcc+DiyjOcG8nJkHuV9kPJveX8fL3a3AAAEABJREFUD+hcr1WqGHEdBjxf1C7RGUyeR5T/0EZ07oxQDqooce7zjTO2QWfa8sGljT5iGMoqKGdHgw/QEcVNDYKc8qAzTvSA9EhWldbe06NzUvGBzj/2UY7LXPs5VEflOttFn/Ylw/054txkXC+Gcl4tV6G4ZdxyTEZAdpgCbA+Mv3J4gY9arYaA567m3+HjfGZch3LYBHRgecTt+MN1kHNOQFwhz8xhMiIaC5/OzoTngPa32Cs5R4pH52NkK9BasVxvPnGEJoT+u1n9F5Rqn+eYPlMOTDlwHDlgj2Pf066nHPgfzwEpQILNjDAuYalkCbARjpeqoTKrYrsR6mBXWqGAtZk80k5p5R8Bj4e2wPyXhFIuLA/3cWhc3zhKqR3TDSoNoEkzrmdhpXxvKCe2YAuWHy5z8WPlqZ3HtgSO39L4G7eZ1GW5a6vwWHnMVxvB4fY5+QA+1oFhe8NykDYXJ20sgGg0jLv+SLuh8W8JhngM6yufPRKX8DBGPGrHGNuO84RvklYbB6xkiJfBpnpweJS/uY3aQg81V3arGBQWZoLfMM8Qj4FwW47BsoJHRdRwjgxpEoCPdX0axVh/0l4heaR6HJNwGLZXaJkHzuuR9qoLKH00mI08A7DNuJ3Z6MNQAuAetXERn3g8YHHrApVRCyn6q601rLY74DUe5neUcfa5Z2P/of0Y0vjNqGWGcQDZVmmewWymk+M1oveo0EJ9HRvgysBnUg6OUSD+jGm/aXuPbQRmI2S5aDjcL9PiLccOgsPBcILfuHpsyzYeQSM24Dh4028FoDzSejMbEHgGSTrkLd0+eF6BFnnT77ZRp9PgLne5M2rlGkb9kXsrQo4c55gxPg0xKuI0z8B5t5RXSxqOFYou8FEowI85fjYFOCYXbnxp+KCMKpnzyxL0MaQBhMO0kC715/JZQfmTtOUcjsHAMG7YDqTNuhDMG2NV2roOlR6D6hrmKZy0GdezlENvA8xGqLxbArZmf0fa3qQe6b/Fsltrt6kMhx9zOLaZnTmzJ+M7ejzjcRgaaNaB73iiuhr7JAT7MgRs4iHIR0P+gHNkWXZzMOTNZKyb45M8YnDtWKY9kHKsPoRTIDlWOAZL+RB4DD2oHg4/GXLSoDESI/s0sOIpwZBeu4kROiMFcI8lHo91x/gMabkpTMYkvIJJuWvOL6vxM1Q+2I/qg7uTIS5MHuYrqnEIh+oY5in0SKNA9W8dRKPAOJrV3oF4RhCu2wuicYzDMGrJ5zGILnCuHWhcAta4+Yf1VY/lwiP6xB/FJzDOYz3WEb5C9YloUq489Wc4bwLr+ORB4ThtVZs8YMAPi/k9/Uw5MOXA8eSAVuXx7H/a95QD/6M5UJgChckdbGYEs3lYWoIhYAMsjjzSYNSO5705AkfKVdfyAL51gDvIx3V/krihQiAYtz3Su6jTIe/GdiSbhKovcDzWAW7xsSy5FWC/N+0TbHHkcyttNeZJezEaojbfoG1TO1dHGFkGgeKCjToyrlhHShAYOlAxYazY5piEzBp/NuqpjcDxh/PvChlakuKws54lA1VH4Mr5xWLkpF94XduNvIJ5AkcD24o3hqFAcVajLIxjwg/2xQFDeAQqd8A2wqE+N4PyHLhKONxuXMcQ9yY5A/spBOpJwIyND7PBYY2BeX7kY8++vWh11rHWXsNJu3bilDvsRL1ZgR9atNYHuMc97oYcCeYWZ9gux2DUxygbQfYtOO7bA4dpMSBuEnT4I7o3jYl8GY/1pnlm09ix8ajtRvRwoLyj2xriNDL6CQYFzY/UgZsbU7BljoJXsPVqBXEc4r73Ows7TtiGykzdOUuG5MMdTj0V5WrV3eBFvLmGcJIxng0wHOjW28Io7xbg9o7fEAFZR1qP/oh6SMYITr4YKn1TWpwMq2yj+YTHm+thY45VtlENk3YyHgWT/COhZdTC3MK4J/lg+WFgiyOfnNHNwOTkM2nD2ZrQ9pOGRvwjTFBPQse/jcTm8U3onoSWhujhOBsZtXH8FO1KWH4RRPMGHwHKlS2QGzZg6fgzqeMwjLNu9s06h8c8Lpz0DYdb3+xX/QtYZdyD2o1Bac1dznKFDlhv/NH68LieBJZZFmKN6k5AaRawjuqynP0WBPUsULlA8aNBrXBYHo5VBj4TeoRjM7DIfSSDhrwcg2HemE5souG/Mz7mi2ZUcISWwog3BiCtJPIwdYqDvNe+Y0A5YInmJGdVlRkmKBrkLwj5EUABlanOBMZ8H6fEl81g2O8EiImVRBvJMQL2SxrEaxZMP1MOTDlwnDgwXpXHqfNpt1MO/E/nwPgAlzKWQ/Fj8+OWl6na6PBWqLZHQqVAnOPw5t8TnLczlJa0gTx3YY7NB7tok+YwyRvTN+lT9G20okKg5uNy5St1a+EYx5H6OdTiSFqpH6V9isKm48ruW4qTcAvAsTCTtOWWdDJkavyhggP4rGDH6Y3vgqED1j1WyOKbfIgXAtGg8CbFVNBczmE+kz6nRAEZQ/H3WODauK8xfVLqXNL1pX4IhmO/CZ3jOpu+3TiPpN2YmNR8Ks7oxkf9kKCN1CQQbYqPQ8k5xhSwX+VFUYRHP/rR+PjHP45PfvKT+LM/+zPc/R6nQz+MqXbWWviBRakUo1KpQLKkvz8FH2PUn/qdADMn/DocKu9YwPEzW/IiOhQyiSOhUqRVXYyjN/lWnyA51plE4CM8YL+b+TLBN8kb18HhNkTARM5WAmw8jNMpoMSLX/RCfOADH8CHPvQh/P7v/z7Er0P79yPPMszNz6M520AQhQQfEXnE1Ydc79Za416XnohNwR6Ej8Lugkko+kSTQhUcCZUC+TEOb/5tj87aLCecWxAK1pCcMIDiCpXvwo2vI/3lLmdMi4tufB3dj8pVMGkn/MK9OVS58o4VKm8MY7y5kyFzeJy5UWm+KT2hayNUMWFc7wh/ftI0Ud3iR2MQqMIkVPxo4Dg28x6ik/Rzvzp67rlvbMiA8gu39lMcoVvtjjGejc4O17tJGg4nadjIJwbGhItAGWAC6m9zqDqF9lzSkLOOwMkjx2E2YJJWO+1zE1BaMKnn5t0A45B9qpAgegWM/kgfRwO4P7G24sKUG6aJm1kbfBonZOhCK5i0AqoJPpOQ0WN+JjxSeAQmNP6kocat7g6HTDh+O9qYcB/25zJd4qgv9ZvTWeAyORcaj0HG0RVHg9uPOEbWOdLGQnHX9mZf7NPljUPVOwKUT+LJJAOuzvRryoEpB44HB8ar83j0PO1zyoEpB6CD+2goUNwaX6iUADpA+U19ZHPbnIeq0scKlXcsUP3bA0dIlXJA2knD5n6EmyXQ4X9kXMoZt3TlbPNfELKPHD8+HinB43aF+OnIshCtSmsswjkBpd1YqDTlVJGcQUP6x/m5o+FHiU/awWQYQw6oV+Ji5GYf9Zmzv3EI5KyhuGi8KbBo08fVxI9C0+Y6R+hje9K0uezo+IQWjb0Y98PeRZvqiW85ZXYc5lA4hsLFlw4sub8lrpQ8bFucwyknnATrAaPBEPrNhepMiGuvvs514n44apRBf+9dCcugngo3T+zvcEhax/g39/WjxfONtscKlXcsgBRtAWnQR31vrrc5rbjqOFAbghwzRsS7zMmXjuUxXHf9DTTsy9h+4g4a/ItYWV1HGJRho8D9Pe31N16PpdUl9EfjtyL0ZoT+TML4BmEcuPlQv6JJ4U1lZZw35s+kzrFC5R0LZAw5IOmWQGnBYSA/1UZ9TELFbwqTsknoJvsIlsNYJ+WbQ8VvCsKvvGOFyjsaCuScAOWJbk2FZNelSX/BstyFpEr7A2FcrnSBgmXj8px48h877Xjn5MDyttVCNDjYwHtT3KJvM+Q0wAtj2S/pcUa/a72JZxiXsU6+QbtwCmSEj+mf1BH9BVRPcuLqHB5/zvycuFSuMGe6QOH6Z3f6bNDs9jPkGOPOVYJC9RgTTkHBfS+3GQriLybtWI4NXhiGSub8UvkElGaW+4h3+Ubbm4aT+pPQNdj0ZQpAMC7nODbwjNNj2ifxnBVZHQrFG0eDo098P7rupM0thiCvN8OmfnPG1e7HCXPRRsg3tRV9jk7ON8h3dnf4I545YI72noLlGtsEQDwCixFLjoDyBJN6CnPWmNCr/jcD0W98coZjUN2bAgunnykHphw4ThzQmX2cup52O+XAlANHDs3iJ2LG+KDPqZwAOlyVVgjkTI9RSpkTjFP/9d+i3PVL1C6kEiEaCiomxaZ4vpEe12HljY/qKHp0eDT943J946hxKWfcTvlSNCbhj9ieiuhEYQV5NsYH10dO2sE84T8KWOmmY2DW+MM2ri5TNw2lQDlg2ZhSRjC5+ZcjQLkbQDwqdXCTyVPSAQt1M6YWk1BxV2ZYeLOPSsUXKd4bwDoTOh1tG/2qJotu/mH5pL7Cm1dgjqsjpZrxDf6N+chvyoD4OoGFmUUszizQ2GfZEM4Z0DrYQU5Dv1KO8KkPXY4v/fsXUA5KdApQISXjrRusQWhjdfBjgEY1ATXLQXSEcajxKK2Q1DgZUK1b5qdK4eqN2wHCPq6fM1+AjTA/XDapO259k28ZFgI6e8Dw9NPvCc8G6HaGGPRTRGEFjcU6Du1bxYf++SPuzydGKRnHG/8kG7GPDMKvtwCM7znkSiuiUKD4BJQezwUcnUr/uOOf4DoqpAw4eWKm8Csu3ggUd+DKjt2veMjiwx+lBUB+FJ0Fa4jezeHm/ljMFvpWyzGMU0e+x3jh8Iou4WOKaWFlzCgc9wtiG5eD5WMcR9r/BGnOMQTjpsf8djxjiUI3NsaPfDYvdFeDdI1pVV3R6uaUDUTnJK/gvpcbjUvjmLRjJX4Kl08cjOujdrcWgvQXmm/yRntpznhhJYcb+NlYeY4OlZkCShcmJa0s3PhoJDJOQXwbWS4oaKkeBrbfyHRBRqdHxrxxCCic0OsqbHwdK2+j6HCgOrkRbRPIx3SqBvvQaFRHScmJC92X+KeIQoHiPzpMcP4kofieizYyLyftR3od0yGeH8m7eSw3lpkCBu6jdjyTjM6jTXD4nHKV+CXnBwN+CvYtYPQWPyrPSecYCmSc0/woem+x6bRgyoEpB35KHNi88n9KXUzRTjkw5cAtcaDYdAjmPCABHsAuTyHhJg0nSkjBugXrbYZ8I61wDDly1nM4kVPZEoDhEVD57QH1P1aGSOvhvoifilnBtHArBPsf19OAWJdp5eek+ZYhR76B43DI5uPWDiPLN5S1Y+L5Udrn5EdOPAIwzg42PlJaRCNzmbPRj2KkSfMg5WpCi+qNocBhZZVKzlFxtSVM+ODaEtfhsTEOuFzVOiao3zFdUsAEcDSP845uMs7LWT4B0mYKbO7vNukjSlE0HpvwFDiqDWkuDPNYz/WnkKA2434KjOOA0oWrLzyCAu2VFq741hX4wN//C6754XWoVUqolKq48ns/xNvf8A687tWvw/7d+1CJyohsiNiL3K9M65fofeM7nMJ7GI7qO79JecH00VCI9o4aprMAABAASURBVA3IN4WK56RVQMod1oJpN8YNhXccd6Nj+caHdVR/wqPc4dxcthFH7uYFG4Y+ZPQIeKsGwUb8/f/wj3j/P3wQBw4sww8irK138KXPfhOvf/3f4rWvewP6wx7K1RJiOkuyIod+1dvy9l/OAL0JMKZZfWHjyZGTxgkUpiAdY8g34grHMK4LjMdYsN14zGCbMRjSKdhADifbrt4YZ7GBU+GkLGf5BJSfb9Rx68mAj/ob45/0lx9uUyA/XL/AhM9HhYb5DnIUbDcB1/8GdvVwFLBf17/KJ3G2zR2AfRI2lykucOU5y38yMBP+MYSAOPWZ0Lw5dPTfpD/xx42D+S7OPQemIAqBShjlZzI2RiGcGtckVC1XThzKv1l6kn/M0Aqlg4L9FqwjTimcgHCLtgmojyNlOTR3cO0cmqO+VE8ZaiNwcX0JyK/CaK6JY1OoeptB9AgK14cbnVo72FxPcdUZ0ymcguLw3I5pVJ5ryq+cZSq/KSj/JuBqkwrSoH7+q2BMb+7mdEw3GB8Du3QfjdhFVMFFALLLQcG9RvMDPaQNyOEKXChHAMHFN+TJ1WEtrRHXNsdkLGNasNF/zvAIqA74FOy4II4JMGv6mXJgyoHjxIEju/dxImDa7ZQD/9M5oMPwv4IHk/N9EvIodmgPH/Au9dP5mvQ5DqkQsZvJoc+oUwYUTvJ+NJqkdKjVbcOxa/zo7UW3QHhuSts4TcVIhVReFNwSTHAcq9wpuiy4GVWbcVJBYpVb/BwL/+Y8xTcovQmOca8T/kN9CjbVukX6Nteh4rcp+SNHJeNjCjY3yVEr13DowEG84fVvwLOe/izc98xzcM79z8YLfukF+KvXvA57du/G/OwCb/8T9No96L+pqlWryLKceaPNyG4jfvPeb9pAvFPeJLw960dzIBA+cE6P4HQ5x/gSYzcfx+P4DTfsxp//+V/iyU95Gi644EG45JLL8OIX/yr+8YP/jHa7i8FgAM/zoP+KbzQawBgDL/Bd2hjhxOHntmiYlE/C2zP+w51uihTkw6YksCF/k/4m5eP1hmM+qitQ4SRUfDMczr9Jf7cuARuztUETsJE+jHjSeiP/cL3DFX7qkQkFE77dvMMxbYfXOCuozWF+KH2USIzrHxvfRhnb3NZnjF/1BTi816udKyOvxnOaQ6HLg+KiTrWOBjOucFRmQRzKmOxRigtUVXmTcJx3NF71qfxbA7UQjsN1NvpTepI/Hp1yjsSUujkI281zf1o5h3nj5vYIbUeocAW33D0dKUfziDjc+BlynsbyofgEBR3PjE74wqj7HI3DZd3sS7RO2k3Cm1WaZkw5MOXAfwsHxlrGf0tX006mHJhy4KYc8LIyvKwEW3j0p7PU0ONuRihs6hSpwuiwpYKPCAUCVhi/1ouNel7u4Vjg8AknD3dLgMNu2f7oj8puD2TeCOMf8yHuInBj0ZjCtIQwjRBmFj5vJgUWqaNiPKYAGcdkHY3eePzHjFuWbQIcGYlVfNyGdbxbgE1tyQerNpug71UwsCXSElJzZd3cws/YB/mq/+ovy2MkWYxRUUZWlGhgxfB48+xrNvIMGZsN2ToKG8Aohu2UUEnmgDbnqhcgG1gExE8WoEgNxx8hNjWEozIqaQMehvCKjADyLoDJqgTmpxWmS6QlgE+aQtIkKCVAaeQTPELA2/DwMJg8hCl8AD7VtjFkCEkdwQTICAV5Lsg5FkGUBNgMYeZzznwEOY6CkPMoiDiGzTA0FYxsBCcDtgtjW/DsGqxtA2aInDwvVeZ5U81xx4sYtguUiwizno/yoEdDPiFfCnh9D9VRE43eImrrW1DrEkaLqObzKIY+BmmKsB6hbwdY6h+CISPycMA5Dx2AYxY42TKWs+PfBAKmA4B9C2zONUcweQQBKLuboeBaG8MYT04+ClCExBG6Nmo30vhNCakJyV/1awHOskf58bKIc1iGSeswWQ1FXnMypLojz2LkgfklgDRlpHnk5Rj6Y1BZQRoG6xbldAHl1iLilQXUeicgWJtDrX8CasMdKNeqGA4T4glQ82dguh7yNYOIMhtobMaADEJntIbcjOCHBulwBDsEypTtoleiRDTRa7E3r44oaiBLQhRsHxYNymkT0XDWQTBqsp8K5zTCyFoMPaCSA3FmKIMe572EjDhzr4w09ZEmBZLeAI0wQtpaR9HuouKH8HIfflGBKaoI+g1UsYiAayEbhqQ1RO5bdL0EwyjD0E8w8jLktgAoS9pT4mGZslNFpV9nv8Exwbj/ni5gH/5RwA6wGcI8hSDIc8p7Dq8oHNiNWjA54PbalM3INJMw3R8D5T3gerk9YGrrSIJl9IcrKAWktW9h+iEa/lYk3QA5N5iCss3lBy8kw5EhMAWaUQifzh9DesEnY52RiTE0ZUIVI4YZSjCUaz/zuKZBsNxPiJ/7RIGImLgGsgb5V4NlniV/bQFKL8fMbxBnwX2iyCucc0EJOdvlzM8NIEdDmHrE6QGFj8x4SCkXgsRY5MRhiNPj/hVkFgrVR8EyNkPigX2XAMppjhAJ20r+B0EGlaVMF8xXucf90GYbdbn/qlx1DdfYZlBdQcF1uhky4hGkXKdj8JESj2XfljzyRCc3aQ8p9+QRPMULwNM6pixN6oFjgslR2CEKrw97i+ePZdkmgGup1kcD+7W3A3zSyS0DPnnsc549jscjvQ6El+OxZsjON8CkpAQoEBAiN1ZrRqQpH+dzblSWcZ4zys8YItZlfZa5SsQx4dNNaXflR31Zpo7wwc8CyssRYOH0M+XAlAPHiQNancep62m3Uw5MOTDlwH8FB24PjhwGOWByhoBCB1R5LEH2k8DlsQ6ocBfIqEFlrJ8zlsKYAqO0D2NzFDRWvBCYnW2iXq+gWi/Bp9HlBx70SvZw2EWSjKiQ0XmQ0fg1cE8xCV0qR860YHxjkqMwxQawa9Kh+gVD0WWRQ6EDxTeBxibApjzFlSeQEq9+jg5zjPNYk32M48ojgHmbgNGND48SKpzjhAXJddGMY1xePkQjdYhSKUJ9po5hMsChpYMAjWD8mI9hfQGZwT4U49hxBAwVYoGovHnIxqxrWUflm0F1BZvzJvHxWHIq9OP24/yCCUEO8VF5k3rjNDbyC4YpXDn7Bvk5Lme7gtnKU3BUmDNHALZVeAREuwDszKKA+1t/Iz6AolnA930ElDVj2AuNW70ZINkrl8vwPKMWiEshIoL0+XI1gucD+i8Xk2yAdnsdxmbIixRpRjk1GUDaJB9gazAOhpahIQwTGuqcz9FoBGOYQ2dWEAQIiT+KAhiftHlaD7Oo0FlhjIGlYZeQtpzQG3QoG31iSkifdWWe59EwIa5EfAMgnpFXFnpy6MZXeU7+2VK5+InDcevD31pYSkxkWeFmYJmMHgZQKL4cWR+kgrT+OOnhcEQnWIFSqcLxewxLDrSnlMsx59PCizzyhfwgv0ReQp53ez1ACfYnXhwGkFGbwHC/EoD8IQaRjcOhqjJfZbcEri774CyyHQg5AVB/ysMxH3s416gP8k+hORyy2MWFQfhyZuTEm//4oaON7X7SkD1OP1MOTDkw5cD/RA4c2an/J45+OuYpB6Yc+P9/DtyOEUjBNTQIBTKsDgNvTgzBowHk07Af2zEF9V4aRHkG1RcM0y50G5SaPrywQGEStPsr6I3aOLB0I1rdFax1DrFOAj82NIws/KhAXPGR8eZFxoL0eKqwbAvIoCiozI6hgH4sSaD83KZMT4AOBFvw5ial4py60JJeGWbHAjdO5Kx7NIz7ydn3LYHGpDKFNwep8CSD/ADBOKOIgwVIkeV3wJvK+mwdtUYZ+w7uQ6uzzlvrMuJaCXE5gsa/GdjEfYwzECxxjkHG1mZQudKGYxbcdMwar/KODsd8AvkL3mLdUju12QxjvqZQG4HKFAoMMo40c3xVPYOCPKCcuPyc+elG+aSewpT5OfNVXri42hkovQk25HKcrzZHwGLEdjIeid+CT46ccunz9jwMQ6YLZ8DrzwLSdEQDMkd/1Een1yZlGUY07tvdlpPVte4hymaOkPJZUCYbzTLCkEgpbwXlGRtQWOJhazdO0mY51jAOKM8hjVcDWu2uj2HSwyDpurjK19trrt+11irWOy1YLibJXc7xlusRvFIBj06IvBhhSIdAniYIrSF48AqizQHDEKzvgDRmNkFOsMy7PaC1J8Dmx2UYgDJojwGG5cpXqHHcHoj8KnwTIvBCrK210O11MCAP2p1ViO+DpE2HWZ/z1ccwHcILfHh+yFEDpSpv7in/mo9bhnxDzhhyzgxbil/au1zI9oYAIyYfAZVNQHUPA9sfjgtfQTKx6SG/lLL8sof5ZGF4U25YNgbDtPIIE3w/aUgaRKdo+klCkjn9TDkw5cCUA/8jOWD/R456OugpB6Yc+H+GA7dnIHrVU4qjQMrx2KjLaVylRDsOrSlgTca8HK6ct5yq7zE/iAv4ZUCGkhfnCMsGXlAgYFiicROULE2mIXKfhjv6SGlE9UbrSIoBRnkPeoiVATEaBvw4Y58K+ZGQbW2OjHmZQluM40wbZGpB2jIq1fnhEMyXUuxCxi1vAo8FOceQE09+VFhgnFaIjbjCzZAzP2ffk4+OkjEYKvokEWDY4o1ykgwRRj6SfAAbMNsvaNQMsNpZmTS+zdDI0CCoovB7jCsE5wXIx+PmOIGC8WLDCL956MppNBhXNye6bAOOtLspnwxxgiB+CiCDaQMsQ0MYhwX7BfvPxyH74awynWJcvhEqn/NhiFN8GvcHtikAl7cRclwanyGtNwVLGVRewTLP83j7n9EBQPzWwpBZWZ4QVw6PDoGCnXiBxw5yRLGHarWEkGGlFiOoAUWQwI9ATEPOUR9JNkBK+YThGiAUNLQFEK+ZBsGQTvEiYygDWMZ/wXw/NDCcXy/0uQZ82MAAnkW5UUWlXoEXWBQsN36OsBIgtX0M0g4yM4QfkGTyJk8zyjLHoT8tyNk8t+QNoD5zyx5JR0HnRO6NoEd0/KShnE9qq1AAztQYlOvxyyMt3uHQ0JBV+SRUm9ytH+AnCYeDFMnIIPBjzmGBUqmEuBTBi0AoEFVCFwaxT76BvDXkqY/BKEVG3gAZ2DNhIzQpND8CA1Zg2lA+PfJVaRcWxK00AeSlA4dHOI7AmK8ZnTD5YbAFyKGc6XGIW3q49g1BtTw6AjzOoZd7nEcfNvfh4gwN+7XIObeZw/vjpi3bi86fNLwl8qf5Uw5MOTDlwP/rHLD/rw9wOr4pB6Yc+H+aA7drcAYFlc8xjBXRwimilvmWiqndCD0Dlw8qzWpjDeDTsCm8xBlNncEqWr1lqqNDZ9h3B+uoNUs0eHLI2B/yRlRvBVg/c28HDGn8h2UP2FCSJ4OgrowjkDN+NOTUwHObg/o0IYclPY7Gm4Rmg3YXskzhsUDGW2GKjX4mYb6RPlZIkjn2wrBXgvpnc9IBB8YZSIbDsQRgZmaGxkqPt8E9lGsRyo0IbfKmoKFYma3iyFjHeF3ve95GAAAQAElEQVSjTV+W/NkM/z/2vgNAsqpK+7v3vlCxc/ckZggSBCMoZhREJJjBnGV1d9V1Db8Zw+qqu+bsmnMWI6hEUUBQwQRm8jCxc+V6VS/837nVNQzjdDPMtDo4t6ZO3fduOOG7576559zqbrXDPWgnIzSO6GGheG91WqLs95dS+vepP65/3y/79bSYPiD+kUHGCikGV5qyFFgv1QBx0PQplqzrBScp72OOjTkkZZnxnu0ZbKmAbSWn1173yox90yVJEXzDIF90SDPyJ7M46dpkgPx1ADBgjpOIPtmmv8QM9A3noo6t01t46k//y8XoKgbhaR31ThXGA2ZmJxlcRsgXAo7pImPSqk9y6m5ttTan/MwALoaYgWS1MY88kwopg05JInSZhKjxRDtOY8i1z8DWL3iotiqkeXTQhg4yNKI6OnEbuZxPysGjU+gkQ9ZJYDjfhiKEYF8pEvp/wqSEkGKbZv3ulplKIYE7RZJL/605T7eQpg6KJOWORPHYI0oM/cUwAZCH74fQGmi0qjYJMz27Bc1oHrXGHL2sbddRrVGF/LWHlAoTIvpKSspI/VKue6TBOq59Kf+aAIqiwaklJX13IE3LpF7KPhkmrrYnDrZvxU+Zg16piZ+iXVJqW/ZxM6nqzSkfYIY2aCszoy4pbchud9nXb3dLuJdDwCHgENhHEdD7qN3ObIeAQ8AhwM2p2kbghldn4Mt+2DLjhlfqecM3N6hs0ty4esogUB5OetTDccqjTsQTn/I4PObUR+FRp52Cux55OBqdOry8wQmPOB6PfOwpeNyTHovHP/nxOO1Jp+JOhx0I7nQRy1ereXQq/CCBM4MMRf6KJba9UlAcqVdKNffQ6FH/8Z1KNemWUpMPkNI2VlOY3Gvy3Z4MN+HS+tckfBcj9u4pBCrFG8pkEMULvjmGMhQJ3M6Dryhq4eBDDsJ97n8Ujjr6nrjbPe+Ke93vSDzgIfdDO2mxx+160x7K4BCRIVjxkm/qwE95i50Crtj51yVrMqF+/34pdXa05S9jtye22noQT6HU2itjUyKbcWDGdha0WQs225dYaL9VSY4L/SDldqSEDalXpgyksB3J/Q6kFCQJIH5qQFnUTX7HAt0KE6tW4AlPPA2PeswpOOWRJ5NOwvEnHIvRlaNI6XuHHHEwjj3xwTjl1BPxaPru4057DJ70lCeiWMwzENWQr5xnDOYTJhFSlXBMArFfSLAX/xHVlTHIMVkQlgKcdMrxOIF08mNOxCmPPpn+/niuh7thtiLJgTzbTsTjnvg4nMb1ctIjj8ejT3s0DjrkAAiAnbgL+V0CSTfh2gpQCPIwPDVWsjagKBsQeSltFJJEgPUG+tvulim5JmQtpfDOOKOs4pschS8JmUf1eG/bdizZ1dbvXlnID8EzOURRlxRB/qxjkPfw0Ic/BA8/+aE44aSH4iHH35/3x+HORxwC7RvIjwEE+QJSGArVJHn3S7kG9ZVSrMnkYjsfAq/1NgK5wL5S+9m/171hlo/M9c5JLYz560IvVGmCqoih9LQk17eiXkfhL1e3t9Tb6Snjb++9jHHkEHAIOAT2RQT6z+l90XZns0PAIbCPI2A3p9s2pHaLSkQUegE2EPMELYHsMhfauE9W7G+UB0/7eNnLX4qXvOKleM2bXoOXv+rleMkrX8REwGMwsXIch9z5ULyCda953Wvwylf/P7zoJS/Cc5/3PNz58MN54hnxpK8BnXrcjPcCjO2DTpHx1wQoKrZ9v1RpCMEGIfI4vzX1eCjcUsr19qTZJvc7llK3A0kwJkT7e/w4BinHkwCWvGcbGDBBSoAnugGe/qyn4T3vezPe9f7/xv+++7/x7g/+D171htegMFzm6H7Iwc58ZwoQwjZ7WLntDcroERZevb5ysz0Oiv1uTbABZK9PSswytaMcDbCPYsPOSNpAnQi/1S9TkpBJcctLkSF5WNu9hWvek2evz877ZlYXTZ494gXHCi8S5W0/1zu9JoLyLYOMfqq1hiQDkqSLMPSxdt0qvOjlz8P/e+VL8XLSq177cvzrC/8V977vPbHuwNV45GNOwktf/RK8hnPx0le+BP/5n/+JF73ohRgcHEaapqjVakipRj/YloCb8NAcDc2gXKjZbiPqRvACg+GxIfzr80/HS1/+H3jNGS/Bq894MV5xxgsZ8J+K8sgADr/7EXjBi5/PuudT5ovw4le8kL7xdBx218OR6Ywn3BHlylrTkPVlEEClAfEQPIUMr7Wl1OIGew3iRAa86bXdnvv+PGYK2H6GhJ8WHxYCG6XcjqSvkGLdnlASpUhiQP6co+d5kF+Uecid74RXvfb/4b/f/ka86W1n4FWvewVe/qoX44STH2Z/kWJik5JAsxVxHtROCNteioYpgdTWEJ8+VtQbQnK/KCmIbRD7Scrykro+kR/XAbBNAHZ8qe2a5NoSnUpRthBENvnuUUnd7PjdKnfU2N07BBwCDoF9AwE+wfcNQ52VDgGHgENgRwSUBOAkcEOa2c2o7gUC3JTK3jXlZpux1UKdRr+Pgg+tAgTFkHtPBdl7NqIG5CUnivbEs1iA8vmI9XzwUBPytd1c2QeMh4QBzODwcG+DzaBRUf4tBG7qbyFFRW5p09CJgZJNNIlNIhK8vIWojNyDZaYUAOoAs1DymvIgBI9yFIk9su1LzbrtiPhoIeooQZHm2D5lPB2mMrjlRf6Up9gXlB91WkjSCJ2UMnwmVOQkmV2GJ0rEgJVY+tWzQ/qkAAsJ2IB+8J3yCsgoz+JAG1LKBGVnrLM2UteMdkpdatsU+4PjNAn2GouMu2U8FSZPGZ+Rb0o9ZI6FeMm3IiP2YVt/DESm3LP1lreM7Pf1OMajDqJHj6RfRr/o0za9RG9Lml12JLKhj7IB2gCGzWkaI2ACYGxiFFkCKNZ7RSA34qM4kMPk3Fas37weOlQkA53zbKKLMMAbAmrVJnwvj6HhUaQKSDVxFpJrAJnoQjxk7QRBAEmQNdoNzFWmMbwypAxNvweiOEWrmUJ7Cs2oDS8MUBjQTH4BHeHjpRhZnYMEvp04YdIixNDQEArFMuI0Q6XaWJBl2FtbShXnTy1cE9+U15RAPTV2p0x0hox2iV9Jmco1Jf31W0HaepRyTI9660Hfer0Qm12t76YJfN+H4BgWQjS7LcwSR7+soLledNGgUM5hcLwMw2fJ9OwUqvUatPHtGNC/b02CDY2QOSKJTZaIVQYgk1JpZAsEJnJ4wwZD4riF+5RjQTsy4s1h9p1J8zYSHlItXKVM5YMkZUqspD4l617JBl4viNAZr6WNJHJEp90sIeOo5+6XcC+HgEPAIbBPIiD/W+yThjujHQIOAYdAN84QhAVkDNiqDHwiBiL5YglePkTMwEp5HlTgodZockMeIE01jOFGvREh4Lh21OVYIIoS+GEecQyeeheQcresjcdTTaBQ4vg6A2HWcd9t2yo1BllhEZ7ySIYk5S1k2FEo8EK0G20Uc0UEhvK7KYz8Y0Ae6hyoDPmBp4FtaMpLM9lka4S5PFrUDdpDnGQ2qOp0M0QSiXPDHYqurNfcQPfIsLZPitdCBj5lcjePhHJFFyFDnVPipmTjbRjkSeKDm3rZzndEJu0EOaQ8RTbGoFjMAyoGh5EytHnk2ezEkJ8bl35CvbAB2169gCyl+opxSGZ/hhyUlTHhIL9MMLX8OEobpEYhUQoebRYbvaCAJFEIeE8TkVGfsFCE8XJoRB0YBq3QClFXdPKQEgNe8j5DvjgIRRwTzjOUT9WMrU+1gQlz6LJ3hwG2lakBExgmdxK0yaA0MIJGqwPjFzgXeeqegxdwDIO8BBk7a8TEJIXH+jzl5JgcAfKFEuqNFtrEZGBohPwyO3cxJ7NDf+zE1ND0dJF7MofvB4jZRsOBVIFGQvBOkoQ8u+TRYXsXahio1CtoUy9RAWQjXzMfGh2grjzh97TFJINGYcCgtQW88pHPlazPp0ozeZOgRZtVQIM9j6IUeYOoBQB753I5aM5Bi0kA5MG5SmlLhFxREx+NqNNBp9tlXQsIQQxiYgN4vG5VyIKcfN5EzJK12h2aoyHXQS5kP4MOsxgd+lvMOfU5t0FYIK8ERuco12cfnzaDgXHD3ntBSHmJrdfETRkPwldK+cV5mdIW8y5vDIPqjnxjIheg02nTrg48a2MGLwygPIMEKX0QPUxVF37Bo88l9N8uIuKaC/IQUpmGz/UiawSpgqwRDUOEFqdcIYfNk1ugiG036QCGfqLBxAl1oaxKZRblwRKidpd6JJBkQbFYtN8YMMYg43NAqxBxF5yzMjFoQxnaT59pE3f5tkCj1eKcJDCBTzsUpA5il8VhALV6G1A+PJ8+y7GtdoxCcRDi05ky0IKh9pCksJTRogzEgw87Q/yCnM+kTkS8NTKVWpw0kz7yex8CYhWntIvrthXV4YeG8x9RFzJgUkkZjuW8U10M0vdrXAfCv8uF63PtBLmCXRser+VZW603IfXiHzQUUl9vtSk7QI7P7amZOSaeEoyMTWBmvkK9Uhj6g9hRa7ZsfxgPIsfn84FauLdDwCHgENgnEdD7pNXOaIeAQ8AhQAS6DEaTLEW+VMT4qpUIeWo/U5nnKdw8dGDQSbvQvoe8/A1zljEYGDAwyRXyaDGYlOAnYV3MHWx+QIOxA08u68gU0GhHDMrAzTswMJQnhZA/310oDmB0dBwzs/PocNPfkV/SZssO5bUtxbwXmmcAcNCB+6MTtTA1OYnA91FgMkACi5mpWcrhaRo32zr04OUDyMZ+ngFfqxOhNDQIQ50j2jhfq2J4dBTFchmyca7wPgjziBn89ChCHEvQeGuq1+solvLIsgwtBhJC7XYThUKBAVOHQUKdG2wQIw0JTgIG11pr9F+tVhNp1qUeihv5OjfnLeTlTyAynIFW/W47LeWr5+1um3Z58AKPgUWXgQyDh5xBWPCZSCBWiNHg6bIOfdRaDZ6gRtAMbrqcUwkWtBfQXIPZao39u5C4fr5Zh8yzHJ62owiKGOU474ZBoJyuNloR5STUMINh0O8xcIpVhi7tSBkwZwzWMg+IGcDMzs9AdNHGcN5roHfQXsUAo4l6s8GArAIJihSTF0kW8xqWJJipMZhh7IZW3IZfoJ7Ue1J+AZ9K6Cs88WUAGubzMCzFRyX4Z1wE5hCQQkOCI/CllOIn+aYKSin6oMcESILZ+TnUN0cYmRhErhSgWqsDBhgaH4KX8yAJmAqxEPuKgxrTmzrIr6RdTBTNzs5jmAGZHAh79HftGzQ6LeuvmdHwghyM8a1fNBoNdBngT0zQpzfMIaY/gza0iKOsg5BrZXR8DEEYYnqyDi/U6KYttOM6aB58LwRVB7RCygC40phjwoF+MlxEm5iBmBvOr8dAc75SQZ3Jsyw1UPDJo8t5J0/qODw+AvH1JvUUzLocK74hNsh8+1wfUi9rus2IOVEp7LdXmLxqRk1oBrN5+oFPXl2uv0qFwSTXHY/34eUN5HccwEsxS/1qUQ1pqNnBvQAAEABJREFUkKDM9VStzmPLli2IpC/ANV63AXqBwX3MILm3rmLsrKw3KzjkzgdhvjoDmoN8OU+cicuaHP1EIS/rjOuys/AnAH3Og8hJuW4LDGCNDtFqdhGGBcwSm5ERJqH4kCnyeTXA9R/TxvLIIErDZTTpZ5VWDSD+mvPf6LawZWoag4PD9HUFYzif2gCc3+m5WfjEi6kPpEZB/B2+4rU8b0ihIiYe5qpz1t6ACVPB0vCZmZCbz7nqMl0m31jwmQSADxQGC2gldUSc+yzM2NrmM7RtfT9mkmzLzFZorgHRFfSFNv1oenYGY6vG0ebzrDBY5DNshGu8hcHhIczW5mx9sVxgMqtJqmPt/uuQK4SYof4rV6+w/GT+wnyO68W3a1LzeVkeHOA1sYB7OQQcAg6BfRMBvW+a7ax2CDgEHALAwPAgNk9vtZvJLmLMVqe5yU0xsmKEQUgH4UAB8415VLhR72YREp2izhPviImBmAHGq171KrzjHe/AGa9/HV724tfi9W/4H/zwhz/kZj/FTTfdhLe85S14xSvOwOvOeBte9/r/xevf+BZcevllNkBTio/fkEHIdqSCDNtTabiAm26+DrPzUzjs8IO5oVVYv+EmbvhDjI+PoxE34Jd8JAycNk1vQUQd84N5aG7Ep+am0GIALRvqLnWdmp8mnxnEKoEERaK/HwLbKKfgWzIsSTytyxcDJFmHgV8LITfy5cESmjzp7SZtnkwW4IUK+YE8g/MI1UYV7Q5RZDJEa4/BXZ56+jj//HPx6U9/El/+yufx1a9+GR/84Efw2c9+FrOVee7NtSVAQyjlpyXF0ENltBfcqFcwV5+FV1C0lUFHcxaV9jyyIEVxpGgx6DKcKA4VMTzBIJAnjikDiByDqYjXEU+v5WfMSwyCyiNlJDyNVLQzIlaKgZDg0eo2kJmEXGIMjg0xWCnS7hgRAy9pj9I26gygIkTo6hgtjmX4gtJIgfMFtJMW+WZ2rGawmlD/8vAAcuUcikMF6JxGhzimhnYxeQAb6Ayi3q1hrjFD2zSCwYDBTRMSLEnwU2Ww1uw0Edt/CRQD1BwDQkluzNdrnIcWJHLWPHlWxC9jkgZ8BX7O+tfGjRvxoY98EGe87vV46cv+H97wX6/H29/9dlxy2SXYsHkDLr70J3jHu9+B177uDPruf+E973kv3v7Kj8I3ATztY3Z2ltjX0FVdZPQT8TGT95EywGsx6VJhEsnzAgRBCM/zmBBq473vfRfe+tY34b/f+ma85W1vwavPeA2++MUvQnS56qqr8PGPfxzv/+D7ccYbXov/+u/X4c1vfD9+9atfUd+uxVoFCuFgiKDsY6Y5BV1I0UYT8+1ZmLyGJAoKEtwWS0i7KQbGikCQoNqeQzOu2RK8N3mg0pIxQActTFe3YvPMBiSmY/tLH/EnSTINMDDVGhBqNuuoMPCXOHhwpIRc0adfdBnoTmGefmf/ZGIB8MoahmUzqmBotIjVa8dRoM6Z7sDQL7WfoM259XPgWlqcoqRp/yJCO20iJs5zdSZtmEj46Hs/hY9+6hP4zOc+j3e/7334+Cc/jSuuuIKzC5SKReZxFJr1Kjo8ljfEP2PiJ0kSeIFP+QYtJkHkmeUzcTFTmcKWuc1ImLxQRQ81PjOqnRpUHsjlixhgomeGcz1XrUAZQJIHXJQImQBo0e+FIqIYcSY6KkKkWkzMNLkGGsgXc5C1JUku+TGQFnVvtMnbZFCUJ2u0xYC/1qmgqyPIvS7QDCYA6pyvDpNqYSln103CZ6vcN5mYEP9XgbbrMFYJKs0qEyOUyTU4XZmBJM1Wrl0Feb7Js0ySFV0+4xpM5NT5fKo2a4jppwnX4daZSUwzUVcaKtvnorRFTPDIGGri3g4Bh4BDYJ9EQO+TVjujHQIOAYcAEajzJG9kfAi5gmFgX4WX91BmUDG2ZhRH3eceiLnZVdzEhwM+JHBMTcxNcgqwnKlO4aIfX4jLLrvU0hVX/By//OUV+NOf/sAT0Qjr19+In/70p7btEgZbl132U/zud1dhbm4O8tvOR3kin+Ri9KiLLOwizXVY3kI1CXyKCuXRvNWvUp9HiQFlhwFoqroQ3XzqXhrhJnq8jNHVEgC3uDlvYnjFIBAAuYEAoytHUBrOY/X+q8ingpRBbFAylBX/NQWsEwpjbvkbiE0X4/uNYL41h8TvYNWBKxF7EZop21QbeZ4uS8CgPWVP5sJ8AV2efNZqNUClxOASBv9fZND/GdKn8bnPfwY/+MEPUKs2sLOXBBOZyngCmiLlJn5kxSiGJnhqzbkxOc1goYTRlUNIqdeG6Q0Yop0SWDQZxHeyNhIvwcR+ozwZrsDPGyYLKjZQZ4iJalRFRKvaaGBgogz4GbyigWGg5xd8bJ7ehHq7CklwdBn0JAx4CoM5yhxEaSgHScgUR/LIDwcoMPCrMfCstSsQnDucEwleZJwE/JPzW8mhTWqiyyC0MBRgaGKAyYImZmpy4pth5box+lsBKpdC+THy7FNmUqGV1jE8MYgh+ubg2KBNIGSeYrIlBy/nwWI9OmThk8BfMXLLMoWMEbLv+0xAxfZU+pxzzsF3vvc9/PTyS5l4uhTnnH8O1h20Dg898WG46o9X46KLfoQLLjgPF1/yY/z+6t/hm984E3HUgfAsD5SwZt0qJjDy8PKKNqYIGeR2mMjQDNZGR4ft6XO33UW9UsWmjTfjqqt/g59yPfzoR+fjxz/5EX7729/ihptuxNiKldi4ZSvOveBcfPJTH8fZ3/8err761zjvnB9gZmor/MBAcd40E2CNzjziMEIwbJAWEphSZnEZXTkMzfnqdNvW7pjJpr/c+AcMjJY4vzkERc+Wg2Nl+ryHMpNDuQEPIyuGMLpqEDKPA2MFrukOWkkN8FOe2jcBo1CtV2zgXCgXYHxNr0sgAW2Ngecok4ETa0YtP7/kQeVTJH4X8505eCXFBFQd8+0ZSHAsbWBwqwsZckxkZGEM8c3FyqGJEsC1lqLDYDqkLkCNweuXv/oVrpmv4gtf+Sq+9vUzce655+PnP7sCk5PTyOIE+VxAtTWfM12USgXaEaHE+aowgVBg0mm+PoMGExD1ThWDK8u4272PwN2OPgIjxKHjtdD1I+RGAo5rWduLpTyKkjj0BIs5hKUQzbhJmwuc/5BJGR/5kRDFiRwKY3naDcvD8zyulQ7kWyCDowMY53NmhP6aMpnm5T2sPWg/iA55PntiPjtUEWhkdT5TIoytG8X46lHcuPF61Lkuh+nvg5w7O49MfErZ5WqV56y0tZksyegj+x+8FnKdKwe4/0Pui9wAsaB/drlWZ2pTGBgrYYzPwY1TNyPWHex/yFqUuVbBxIz0levMT5B6sfUj9+EQcAg4BPZFBPS+aLSz2SHgEHAICAIJAzPD4KvKQPseR98F3zjryzjvp2fiPR/+X7zrw/+Dn1z5fZx/8ffx5v99Aw48fD/UojnM1ieRH/CwikHmL3/5C3znu9/EOT88G5dceSG+9OXP4yHHPggDg0VkiPG9s76Fy3/2E1x44bn4wffPwhe/9Hn8y3OfjaEhbpbHx3Du5WdZOu/ys3HOz87GeZf9AOdd3qMLeP2l73wWr37zy7H2sP2wcWY9CtyE+wUgYoD4ic9/HJf/5nx8/XtfwZlnfw0/vPC7eMNbXotc2QBeF49/ymNx0RXfxRe++hl8++zP4zvf/yq+9I1PY7+DViIsegwE1+C8y87ZjiiXMs+7/PuwdNlZuPi351Gvb+ETX/kYBlaXsP9d1uKL3/k8LvjZd/GjX3wHP/v15fji1z6PEx95IkzoQb4FUJXAHwrlcpnBSQn//vx/xfdp+0UXXYif/OQnuPTSS/GWt7wNBxxwEKdAW9I8xebFtnemUqSkzMvwqte9Cudd9D1895xv43vnfhfnX3IOXvXGVyINEiDXxcc+9yFc9NOzcCHpR5d9Gxde+g28/b1vRZlJEwn0Vq4dwwc/9l6c+6Ov4ue/PwdX33AJvv2DM3H2+d/G9877Ji645Eycfe438b/veQvudPj+DBraiLIGAgZ7H//sR/HNs7+M71/4ZXzn3G/hO+d8A9/6wdfwDWJ51vnfwk9/+WN87btfxBvf9locevc7Yf3WG7B5dhMGmVwoMinzk18Kvj/EuT85G+eQPvXFj+K0pz0Waw9ehXUMTD77lU/grPO+gR/+6NvU41s4h3a++JUvYDjYxOTcRnzo4+/Dmd/7PC68+Nu46Gffxte+9QU8/fSnIs/gUgIcZQN/QLEUkiSA1hopAPmxj5ReKPf3f+AD8dnPfw7f+OaZeMvb3oZ3v/ddTAb8EJdc9iO8/k2vxWGHHIw//+UPWL1qFXJhiFIhwGFHHIIvf/0L+OqZX8T5P/k+Lr3yInz1m1/Eo089GQGTTlNzW1DMFRiMFjE8PIy73e1u+MxnPoULzjsXl15yCS4hffvb38a9730fxDytLxaL+NSnPsUkwdX4019+j29860xc+utz8YTHPw4JT5qPecj9cN5Pvokrrr0Il/zyBzjrwm/gu+d/DRdyXfyIvvh/n/wATnv8o1HI+VC0sJAP8cDj74svnvkZXHD5t3HOj7+JH150FufjC/gMcb3g0u9yvs7EY5/8CNS6c0xatfD/zngxLv4F7f7dD9if/nv1j/C+970H69atRZ0n6rXaHFKeSns8fU5YjkwM4T9e/ALa/RX88ILv4HvnfAvfv+C7uOxXP8YVV1+G8y8/Gxf87Cxc/JfzcN5lZ+OxT38MmrqOezzw7jjznK+z7nuk75B2Xr77A/+LM/7rlTj4iANx85b10AEwMj7GuTkPP7n4Ynz/h+figh9djC9/6St48hOfgv1WrwEVRM4POE+knIeo02DCIuJpvka7W0e9NYs1+0/gpEc9jM+GL+Gb9NWPffFDeP8n34Gzf/RlPtMuwItf80JkxRQTq0YxMz+JIGc4rsaT8q1Mlgzj81/9NC765XdxNtfHt394puXx7R9+HeLz36FdX/7u5/Dpr30MTZ62B/kA+x+4Di9+2Yvx5a99mX58Pp8338aPLv0h3viW10PlAEkW3vVed8GZZ30DV173U/yA/vTpr34KZ53zZTz2CY/A817wbHzlzM/jnAu/jbPP/xJ+wLX18c98mIkIDfhdBvw16DDBAx5yNN7zwbfjvIu+j2+e82m8+//ehK9864sc8y285Z1vwj3uc1fM8Pm8eXYDVjC5FvBZ+H+f/hDOu/Rb+Pp3OYc//oZd+496/Cmodea5StzbIeAQcAjsmwjofdNsZ7VDwCHgEAAqrRkoP8ZzX3A63vS21/FEdgS1eguDY0UG0ty4tiNuPFPc50H3xAtf+m/4t/84HcXhEOu33MhT2RSNZsVuwP1AAXyaFooBTzMVw64u4qSNzZtvRrvdQjeOEITA+IocBooFzFdmIX2bpg6hhi1rvCbpGtqqhpaqIxz2cNKTHoY3vO01OOaEB/C0sQq/7CPiadfm6Y1MMWQ8yWrDLygGhajZplEAABAASURBVBoDDHpr0SzqnXkbAFMRGAbKagQ8DQdCxg+V+hTaad3q31RVNCnnVoQ6mvJPtVHjqXor7aK8soAttY1oUq+BNRr1NMYs7erELfg5TT06gAETH4PI5XJIkgTyDYD169dbNwsD355W1hs15Hm6uGLFCmzatMm29T8kCZApDR5kI1VgmSIiboPDA1ADQKxixAyN5brEU7422khMhIn9RtDKOkzO1FFtddDNgC3EZqa6FYmO0OpUeJo+QFsSzM01Ib+nsNGtwCtriwFCwCsAg+NFVBrTDIQqaHRqiGl/g2NNHtAlwGdpeOJrirxn0sgvAyafocBT++NOPAavfv0r8fwX/xvKPMHfOrsRCGK02m1ShfMxC+QT27femcfW2c3kH/FEtoDcoOF1A7VOk3NosGr/UY7toMQEQn7Qh0/ZMUHKUsAwmMp0TLu6KA2XoLUh1hmUUjBGrhOk7KeUYZliamoKb37Lf+M1r3s1Vq5ZhUKphLX7r4Z8Y2N6dgbNVg2nnvpovO/978IZr301wLmentyEKGojQ4yBccrPC/YdRGmD8lM0ebKc0v8GhwogIygmbzrtDk+nJzFYHmAdOL6FDtfO4HAITxt0Oh1Mz8whCAKI76dU0vM14ANDtMN4KeY5X1OVaWzcuAlT9NGO30Tk15AEEXxinitpG7DWGKS3mnUk1HG6shnl0dDySckjxznNDwKZ14FHVRTnoMST7jKx9Aop17Th6X8LnWZKT2oBfCudYb42z3XroVQuUEcPSmVod1oMjmcwQP3yK2DnIeMpcpenyu2sjanqNOIAmI2qqFcjVOIqItNC2zTQ8dpQJWKFLtcMaZHy7g8+DMef+CC8+X/ejHUHr0PMSd6waQPCgqYfduz8FgpF5PNFVKtVzM3MYn5uBg0mK2Ynt1LfPGZmJhEygG9GNQR5jURFOOWxD8dLX/UCTKwZsd+eiFULW+Y34sat62EY+D/x2Y+yiZN73fueEOwloVMaDBEzETNfm0F5KIdWLeYaod3FzK4PQ/xMMYFXSiwP4WPoc91uhM2Tm7F56yaEQx4g/ppFkOfBAYceAI86aU7RyKphmIJCo9pGM6lD7hsce+VVP8N0dQsGxnwEZSDVsPNt8hnXzTxkrSKI8e//+Vz858tfQJxWo7hKYXa2DtAF81w/CDLc9ag744w3vQpPfubj0aW9ss7kObfiQDoCdYqyBkA9Al530ISQdVb34RBwCDgE9kEE9D5oszPZIeAQcAhYBAaGC9j/kDU4/qQHY/SgEpoM/GS7HgxqbJ7ZaAPEJjf2QVHhyGPugic85TFYd+BKNCIGDDmFYinA6Nggygwc5jdOYnpqEzw/gzEZN+8Z24ZQYFIASNBo1DE/3WQyoE3ZCQo8OeuGEeTrzkIS6MQMdpLt6tYcsgrtuIk7HXkQXvOmV+GQu94JN225HqaoURjOMeCdsTrKhnfT5AYGaXUUBgNbNzm/CbV2FbkBT8Rjcm4SnbkOEtWxSY9EtXmKHt1CfgepUNBlHcnvwqPdbTTQTGvQ+QwhedUZeLWyOnJDPhTtDGmHBEtzlQraDHg7SQzlGRQKBYyPjzKYAgPANspjw5Cvp7fqEW0vESOPwaOyBMmeYPtXypsMhkFirVlBc74LTVxVIAFEC9XmPOS09F73uzskUJA5Ko/kUWYw3kki/PTnP0ZxIGTwX4NXgE3alBgoeHnqws2/jKlHcwyYgKgbo8F5Lw/mkCv5NokS0O7URDYA6TCRk3SBGk9Wo7iGiMGLyJPAJFVNJiua8ELgsKNW4ClPPw1r1q3AlqkNrEvh5zLkywpgQJhyXKYjgHx1EGNwpIhGe4a2TAJBBwg7NnBZwaCtSDvmm9MQ6jKZ0mZglnqwQWiiO5hvzKDVqcJTHrKELBltedq3yYCE/Q0DszAM8ZhTH4cTTzwRK1dNQO6Np9FotlBrNDAyOor5+WlEPEEeGi7jESc/HEMDZaxYMYEVK0fJK0Kz2oKcKqdeRDsjeDkgJn4t4lWtz6DT7rJfYnnncgXOc8dSX35lOmJAzUFQGCwPYXRkHLlQ+rWZIKqgdkMVgacwxHUYMDgcX1nGirVDGFqZR8IEgMp3UO/OYb49hyhr4uBD16JQ9Dkmo8ckuNtRhyEsKUxOb0G1NY0mEzupiZFR3xZPp00uQUTfnWLwu2nqRsQyX6ZNIDuQtiQFSkyKSBJAMehvNpuoNiowgebaHUbIE/aUiacG1818rcHESwydA31KcTxQiWZQYIKhtCKEz3nuaPpD0KHuEaqdWa6jzpLUnGtgy8wUDr/3QXjYw49HwskcGR/HXCWGPFuSWCFqJ4jjFD7ndwXbVk2swMjQIAKjIQk4+Vl7E8DOo+enuO/974VHPPoEjB00gXDYR4M6NrMqVu8/gRX7jzHRNI/J+a3Icl0857nPwOF3PQzz1Vm0owaD7w6GRkuQH5dAkKAVNZkwqRHDKprJPOq0qZFWaBPndUChNFjmGsqh0Wrgkkt+gm4rRafSIf70EwXyMUxCrID8HoIDDtmfgb3hs6SFxIuZzKzhd3/6tU26lYZCZHyWRHEH8/U51Ns1+HlwPRqC3cXhdzsYp9CmNYeN83lYAxKgyOfc7OQM10ENAX1gYs0wDjnqABz/8GOw/0Gr0GXCCqaD2ZkZ1GdryJcMuExQod9Km72HezkEHAIOgX0TAb1vmu2sdgg4BBwCQMyT46c948k48JB1mN88B+1lCBmwT09vhXz9t83guziQQ4wuqtPzGB4dxL2OvifW8hR1tjJtvzY8PT2FlHyGRoawes1KBJ5BtVaBYWDT4sZYKMz5KA8UIUFGoZBDMR+i3W4iZjAnJ4oJg/JYddFlcBjzBK+ru0hUjNnaNIO1ecxQxoo1EzjqvkdhcGwI0Ama1E2ZtKczTwBzTEYEoUEzqlOfLsbGh2BChZinuk0mHyZWjCIYCeAFCk1usAulkFZ1SG0SS5HLq66lCF0mCOo8VSwNF7mhTxgINNBmMCyUJyZdOUPjSaw2YCJAwdBeE/i0UUFeSiluwhMbEEpiAEozkIlpdxtBECCKIum2KKVkk2UZisUiwrzPQDO2toShj0K5wIA0xX6cBz/UEIriFiRYDwo+/nTN79HqNhiwagxQ/zTr2v4y3y3iUx4sICOG7W4LGboICx7KPOmNeXLZoM1tBj5Qqa338x5AnFPOh/iHT4ylFOzrTLCM7LcCwnd6Sx37HVjEAx58f0ysHqMuHSYN5imHc+Qrlgk0T5A1r+Mspn5NiK4J5z4sBNA65VzPWr874MC1yNNmmSM/LwAniNMEjHohuvi+QWmgYLFOeZoOvrTW9mf3kyQjL43AD/GsZz0LBeKxecsU2NniH8cxfN9Ht9vF2nVr0KhVORctjKwdxEtf9mJE9Ev5/RW5fMBEToawEEL8KorbxCpGGAYMpnJWdwmeu90ErVYL+SC0PItM/IRhCAmmPc/D2NgY4qhj531ubo7zmEDqBwcHUZ4YYAIjxtzcNHoBaIyZ+UnMVibp/x1kDOZNCAaCAXVWKHPe2lxTaRojzzU0tnKEa7MDHQCjK4YBL0WXcxgUPCgmjKKkBS+nURoqIF8OETJ5kOp42xi6FzFLrP7GGOSKeYjukkSpVisWc1tfCDDA9Wvoa41WHVG3DbkeGC0z8VBBheu9Q7mgzCb9rk25hcE8PauzJMVcmyvXMODfWsNznvMslAYHoI2hThlxojlcqx6fJz5J5q3CJJt8qyPuREwQ5Pmcmcfw8CDnJYH2wbUW4eRTTsDaQw9CdXISjeoMElqrPaDOhFGNyQ3rb6UABSa79r/nOO58+GGcX41yOQ8v8IgBfYNrKcdnlviaPC98+qCh36aGcjygxPU/NjFEeR3Iyw8MbrjhBvh5jZTaFEs5cTcmEGIccND+UHw2HH6XO/M5ArQ7bQQ5w7oMN66/jhhHHNNlEmKG8pWdY0NbZH3NzE1ihAnWJzzpVIyOD2F2yzRy9GdZn3EaYYRz3mFyLEk7kL5RrYkj7n5nPPThx1qfED8wfAb2577ZqsGjPwyOliHPdtHdkUPAIeAQ2BcR0Pui0c5mh4BDwCEgCETc1B/xgAeixtgqKA5z412EahcxVl6Byk1NDJlRqIYCYzTE3Q4aPGF83NMfhZqeQdVMIQoG4JVHUI8jnuxH6EQp0k6IABNI2iPQhsGPlyf/ebTNPEyxyQ1wBehqhOkgSohRjDOsYD8zFWKFWgN/6yhKzTEE7TwMT3OLPFk0hTqqnQ14xnOeAK01kqaPIB5BUAwxO88ArgUUzDiydpn1Yyj4KxiApci0QcfrIvY7SBgcRdUY6BQwpNfCzI8wIMxxo16G9ktMZqQIgyEemhVRTMYw1B7HaHsF/Hkf2U0h9jMHQs0rlIMSZMPdVRSazzEx0CWUKQa46Y9qM8gzaNHoMgCOkTAqaWYewiHiOd+AXxhAIV9CZW4Kgwxwu34dsdeEAMwDQASJRhgHCGIffmLg+RrzPP1Nc0DL70AVgXmePqdIeerYxP0fcBQDm1k0VA0dv4so06hOJbju8q0Ybu2Hwc4EVg+tRZxrY15PohnWUOJp9w2/2YixmHgNljHHwDaVAD9u4qAVa5Dn/A34K5FGZXSTEOGwh6nmRnjFNtWMMOQNY8vFDUxMr0KhsB+2bKmgWzbAeIyKmsS9HrgfClQ0q+Qw5I+j1dBAcTXmMmLFE9oYEUpxgKFmDvPNDoLCMJo8OTW6hJw/BOYkcNjhd0GbAWUcdKnfHLKBDHJdbyXwVQF+UkRa8RHzxDRFAu15SLXi6WoMw8TOZHMK4weNYc2dxtDVLQZRRbTrNYwWhlBKy9jw2znkjI92wyfGRZ5i+6jUN+MeJxyKeLCFKA9EjKozFIC0iEi+teEFCJRB1IyRdYrIuiMMAJswxkCHZVSiGGogQCVropn4DPZyCIj7zNRfUC4UONaD0R2YEGhznlvEtiUBc2hgMIqStxq1Wgy/XEYcZlAMenPtMgrNQSRVbX15xRGrUM+3Oc+K69HH6nVD5NXkqXwOM7UI9QRoMMGRBSn9rynxK/xOgVgNopzdCe35QfhmHB2doI4qmlxX7aAJ7WuYLGA/gwFMAM0AYTCADmK0gghNv4VKWoEE/iWulSKfEWbKIJvyMJGtwGBnEGPxGLINPg4uHoGwVoLfzkMnHoIghw4TULlCHmGYBycEw/lheI0czFATjWQGCDwMMAE1MbE/Ou0EI8M+kngOSbIVvlcDOF4p8go5LhxCM1VoA8gXRtDuGlToFx6fQy0mq+5/8sPR0DHn0IMaKrIv13+cgpOCYqz5jBnAWFLGwJxGk0mgU5/9GEB7fF4plLj+i+VBYMRgi5lENd9AXFC46dpJFBPaGa9BPJ9H1PHJV+GAwdXIU77qwM7XT3/+c3iDASYbU+iEbWR+G6v3H0KxAOy/3zifjU0UON++CZAwcfSr72zBivTO1M2nLQE6AefE1NDmw6DRNhgrH4jOjMF9jrgPfB0XVQTfAAAQAElEQVSiPJBDNa5BjRWwlQjUtmrWcz6Vj8LYMOpxE9VqFU84+VTkIx9JvYlcPkM1mMaUtwn1fBWayZxoSmO4vRbu5RBwCDgE9lUE9L5quLPbIeAQcAiMDg0iyxJoBZ5eRigPGRgfeMZTn42nPuNp+P73f8BT2QY34SFGxicwWBq1pJMQE8Nr9hjAjBv5yclp1LhRHSgPYXZjE+9897vwrne+GzdcfyOUYpCRAYobXM0AgFEQhodHqTP4UiwznkwOoFwuwhiFdruNer3OgLIOrTVSxY0/e1IMsoVroFfHauSCPDfiKbKYfEqDDD66OOuss/CG170Br3/9m/D6174Jb3v1u/HJj3+KgWwbhVyRp7kxA78OfE2ghMnfkIwxlnuSJNZWsUko49FtoVDAunXrkM8XEfLEOeVJeMDJ+/Of/8wxtJ33SikUi0V4xELGKbYknS7m5+dRmWlDxiilLFae5xHHsr1WqoetnGxHLRBbw7ZBSJ+/XPVH/Nd//RdOethTIL/jwBiZo8zyAl9y4i0n7KIjb5d8Cz/RQTr1bVRKYe3atdZeqV+KRLa0Cw+Rp1RPb8FD9AiCwNo6T3tF1uzMPD7ykU/hfe97H878zEUy1Nrb6XRsCY7vjxN+tsPf9UMtSNO2VEpZzAUbqRB7BoeHIKXUrVq1iioryDoSfcVupZStk/59UlxD/evbU8qpu2As8ynfmJDrXC7HREUNH/vYx/DWN78Vr+Maed0r34x3vvX9+MXlv2ByqwLDf7LMBHOLLRNTlbkqPv3Jz+C5z3ke3vm29yH0Qgb4iSXp5wXA+Pi4nYdYAvZdULTDbJFiMsP3NFo83V6zcpX11VaDgS/13LJxC5MJo3jbW96GE044EVf84tfYcPMWpO0Y3U5KbH0rM8/nwNTkDMB1JfMv/qS1sRqI/tPT05ibm6OPZ5a/UorXKQYHB+29YB9FEa655hoojjJcEyyglMKd7nQnrtE858yH73kQLFvNJmTO5PeANBoN20/6C95WNhSUUpA2WQvy4ypJq8XnTmzHT03PWh8+9tjjcc1frkO7FWFqagajo2PIhQXst/9B1j5mIMjWg05pC+cA0FDyS0ZYyjUb3dsh4BBwCOyTCOh90mpntEPAIeAQIAIHrluJ0SGfQXALGU/7mjzpDPIas/NTltZvuIkBZBndboao2kVUy1AOx5A3w2jPkcEevo2fw+jIChtc+qGG8UNu0DfhnHMuwNe//i0oBEh5WqqVD6NzlGawetU6btQ9ZNzIduIO5FRyZn4WzXYLYT6HwZFh+EHADXfA/nzbwD/lRe/dSwYAkhxIGfjzQm4gyYA8Tys33rgJl/zoUlz8o0tw6UU/xUUXXoTLfnIpciZEjvoq6sOtPOJO0mP4N/zUWtuASII9CTJElGYwL9crVqzAujXrYJSGnChK0GSMYhD2M957UGIogJGRESgYKGUABgHSb3LLFCa3TCLNYiilLBljMDo6CuEPvrIsY7JlmG1AFHVsMCJ6KPKSwEQComuvvdYGJFIvgQv4Wrly5TYevF3yLYFff5yUSinb/y53uQvn97ajVtFV9JTASQYqpey4MAyxisFxrpiDXEvQOjw6AinlLzH8+te/xm9+8xsZwiDQo393rR1SIeN834foI/d/U1Lil0I9KYom694lPzUkSPQWdBFbPfq1zHsQ0P91hgMY6In97Mx5MvR5WSOa+Bssx0twEP5K9XCVa0kKyfx/9atfxRWXX4lf/PQXdr1ccN6FmJ2u0O+MXUs+g8yin4eKFXJeASNDo6jN1fG7X/8el198GYKips7qFpwJQz/4lmSDyL4tGzQ6CHwgH2rE3TbGJzjHeQVJcsmaWLff/lCZh8t+eiWatS4u+fHPccChB0OXcgzKBxG1OigzQbZqfAX7aZSYTDuImMrpvPzYhsxHt5vYX9i5detWq6usE8KBlGtndHwEci96xlGMX17xK+qRImRCAbRHfOiII46gL65EwLmTflp56LDv1NZpbNmyhWsrsr6nFPVeSPQppaDSjLx9jAyPAQVFvl2IPgUG+BkTJCKrXCjhK1/8CoZHc1jDdTe9tUasi0AHWD1B29MQSPNA5kOTVOrz2iMRez4LRB9HDgGHgENgX0RA74tGO5sdAg4Bh4AgMD/DU68ESJMuhlYU0WrXMFuZwcmPPhnyJ+gqtXnUGnVo5fOU3IOSr/TyqXn3O90beQwLiz2iBjfguXyBQXyK6akawrzBGAPbeq2JX175Gyj41M2wDBjUBCx9jI2NU6a2wVGOAV6OJ32ylzUSFGUJOnGESnUO9WYdGXfMGYMs5gq2u045XgjcFCu76dcM6mvzVXTqXYLBdzdFt91FlmRIeD0zNWvv69UGfO1jqDxIzbiZJqe/5TthQCCBn1KK9tNmBuUZSSmFQw89lIFPAe1GG9lCIiPuZMTt1/CZSMHCa2JiAhKIgAGF4lgwMTA3PYf52QqEl2bSQL4FIn3kBFZKqScKaLc7SAmVfNtAcDbGswGzYbJA6uRkVAI1CdiUUlbHcrnMk8qO7YddeIk8pVRPFyY3Etp80EEHbQuYbouFUr2x0k/0kvFyPTQ0hHqFvkuect+sNyCJAklciO5yYit9ZYzY6/F0No1jm/SQ/lIn5d+dxJmFKFi+0ZIRf9FRG0AphRWrJpBpxQA2hCRskk5M3A2JQTD1FxuVUtD8p7CTl2KWYSfVO6uSoFWCfTkFl3kWjESngYEBmzSZ4al5s96y34qpzlTtepKkWpYopFxK87N1Bt4t+qj06XLNeBgeHLa+19jatToLzjIP7TYQMnEjviQ+IfJ2ptP2ddokDIojZIx4aT1afFaJzT79tM0T8znq1G1neOKpT4HRBQwPrURtSxcb/jRDvVIm9QJ0GgnGRyaQ93KYm55HkUmAwAQYLA/RJ5UVN8P1Mjs7a/GX9Wgr+TEyNow4S2C4HpRS+PMf/oxGrQFJFIpNYockbO52z3tAecaui5T+LUH8r6/8tfVHsTMMffLOuNZSi4lSyrbl83mIXLQAjzppzWcw22SNyS+3lPk57LDDsOmmOmpM0JZLZVs2a8CK8QMgwb9OA6iUiSFJBjAZojPNedLU3r0dAg4Bh8C+i4B7Cu67c+8sdwjs8whMbdiA2ckpGJ5mtSsN+HkPfk7j5Mc8HHc76q747Jc+j1NPO81+ffaBDzgW97vXcXjEMc/EL37yO7Rne5vjPQExUwaNVpfUhAlCcN+OKjfQnTjB2nXcwCoPKTxk9uTKh9EBSTbLChI4TM9OIaHuhVIepQEfragN+WVxOW6cR3g6Z0/5VQpbakZSDBVASql6xkAojhIGKhnAgEVnBsb4NngOedIvJF/5D70QHvUwysCTDTizCRSJpCP89sT62x4rwZAEHMaIbsZ+XVoCC6m7xz3uAUlOJN0MGRMV+SCP6enpbV/LTxNw46+wamIlJCiTe7HT0z6q8zUGQE0GHezDgEJ4xnG3F1AyQAFfIkMCv4hJAAn8lFIWcwlq6vUmms2WvVdK2WBQdFSq10eCaxlDNku+Ra50UEpJAeEhdRK8j43x5NPWLv4hfUXPfg+5Fv0kCBb50q6UsoGVnFz323yeqottci9+JHKFZJy0Ce5S3+f7tyvpe9szZ3BGt4SypWIw2YRgLTopRTsYbK5atRJJ2sHYxCg0zHbYGwaL8wwcE44H57aHKbZ7KaS9NorVpO2adnopeAiGgpNgK3pIIkgCU6GAa8Peh3nIevG5PgPj2/UiuaaBUgmrV6/A+PioXWcNJvZkLQ2Vh1As+NaflVJ23qW/yFFKWd13CX8uRDn5l1/cGPgeNt+8HjUmHURu3IwRmhwC0pOf8HQccejd8NlPfQmPPPmxeM4znotTTnoMHnD0g/CYUx6Ln13yc5SLZZtQW7NqP4trg8k+cF1JMN+o1+1cCAaio5BSCoMjQ+gmHYivhXxmzM3MY+P6jXxOKCSSlIOCF/i43wPub22Uk3+pLxZL+Okll3GctgG/2Co4SykyhERG3OnabwnUuV5NECDjc7EbxZxDjac86alMaAzis5/5DI554ANx3EMeiqOPfBCOP/ZkPO3Jp+OqX/8JWk7/UwBZCDn913zGgToJaT7H4F4OAYeAQ2AfRUDvo3Y7sx0CDgGHADKe0m244WaUGSxv2bQZ8tXi8lAZB97pALzuDWfg3ve9N2Yr3NRu3IiBwhBWjKxAdbaB4fwYVpbX7DGCnudDewYSsJcGAm6SgShq2aBGKQMlBI+baSDlKb3nBfZU18ipNRLISS5jJQajTVQqLVQbVaxatQJDo0PYuHkTZI+bUcuMSQBygCQC5LpHgDEGEhhmTA6UeXJtyFfuhdo8khSq1WrU0SMXQPpIoFKt1jhYONvqv9UHJCiQYKAvQIICpRTnKcDd7nY3BgSpDVo0QcgzCJMTyHaz940A6SsBxcTEhA3UZcNvbGijUZ2rojbf6NVrIsNASvqPjY2yLqW4FEop+zPOwkPwaPCkV64HeYIrOMjPP0tAKHVKKdufA+3cSamUkmJJinliLXMgnYSPXIsecn/44YdLsSQJPp7n2SBKrpXqyRS+cl9iACoMBEPRV/QWnSX474+TvtvLFT2kTqkeLxn/t6WUs0K8M7AUSQoyV+Cc1mp1TG3ZCsOkTZymSOl8++2/H5NcXaw9gCXxy+jkin1TBoc333gT54+MsPBivdrudqF2lwuZC8FQMJO10Mdt69atkPuUazCKIibeWlwjCq12g7wzKE/BGNjkRaPaxvxcHdV6DWE+sEkm+bl4+OBajxgEexD+Avf8/DzHGVsnfHEbL09p+40cwzLnB2g3I/zxqt/D0wbFXBHFfAHzsxVMjI7gQx/4MO58yGHYsGETnyVAtVJDLsjZ9kKugJzJc03UIKfzsp7kGwB8YEB+lKBaof7VKuQl/iG4iE8N87nZ4RwopazeSIGrfnM10hgMuBUMkxJKKYgve0wEgC9PGSTNBH+6+k+8A+Kka78ZIP5qK/ih2Ef8U9ad5vgNN22QRQqtDZRS9pm1evUEvvCFTzLBMoGxsRHIj95kGZhYGcBf/nwjyqVRQL72zzplA38u9AV/UGClJQpzb4eAQ8AhsA8iwCfiPmi1M9kh4BBwCBCBLvfrP/jOeUAd3CSv4GlZYH/Z1abNm7FqzUr850tehMee+hj71dxmo4aIG2zwxLnbiNCc5yDy2JN3ywb7EQObLqqNJhrcGJfKeaxZswIjPF3TUJATw4QncbLp9o3G9MwkuA9mSwIJ6FOV8KAuxsBwHseecB988jOfxFe+/hX8x3+8gKpxR26D/wyMkyyxku/Mjs2XcgjyPkzgodFpUocqhkcH7bcf7nLPI3CXexyBu97jrrjzEYdhtjaPZqcF+VNnCDLkSwXy+Vu+AaWUDejkRFrsV0rZ4D8MQxx44IEMNDKU8iX7TQAJ9H515S8hLwnUlOqNld8BYBhaesbAaA2CjdnpWciPAaSMVJRS0Kw34I7PiQAAEABJREFUbJdTd7kGXxLoSCAscvMMpnI5YhUEkHv5Gv3WLVP2WgIX0UfqhTjUJmb613K/GMlYCf6kr1z3ZUvwd+SRRy427Fb1Ml4qBCPRWeyQe7kWHCSIEjuEv1yLjEajYZMrHpMHEshKX+kT0D4ZK9TnI9d/O6J/bs+cAZoEn4qlULPRxiYm5kR30U8bYP8D19F3Y6w7YC1Hahs8S3ur1cZNN93M4Nen3xg7N9juJf6x3e0uXSqlLH/pLBgJxjJXUp5wwgm406F3wqF3PgSH3/Vw3O0eTEhRSDNqoslEQKwAP+8xBk2R6gSjE6N49OMejX9/0b/j2c97FlCE9W2ZA7GtXk9x3XXXQa6DwLPzI3KXojTWDOIZvPsFdNopikEZPzz7AmxZP41AB+g0YgxwfVAV+J7Gxz72UZxwwvGoM1E4ODyIrpymcwryQR4EFUMDQ5DfGyA/LiK+I7LF7tlZrpe5Oa4zRvapBM8KWnmYWDmOTNE+ZNQ3Y+IiwK+u+A2STgalRCrARYd8KU/2KYzx4GkfN1y3HtWZOhsplokdufA8z44R+wVjSXbKs0+++v+Ds3+Imc2T8GW8MkwQaXRaGQgg3veed+Jud70zfvfb38AzGoZyJ0bH+GxIoehHYDfhr1kqpLzkBWIoEm/c2yHgEHAI7JMI6H3Same0Q8Ah4BAgAqEp48yvfQ8/OvdS5MMyOlGGqJ0w+OYGkhvTo+9zHzzr2c/A0UcfiRIDXvmt26PDA9x0G4S+wp6+BgZK3J/GSLMOQgbVSscYGi7gIcc+EC98wb9BKWVJvvqaJWCgClTmZmG4m9WQn09PbUBsGLzO8ZSxMtvhCeMwVqwYtcG86CfbXSl7JBtgQBIH/ES1VYX8rgPGCmh3mxgYG8DTnv1UfPCjH8CHP/YhfPjj78EH/+99+I+X/QcGRsuI4hZMqJAw0Km1Kj2Wf6tP8tUMzFnYU3UJ8uTe930GGh6Gh4cZaCQwDAoinsJKUHbNNdcRI41u2oVgopSCfEtCa9W7h4FKFerVBqrzFUigoWiL5v+Enq8hJ+QiA3xJ4CPtci/BScyTTvkWQKcTI/BDyDcLRKb0kQSA6CfXIldkSn+yWfIt/YW3lDJeOiulrL32lFgqboNEnnQReaKz6CuklJJqa7/8JQTRVb7NIdeCofQR2RLoiWwZT2ey+EmbUr3xlsnf4UNnQE8iJwMakghIuylmZ+ZtMCc6iq0TK8agjGJAPWx1DbzQBp9ix/TUDKSPUgpZnFkewlV4YzdeIlOSJuJf+XweIRNPkiTZf//98ZrXvAaf+twn8ekvfhQf+/SH8ca3vAH3eeDRKI+UEKsYCYP+rupAhxox12rEtbP6gNW474Pug7vc9zC05rrWj2UOJAkjSaXrr7/enm4bH9aO21K5zQA/SwPa6jOhVUNoirjw/ItwzR+uZbIyBl2bz6oALSZSMj5ACkWD973/nTjwkHVoRfP04xyfayWbdJicnLTJxtGhYXsir7koDNcLh6HG03/5FoAkIrfXaXBkgIpmxD/hWowR6hxuvPYGxJ0EEuiLX2tPIeq2F9aa4sz6uPGaG6GYvDCGEkiCqWAr94K5kFEagk2n3ca3vvUt3HDDjQBHd7sJZM7TmDL8FCtWDuOd7/pfPOKRJ0GphLq3UKnMMTeQsX8KKPAlpVACCiZJSYJ7OQQcAg6BfRMBvW+a7ax2CDgEHAJAIRjhKZiPD77/E9i0cZ4bV4PhoQluwiMGYQkinnj7DAw/+omP4PAjDuZ9FfP1SeRKCq3uvIVQNquygZUASwIrCURkI6uUspteuZbATPrJtVLKbrg1N9hJ3EaYM/CZTEjSNlrtCt76ljfijW84A+WBInWI0KjVmZwoIPR8NBstzE5vRdxtIAyUDRIkOFFK2Y288IyiLuQlOkm5FOk80FFt1OMGglKABvlmfgY5sdQM9BEAin0S3UFmYui8Rsf+a8Ev+/hbvvq8u90ulFI2OJdgTIKlVatWQYLZUqGM2mwFI0Ojds7+8pc/2WBExnihhyAfoDQ4ABP46JBPzCBexnfbEaYnZ+AHBoKfzJuUExMy9y0bPMhcgS+lFOehp4PgK3PJarTbHc6bb3UTniGDQ5ljpRTEB6Sv9FuKZI5SJpokYVCv1yFjhKROfrlZn6fYI/UB9VVKWf2UUttki07SVyllfU769uVKm9gmPOXHAESOtIl9Uj8wMGDtE116f2qtY/1KsKJqVoZSPb7CS6meXLnenoSnkFJKCjvOXizxIYkooV4Xbkd4YqsWiA5HPDxIUkfaJRhUBpzPMvLFHORHAVIGg4VCCUb7+P3v/mgDRnC8JA6kv4zrkyQBFGNCW7KSFkFwkjmT+ReMBQMpBRuxjd0wNDRkbZG+8s0JaZf5lQSUySnUWm0oHxhZW8LW+UlUoxrgJ5AkQIeJvdQkUEFvnXkFD6nHpMZ0Bflh3+LuhaE9+X/5y18O0UPkzc82eraIAktQuTiBqKXRrCT2t97PTdfgIYf/eevb+ZzgiT0DcZkO5siQ8PliykCltgVf+eqnccDBq9Bo1REysVFlgF8eLCHgeimUjV1rYqfgIPiIvbVKBTmuI0kIJOQbk8ZWUn7csbp6BEHmY36mig03bYJRxvqi8JBvH0XdjrUvi1P89oqrEKQhukkXnAQmFrvUpWlxDomHgbLrOGOyTuTJfL7z7e/AppuFrwf5nR+e8pAggil70MT0/z7xQdzp0P05H3NYtXYFak0mATT5KwAqYdIzQcbEjFyDZcZnGtzLIeAQcAjsowjofdRuZ7ZDwCHgEMDUdBUHHnAYg/9pvPQlr2LglmJy8zSKuQEY49ufqZXfyF6rVfCKV78M933gvRByg7x5ej1KI9zV7yGGaZqgWa8hajdQKuQxOJBHs1VDrT4HlaUIvRAjgyNo8wSvw4Dz61/5KnxPU68aExdNG0DIBls26fPz8zaxkMv5sqe2vytA1JP9r5Q96j3y5XQVPE1rRi1wp84NtEZXghXVhWICIObGuUGdGlEHKQem/ExVijjtIDMKygBtJkfY9Ld6W75im1IKEhhJQCb3QhKQSF3KCFVKCVY0TRseHUGQC+Az+I+TDnLElMMR8F7GFYtFy6vCYEa+1ixBbsYwQk5Hg8BDqVyABHYS7IkMq8S2D80rkkQzxI43e/wWm6IosnzK5TLkWoJQqZekgOgsukgHqaO5NviX+39aYgAPBoCKpaGjXXPNNZCXzLVgkCuEKA4UsWrNBBTbo3aXJ/0KU1unAQaMnudBKcVrRvscaAP+3iXv+u+0f7FkqZSyiSZJNimlkMvluLa0DU7FhwwfARmDzyjtgksZ8lc5CqU8FNdIFDdhmDxsJ200Og100xgpfU2CbD/nYXJ6BpJ8+c0vf2lPuOX0X3wuDEOIT4utSyrHxnYrYSKwRL2KiNoZNINwlRnccP3NePMb34wq/VzR9nwpB21SVChzxX4TiLMmPviRd+MBD7o/qvUqVECbshi5Qg7QsOuH7CH2xAzwb7zhJvzlL38BFCgrh6GBQQyUSgiKPgaGmFUAoJSCSX2kUYpr/nQdQEZBEDDI78Dj+gtDH416C0b7+Mvvyaur2Kf/TvsXtyo9YyxGUjnN+X3tq1+DLZs2c40GqFXq8Mshttx8EwYnBrBh8414xzvfhiPvfTdMz2zEwHABUHxeUUwmAT8JnAH5kQUhgMDAvRwCDgGHwL6JgN43zXZWOwQcAg4BIE4zeH6IOjemcmr1H8//TxRzZZ6eVRGYPMCAQk7HJrhpHl85hte96bWYbU5hcGURc9H0HkNouEk23OTKZj9hEOEHUpNShzwTAmVU5qrwtMIwT7GjehuXXfxTFPw88r6HwDfUMYCvA+TDAgZLgyjzZLQ230Sj2sXg4DBA/mAgBSgmFPi5bc+rIEmAgMkCn5vzhCdx/dNNpRRk417iBr9YChCEsH9asJvEkD5Wz1zIIIHRD/5Wr1vzFYwkyJdaCYglIIt5mi/3SikmPjqQ+oMPOxg8AqVuntV5/wPXwTAIizodzM7NoBv3gm0JtJVSDKYTKKWY+GGgkGX2emh4wJ5c9uWJDAiOvYvtPvV217t3qZTozsCQkb0kANrtNioM2oSboV8IiV1Kia4Z9cqoc4+UUtLtjk2KgZ/KttmgmFwRq3Qq2Gr4XJt/+dM1nEsG2AzY5Ec7xGfXrFuJFasnoJWHFk/gBacbbrjBYuNpn76ubUCOHV7CdYeq27xVSkGCcpkH8Ruh4kgRoxMjqDVakIRDXn6jP81IGeQ3m3XqG0HWkIwT3SSZE/J0vVKdQ7U2j1KpSCrZRMIRRxyBJz/5yTjllFOsH87Pz1tfFnm3pZznBVAwyPicSniyHoZFys3xOTCA3/zmN3j729+OP/zhd4g7EYZWjVLfeaLYRqIilIfzOO1Jp6I0XIRP/VOTMWim73MCCCES+qToki8WIN9K0MQaOWB+Zh7V+RqTkhHXmcLQyAjXXwxNPeypfAf45RW/gid8OEaSGmKLF/hMWkZMXkb4w+/+DJ0a3NZLkj6TW6cwWB6k7wO//vVv8YH3fgB/vIpBf5n4dSOMjo9gy+YNmFg1ZufkDW8+AzAxukxypExkpswAZbZM+DjPSAC9Dinn9bbku3aHgEPAIfDPioD+ZzXM2eUQcAg4BG4LgeGxQVx30zVYsWLcnvTdfNMG/Muz/wXlHDeX7cQG14ab2PnJWUjgsXL/lXj8005D1+uCYfZtsd+Fdo8n/GMIvBDVuXm7Oe5GMSSI6fJkc3z1MORvWt90/RQ+9YnP46pf/57JiTn4ykegehvo+Zk5q3vEk+Q/XH0t3vCG/8LrXvM6nH/ueQyEAAWwlEe9hmYyQG0jIGp1rMw0zjBYGsDYyDjE3haTDUgAcDPfbqS234qRCZuUkL6dZm8ce/xt3gtcJQAQklsJyOU6Y6AuQfLMzAwkuGp3O1BGI1MZjrr3kfYXsGUmRaITFAcLNCOGZhJAKAhDSJC9ceNG/PGPf7TBW46nummW2GCsy4BCTmUzyvB9X8RuR4Kk4ChV/VKud59EfwkgO0xQaE0bKPfqq6+GyJY6aZM+IkF0EhIM5P6flpgEAMNJ8VVZB7Vag0mRGpRS6CYdmp3ibve8OwwPeI3hHCXgPGrceON6GyQKPoKTUgqKvXtv3Sv4qZByHfBiF9+Cv8yHfMtGqD/sz3/4C9eph9ALIGrV5+oohAWbjJP17OsA8mf/okbHrj/5OfwfXXARvvz5r+L3V/2ROmibUJNEwd3udjiOO+44SKBdtN9S8ZiUrPdFLVpKUqEdNRAxsRWEPuSbLNPT0zZhIb7zi1/8Aq967WsQJwm23HQzxhgsd5ikUL5Cq9vC/R98Pxxz/DHQoULmZRhdyaQhoZLEaJzFoJLEvoJNmzbhxutvABcTEwwh+eeZpDBIFDDIhFm7E1O2Ih4BDAP731/1e1AM5yNlMiS28gU73wtx/TXXozFfR97jBC5qmTRoaGXIN91O1aIAABAASURBVIM82zxtMDE2jjPP/Cbe+9734+abN8P4gcwmCkwGNFpNpKoLSfo97VlPRrU+w2dCl5SwPmUpBGTQJM+SSHHkEHAIOAT2RQT4qN8XzXY2OwQcAg4B7mdNCwla6CR1rFozBjmhm9yyFc955rNRnalBfjt2jifuNQbEXsnHbLWCf3n+v2G6NQdvML/HEFbnmjxJ40Y7MSjlB5HnqX2NgYT8GMLmDZM475uX4jMf/wI++oFP4guf+gpMEmKoOIKso9Btdhm0D0FO/wd4+j8wmGOgAfz88p/hkosvxtSWKe7fuYlmwC/BlLanqtyxMyzSGdhXYSg3xEO9HPzEh5f52HjjJnzqw5/G6U/7F5z26MeTnoLTn/E8fPBdH8JG+blebu69rodQhRgIy/hbvfp8JZDTC4GxUqI7N/AMkiUguPbaa23g12o1GJR44PYedz/yHkj4TwJFxg4YHh1CzKAgYTBjfGLhG8gpcnmoDD/0eHrcguFJu8jwGfDL9fj4uK3L5/N9NXYol++/TaUUwjCEJDfEJpF55ZVXQkoJZJVSUKpHooTgIaWQUkqKOzjREWmBYiEEBmdCij4LKMTdFIEfMri/kQGntgGlzN997nc0OOHsbWy9fBlky5YtNliUxAn4kjmFTSbwhu8ef14svBUodOF6sUIphZjMJWkk8yPBudDmGzfjbW97G57yuKfiMac8Do888TH4zxe8GJdd/HNE1Q6yNhjkNhHq0K6rnMkhzEL87pd/wDe+9A1ccdmVaFciyLc+RO+5uRoOPPBAO+/NZpPBf8P6xWJ69etjCuqmTWiTwM8pGA92Tfj0cwm420wKJkmGpz3tGSgUuV6VT9g0om6CMF9EOKjwiMeehNSL7ToZnhhm4gxoxy0oLyUvj2ukYfWyeEZA6OcWvnnkQ5Ju8mM3sC/FT23nZOPNG7F166ydD8/zkKiEibk2CoUCLrv0cj6zinw2GY6HJQ7c4a3tfa1Ww9o1ayDJk4xz2W5HOGDd/rjiZz/He975Hlx/w0Y0mcQMcyWkbB8cHsamLRvxhCc9nkmBIjLNp4LqE2i7sZTBp26+leE+HAIOAYfAvohA7ym7L1rubHYIOAT2eQTCssIrzngxHvW4k/DIR5+El73kRTju2GPRrDbx1v9+K+oM0GemK1h74GrUuGEfHhtCaWQAYbmINDB7jN/48CruSn10Wgk3zgFm10/if9/2Tjz1Sc/Ek5/wdLzhtW/Glz77dVz6458DSYDB8igGiiOI2ylCk8f05LQ90e62O2jY3yoewDcBQyfqlsIG+YrBlMq2v5bHvhCQdmB5IdYYzA1gKDeMdi3C5PopzG6ew/TmWUwxETG3tYLR4hgGwiEOUPbnfBH1eGD5X9s4KqUQBDzlS2lvGMIGIWxVSuG3v/0tN/E0jPfQip8p1uy3Cqv3W82T4gTKUxidGIUX+pAEgPIM5irzuP7GG+xpv5yUTk1NEb+mDcCNUTbgGR0dte0S+JHp3/QtQb4IELu63a4N+tavX29PPMVuaeuTUgpK3UL9+jt+KY5KgramSLIKvBa/jaMYvjb44x/+bG1Ple2Cww47BKn80D1vjTH2WzGV2QqM8jh3KRQM+q+e7/fvbn8pAax8S0RGynxlWWaTAuJ/kqxrzbdRmaxiZuMsk2khikEJRa+Ekl9G0S8hrwsIshyGuXZLbGvMNtGpdSEn4BKkDw4OYnxVGfvvP279UOpEhsjFbbw63Qp0wGeHnyDNIqxbtxqn/8uz8JzTn4UnPekJeO5zn4sjjzoKHpMorznjDdBeiG4MTDO5mSHAHAPsu9zjCITFAAm6GBkfAaGHJNC070H7hiftN1u9JAFy4zUbIRjItSQqFNeMrLG+r2ZxYtdk1Izwp9/9kevVg+/7lmQ9KaXw85//HMVc0T57eualvWKHT5k3wWGcCbl///d/x2mnnYYnnHoanvOcf8HTn/5MyDdlPvyhj8N4ecwzaTo4OIytU9NYuXIlRsaGMUpKGfz3iMz5HMzgIYPPJIBQyEr3dgg4BBwC+yYCet8021ntEHAIOASAo+93Nzzi0cfjVW95EZ7+jCfiCU94HN7yptdj//3W4ueX/gyXXnwZAi+HpA2E+RDz9RgqB6xYtw4tBqV7imHUTCC/yCtNDMJSASMjE0wGxGgyCJe/c614Ki8UmBIGCqOYnaxg0/qt8Bn85/wiCrkCRofHMFAcRMrNt6cNDMOfNOF2ngEl5MWNr93VyzVJZ2BigDWsL5kiyl4ZcqrfbaT25FJ3ySHR3CYHDFwCeLGHLu3OiIGUXuyj5A2gyMAGf5PXLUwlAJBASE51JciQewmQDIM+CcDanQhyWi7tigG+NgZH3uueYhwybv5zhRDSVzNQGSoPIGOYU6/XsGrNauQKeQYrCYMUbX/2WgIb3mBoaIBBTsI6GnyLKre+InYQunXt7b4TmaJ7LpejzJQyO5bk59kNbZF2sVkYK6WonoZSCv80L87R9raIb25/L3Mvwab8grxefcb51JzzkDOZWsyUUtiwYQNPzes20DRQ7GOYCMiwHC+lFOXlbSJKkjTtdhsStA/ztHl+SwXoauRUHkmT+rQy+w0AxeRY6NGvGOhn7Qyt2RbiWmz7BSqEST14XGM1BuDyly0alYSJKFj9999/fwwMlKw9t6V/alrwgi4D2iaStI3VayfwzGc/Dc94zhPwwv98EU4//XS87V1vhlIGF1zwY3zvrHN5+g/sf+CBCPjsiJIOdKiwiomzzEtt4Kw8kFcKmo1CPgf5URv5sZiRkRHIL87MDwaQ546nffDQnboOIGRyTvw0jlN4ZJAL8vjDH/7A9ZWhE3fZHkBxcuv1Ojas38Dnj4aSnx/Y3kCVbn9nr8fGxjA2OoFnveyZeP7zn4+XvOIVePzjTsWLXvRvOOzQO+Pccy/CZZf/CoNDowz+55Axe+EFHvxcYG2RZ4BlxLWa8smYkZAZIAuoW2Cb3IdDwCHgENgXEdD7otHOZoeAQ8AhIAhEnSZyeR+N6SZGVnAjy81js9HE7MwMyqUSrrzyVwi5meWeH/VGwqBDIc2Aexx1L7QYfAqPPSHfz6HE4D0wAQOEFB2enGkdMKAvIx/02uZma8i4WTasHxtewc13EfutWYeZ6TnIKZwESBIUy1d9ZRMudXI4KgGK5sZX9OPe22665Rq45bHfrndg2CfwQnisD1mWcwP2K75ZF0jkK9isy1PPkGS4gQ48xeSAh1Yj6rFb7s/t+IldcitBslKKQV1iT1+VUrjxxhttsFwoFVm2oTVYdnDEEUfAMPgSLNauXYsgNJianUK9VbOB3EMf+lB87nOfw48v+wHkdHGAiQHDBIHIIQSQX37oeR6EbN3f8EMpZXWWBIBSyv5MuDEG1113nbVTbBASFZRSNihTSkolVf+0pLnGxLh8Ps/AuG0DT7kX0pzoZrvFAC6zJL5uv8nRiiDYGeNDSkmISf9bU9q7VQsCendLfsovvhQSnvIVdpEviQAJhuUXhua9ImSdZQlQLg6gXCjTjbRNpoUMkkvFHORbOUlE2ewjfb3M43oEVqxYwTlV9hsfxSLXGxN38iMBs7PzGGXwu6RibNQEKsti4tCF/JZ/qBhhXqEbZUwoAimTlO1qBt8PkGfA//MrrsTQYJnPtyaaDfZlgqxBLFczASAn9WW2EV7YU3OG07Nzs3jYwx6G884/F2d973s46ui7AW1gcnISuYWklYzTfCaoVFl5Wnso0hixQ3CSBIf0EfwkASBrWb4NIDjShCXeys59EATAHLtxXcSc44EVZUTUQXjlciUmNn7EtQIMD42wE/iMyFCvN3DooYfae/mQRIWUgEYmF5IE4LNMLh05BBwCDoF9EQG9LxrtbHYIOAQcAoJAmoXw/AJa3QStVgwUDeKQLaUUDVXDjRv/jGZ7Dp5JMZIzGOEmNNmcwJuOMdYpIT9tsMKMQLXyyDSpZLAl3YR0RQ3xwBSQqyCvGTA3i8jVhuHXR+C3StyZZ0iyJpreFtT1JNJiG22vjY6v4BUKmKu1uVX1EVcaWFUuw2OiQnVr6GYNdEwbN1Q2IBnlKdagop4tpAwCSpQf1jWG4hJGskF052gPg/uYurf8GG2eFMY64eY+hpdq+DyBbOdraHg1zHfnEKURFDfycRbZXypmCkBWTDAVbUYtmEczrKGe1sBDPnS7MUIdYjAdgN/MwZ4GegkwlKCaTUKVYnS6DfgdhbDuodj2MBgXEXQ8aIkwcgnqpmpPQT1JbqRgQJRaAmLqSD2pK3zGG50WcuWQ89CEZ0LkvDwS8m3MtbH1pi3oTLcwQJsHogKG/BLufdSR6ORaqIcNBKNFTM+0sdK/EwYbq+DN5uDHBgMrNZpmjuOKqGyqMvkxiI7Ko+0Z5PcfRafUQF3PwPcT2qDZbxDNmzIMmREUghBzjWvhDU1hLtmIgbEQrekKhhMmbWqrkaNf1JoNtFWVc5UCSJFLIpQ6KQZag8i3h6FT2qA8JN15DJVzPDVuw3DcaH4EqAzgtxffhFJGfkkRua6GF3eg4ja8pAPFiFfFHrLY5xwE6DQi+KHHk902lNHgB+2hLZUMQZKnvbRtHugwKIwYMCYDKeYLnO/xBobKMeZnNmF4dAKNep7BaAGNVg6eyjExFKPoZ9DNKjhzyKchQlUEHR21bhVJ2Ma0vxXJcBONZAbNegUD3iAKtBH03yJ18Rh0ZgUP1WArZrAe+TH6S0AekQ8/ClGMykgrRTQ1MK+b0EWf/A186o22QTNpUg5w7bU3otswGNWrGFgX0OBpdXWgw1P3ACU/jz/+6rdYPTyArFoHGl14kYe8NwqoHBJPoRvU0PXnkKkG7coQRkMotFci1y5gorgfGo0WkKNPeJyzXBXznUmUih68WGEoLWGwU0a+GSKtd5Ghi3BEoxVUkKQ+tB+i2umgqSJU0irSQkxZEZ8pERR7x9UYBRUiYNBpOOcmMOTPsXkgmo0REtey74mrw8sSzjMwkB9Ccy6DiQvg8gWlwdCffDTgpSnXEZN00ThMpYRyMoECxpERz8psC2kMmJxClwu1a9pI+VxpJbSfz45N66+HnwE+fSivgDxxjuptqGKKqpmFvwJoqRZ1Mih2chjQAwj9AFPtmzFp1iMaqaOam0FpzKPtTaTlLsr7FWlvBx3an6qUuhqkEZDLSsghj6FwDO1qSrtyKOQHEcUZTBiiS19UXOuGzygvziMkxmGniJDr0ycDreqoRDOYT5vo0C0wDDSYqKs060hLk0D5ZgS5Nv74uytQCoDuZBOD2QDSVoYcExt8ikHBwO8GGK4OYawyjLFGAVQZxp9GJ7gR7uUQcAg4BPZVBPS+ariz2yHgEHAIrN9wM2JuqAd58uWHHqrVGurNGg46+E6Q06tqo8rNIrffrSYQAElCzHTGgKGGOZ6ODawu4pq/XIeQwUJxOI/JmUkcea8j0Ww20eq0MTExgRr5GZ8b0dDAC4ENmzdATtpAPuS2UPQexSpTIHRaAAAQAElEQVSTGqBfYpFXv713spVCypSVqQKvM6TciMvXX/ulXAsJu4z9soX2BAn7p3bDbHIeg8iINQltNozh6rxvA75CrphDwuCkE0eIWWbUXSgmHrWoilbURLVVRZVBYLPbhPY0imUGL7Sbe3BwJ44UxI/cM1JPL1b89XunNZpBghIjd2j9yzXXIGYw44UBOknMk8AuRieGMDQ6BJExsWoMhUKAlDK7SdeOrlHHmAkMz/dRKOUxPDwMYzQTFm0GJ10MDQ3S1hRhGGJmjoFC0oHKAStWjQIl2pDFKA+V0e62MTI+hvn5WaxcvQrT0w0UBoCbN9TgMcjrTWxq8e3jLRhkKoPolnEOQLkZ8WQvKNaTNTVNsXVqC+iWANjCftJXaMfxGXtrw1rpQz7CS8bIz8eLXuJOcto6NjaC4cEh4tPB0NAAIp76+pwb+Qp6eXAAWzZOYnA4sP49PT1t5zHI+Uy6tCghoW4KYo/4S8jgKlfIQeZ/bGKUCYM68sTRz4WY3lpFN47h5wLENEZ43evooyy2I2OjtCnGXLXCueoQwxBRA5ic2ooc+3v0GRqMiOuGCCGf96G11MDqPT09yTJFRo16tbA6dFNg09ZNnDtGnQaQAFvWgfyywFSR060oRUqs+lRvtTFbneEgIGVgH9G/MwaZon+lWUWOtsbEtUsfaNN/tFbo8iEwNTONfLGARCdo0g9MQBZcP7liDvO1efpPbMeKy9p5szIBue7XSQnDGeJaEn1pxkK7XPX68pN1/LTje7oLj57+GUoDJVToz812A4q2t6IW9CBQbzTsmhQMwnyItQes47Otim7awVylilw+wHylwvlOUMzlcd11N3CODQ456FAmEBLQZHsvf/Kv025jbHgMY2MTIEiIOzHazYgl+2UpRkaG0I07dq6MMRyXQfxQ/FnZiUrFdaBk8MI9kPEqRd+WTOaINRnt7JPYuHrNSkzzmZqwjY8XBvwBfcuD/FjB/gcdiOnZKex/4DpEtS51iJkI84l9Ql/oYPPWrRAeHEo51Gkbb9j6fpu0O3IIOAQcAvsaAgv/ve5rZjt7HQIOAYcAsJHBeKGk4RcYiMzwZGugiDUHrMA973UPeHkPDzruQSgMFhEUQ8RdIE67KAx4dpxcX/O76zG+ehwtBhJbJ6dQ4inkfR54XwaE43juvz7HBsUlji8N5DBXr3JzClxz47VoJy0GDk0G+pqkSAAY5ILnZ9yt8kZx06yx1EsxgpBNrGyYU5UxGIn/ijKdLmx2M1smOib7dKFfAsVAtZN17X07aTME6uDOdz8cT3rmE/DM05+BJz/jyXjKM5+Cxz7+MTjw0AOIgw/5WeGUgU+Hp3QIM6hQY3jVEMb3G0V+iIGhl6Ae1VBpz0MXFFKeootpMTfg1AZdBoZyLXUS+NAM6kbzlVh7a9LS6dZVxEpbbBQH/uyKK5AyKNO+R75diC2jE4M4+LADwONThAWDLk8mu+hS9wDlFSUG7h32TeGFoU3YaOoP8kgYzAiWKxl0RDxtV4GC/Fb04mABnU5GexrYvH4rrlt/HVYfuAqjq0cgwa3HQHWaSQAvbwBNO4hxV75Fkbapm2BNq1WGTKcW52RbmUB7yurclYiLR7PtBMSiixs3XE8Mo9scn1IOYy4olQKKc0s7Fecm4dxs3rIBldkqCiMeGvS99TffgHFi88hHnIyDDjoAJ590og2khocHMTBQxtx8A34R9O31GFsxgioTVwUmcQoDBaRMMszW5rBx6wZ7Kh+bDhpxHTdvWY/ZGk+OcwZzlWkG4hvsuhH7eVRt8RscG8Y9j7onTn3CqdbW0fERDI2UMTk9B+ZtMLl1I4zOkBBzwscAlAuNSR2jwHpAq4Rrr4WbbrweKZM8ivOkkEKxjyLkHQafN9x0PW2JbBDs0adTgGstsb4uc7oY+QWNmP4xvGIQHq87WQsmD4zwXtZKJ+uglbaQBRqZ4XwxiRcwMeIxYfHo0x6Dp//LU/HYJz2K6+WJeMwTH41jT3oIJFkUmxipnyKRuRDbLCVIeZ9ynnqUIlXSh6S67EudEbPkWAKR0raer7Bd9ylhe4LUsD/noEs5CddbrpxDK27ixo03CBP4BZ/JgSJGx0fp720cdvihOOq+R+He9783pqvTAJN6E0xodVodFPM5TG6ehOZaWzWxEllXITAhNP+tGF+JdqOLqBWjVW+hNl/DQHEAhbCIYo7ZMPrt6pUrkHQiaJNBU09FX0mzLuSe3kwuKRSEMpaJJfFVoR4+MW0S+2JkHJ+qzN6nvJ6an8T1N18HFQAREy8J8aGa6PI5fPR9740169bgzne5M+pMgAxPDEESMTna7nOO/nL9n5ER756MBKlKt1HCayG6iXs7BBwCDoF9EgG9T1rtjHYIOAQcAkTA931s5aklYwpEPMnr8KRvcusU5M+M/fTyS/GUpz0ZEQMMP/R4GjwLOc1utlLcsP4GFHjqee0N16JYKtkN6SBPktudFg488EB88MMfwjOe9UxKAHwGhvVWi8GehuGeud6uQb5ZUB4ZgOEuX3NHq+zPBGsoXjNW4GbcDv2rD5VJlZaPbcQ4GBk3tBkbM5VAgoaUG9+UdanUbesJZLq3Ce5timOIoA5PNrn9hpChrkfd90g8+3nPxr/9x7/i31/0b/iXfz8dj3/Kadj/4HUwDPQSG8CkiHUXs/UZhIM+HvaI4/HKM16J9374XfjE5z+Bj3/uY/j0Fz5N2z3arRCrjOe23ITzM1UJTwgzq/N2qvUud/KpiImQZikEhhSKRkvdb357NU/9cgz+UmQELkEHOgccdfQ9EeQ18qWQ9QlSFSNmMNdstPG9s3+Aj3/yU/jghz6CSy+9FI1q3eojviA0sXIcXQaacurbYdanxTmttmrk52GEJ973f8h98dFPfRRf+vqXmGDIw/geQKyHJnKYr3RxKf0m5knr8OgQEupEVSGUAkiJf6ZSpHZ+iL/RkG8wZMRF+xry+yXEx7ZMbqK/Td/m+JSBkPHoFEq4ZxzfhRIZDMy2bN6IoeESGlN1BmMKa1atwPTmaZz2uMfgYx/9CO511D1hjI9Go4UgCDhOY/OGOk/ombihLqLnfHUOLQZ3XcTIl4tYd9gBOP3fTsd7PvgufPqLn8BXvv5lfPfs7+Kt//tW7HfgWuo8Az9UaHc6xF1ZHA/g6fP7P/RBvPilL2ZQntqT6VqjDvlN7fAAe7LPU/9WqwGlMvi+4XwkaPPkGVyYnrh7kuL6a6+hu6bwjaEHpGyKoYxCvVnHlskt4hbEObMUExd25jX7ERuxZWekmOQ58JB1eMWrXop3f+Ad+MD/vRfvfN/b8ea3vQlPe9ZT0ejUOQcpcvIdcwMmMBLKURgaGcZz/uV5eM4Ln4Gn/stTcPoLTsczTn8aTnnMyciVQ45JID9Sk3AuhLbJpg9ktFH8IaNekrzi7NE/M6T8J3WZ9Y3M6p5KH1Kvf4bU8ostf/GhBhNtQTGwMtvEUL5tdNNNmzhXAeqtOjZPbkXU7eDRj30U3vv+9+CVr3w59mPQXG3UMD03C8PnztxMg0E/EJocuq2EU+Ij5xegYg2f/y4850J85hOfxac/+hmcd/aFiNkHfG5JUiDl+li1Yhzi/0plLBNkiBEzmQOuOc07lWVQnEdNUrQRlogjfT5hskzssHarFIkCeramSMmvQRs8Jl9aUULMDevYhwnEYrmEhxx3PL78tS/hac98KvKlHDpJhD9fdy3tbvKZHSGRf5ZfSp5CGctbE9zLIeAQcAjsowjofdRuZ7ZDwCHgEEBlrorvn3U2uhEwOjqOUjkHCQAHh4cgX6uVIEW+1h4xCPRzIfJFHxf9+EIGTQ1k3Nj+5NJL0IzaDHKNrdNaMwjLcPAhh8LzPOTzeUxPzWHr9BYMjZbwpz9ca38EoMVkg/YUTMoAWYi7XpNqxiyam2WNXX31A2LpbzfRurfRTVWvzKRhB7L92C4b7y4THnIf5EPIqZlh4Jcrhkxu5JDyJC8oK+QHfAyNDyFK2jYg6iBC5mdQjMzktFMCkIOPOBj3esC9cA8G3nc98i722wJrD14L+Tq2/caASsGoDZlWFjfBTkmkC9YjQ/9lO7Gj2KWJiSJJndwrBitCvfoeVpu3zKDV7CKKuvD8EGBA2Gq1cc973R3jK4cZtLOfyRgAZ0gY1NdrTZx33gX46lfOxGc++yVcdsllaLBOQ8HTxuomc5bL5ew1pxOGAb72NSgedQaEM5V5yLdCUvLN54qoVGqQeW/VE8jp44UXXYh8MWd/RETskm85pLwQU+w1sbDzw0APmaZeGZRS5AHQAaCJqwQ+N9xwPSsAO4ZXOxtPqzgW1DWBoT8BKdI0BlGm/Bmcf/65vE5RyBcQhDnUK1WUCkUccvD+IorkoVFvQ370ZXhFHl//+lcB6rd+w00Y4Ul9yNNhn8f03ThmUN9CiyetI+ODuNOdD8KhR9wJa/ffDwcdfCDuceTdKTnBhRf9CFOz8xgZGUGL6yLjfK9cs59NklUqFaxaNY4c19Hs/DyTBXP4/a//hK2bN0ECSd9oaJVxCnuU0Y4sTuy8aOJz4/XXL7QrsBvApAA4Zuv0FNdg0/pazOBQToelVMQjhSBCok2CucVSyX2GlExmK5OImcg68j73xL0fcE/c54H3wT3ufTfSXbHuTmsBnpR7gWFfjqGfRkxsyHpvRhHWrKR/FwCvqFAY1hhZVcTAeBn1bgtdBsGpziBraxtRF5nDWxG05c0m+86YuBFS1E0IbO8RkLFHSjsytqWqg1STuEY7WYR6swZZZ4PDg/jJJT9G3Ekt/kEYYnBoCEMk+U3+k5PTXCsRjDEICzme5ufw0x9fhqjewdjgOJI2kx0mAA0AOhqV2Qa+953v40uf+wq+9qUzcdGFlyDtapjEt+0qgfWnIv0EWRcpk2wZB6e0QzSmqvSxngUKoDWp9UeoFCmD/4wMUsVrkuBi50d6KA25Lw8NMJnQwffO+i6TSaDeCh3Ogaz3oaFh+ugog/8COvTPAu055NA70a4AZ33/bNx8882UmJJ678zKSMlXiNqpXr37dAg4BBwC+yICel802tnsEHAIOAQEAZ1oXPaTy9HlxndgMMBvrvwDA5JphH4OsoeVBMHQwCC08jAyWmSw2MV3vvVdFMICpO2HZ/8Qf/njX1AqFewvYxssDaNZb2HzzVu4UVboRjFP00IctP+BaNW7eN+738eN6UbIb5+fn5+3CQDD0zSTeFCZIVmt+LH4o7m3qe61G/klZByvMs2xmrtaEkcDmvcKhrtowwSD4YZdSsUkA/jqbbrBPh4DLsomDmk3RULqUOdGo4l6vY75+ToqtQaUoi3dri0VDNIkY+CacFOesH0eEhh1mExo87QxRQrlGRQKAYNZA3llTJYobuo94qgzH5o6i93Sth3t9FJb2ww0bbFkx1Jv2pUwSPnLHxkoxwZGBTC0u9Pq4IB1a3HnQw9DzMxOknRZb6Aof4DzU59vIY6IUBZi/XUbAMW66wAAEABJREFU4PNfYEKohHbxpJHdsWJ8JTzt8xS6wwAkReiF8Hnv+z6UUggZWCmlMFAYxtjAGMRf0jjDb351NW6+aT0i6tBuR8RXQVNP0GYwgyC2gC/N01AWUGwzlKupIRj9GPJkFGVlX3XV1VBiM/tgsfEqQwISlZaEE2+t30qAF0cdvO8976etMRCnDPLaOED8sNrEjX/eiBxPfHOmgPHhVRgZGcIfr7gOF5x3Ie00KPh5CI4x/SGhXRmPZg0DQ/m9BMUiA93BEoN6hQKD+WajgULZYKDE4PMnF+Pq31wNL6fAWBwzW2fhEd+oJVgYrpk61t+4AQcfsB/yXGNf++o3MM2g1Bif4weQJbA+aJSHvJcDKN9HAI9r46Zrb4QWrOirUhpioonPTdeznu0yPwQDGfVV9JGer2kI5n9NhvUGExMTkIREoZhDrVpnMqeC2dk5RDzZ5nTYuVZKcS207NoKvBzyfhExnxfNRgsNJjkiJvMq9QaTEF00Wk36TBNaa/h+iJT+CPqvJV4r6quoq2KdkCY6hvgACuwMZnKguUatvqy3Jedf0XcUx4HjIC+V8jPhOlP2d5W0efofhnl7/e1vfgcbbt6EFSvHEXdizM9WmPhp0VeHID6qBT/qIb9Mc35rC99ngF+dqWItExqF0Kfu4LMshqzPYlBCZaqGrKPsL/abn5pHISgg1HnkvaKdF0P9xkcnqA+Q0kEkgSGkM0BTjuZcGD7fDO1S7KtZz562P7myj9git5wrtoO2apaKY0MvwNTWaXzlS1/Glk2z9Dkfg+UhKghUpquYnZohgr790YT1N22Cx0TdxvVbcM4PzsW6NevIW5Ox5jrangzvlSU2urdDwCHgENgnEdD7pNXOaIeAQ8AhQATGyhM4/+wL8M63vAv1zTHuftgRGB8cg4oVhlkGKkSoQ25+E/zx19fhzK98E3+++s/cdIbcnocIGER+5qOfxlU/+xOGS6OoTdVt3X6rViKn8vDZXmKyYG6yhu9982xcdunP2W8Yw+UR+AyoPAnMkwBaNsmMOEwCbky1JXADDAYNPcJfvTSDAb9LHbo5+HHIDbvPcbK5NbwW8uDFAdt8BJTjxT6sPG6utWyyyT/McgjTPJJWwgAxtnqEmnUMAIcHBxnglayeuZwHTwcMDIvEI2cDMdU1GOJm3FMhAm7UPeXZ4CvhyWzSSSDBnGGdoiwJEjwGMB5R83gveghRBdDsBdu2LxRA+9T2xABCW91h9VTELKcH8NOLroAEk6oLnkwGlOCjGJRwj7vc3QYoPgNIw75xk5EHA5k5BjQ8yGcQEaA51+I8FRGkAQzx0V0fiBTWTqzjvQeGe8TMWJ5ySppFwgOImShQVHzzjZPo1jOkDeB3v/w9PvDO92PrTZsRVds4aM1BMJxbk/qcjx5pzoMRG0iG4z3OW5AVkCMpJjN8xkK6AxS9Aq6+8urbHJ8pw6ArYzImg0d/Usqz1wF9VlPrRrWDj3zw47j6V39ASJ5xM7XYHLDfGmKjgLaP+mQD1/zqJvzf+z6KymQFIfEaLA6jVWlZP/eygHjnEKoST4gzdCX4rTVRneuCMGOoVEZjJkFjvon112/AD886B1dd/icM5QewdtUqJJQZ1xOMFgcwEJawcmgVOlXgG184E7+4/EoYBvJZrKlfHglPrgWfQOXoy+JPHgz10YnBxhu3WvkZ51DHHmtz9EONa/94I0waQjHIFDLU12OrJu7biLgL9jtSZXoOVQa/gfKRY3A/MTEC8emACQlN35OkmDwD0ihFqPPELESgiygHDKZbCsVcDkMDJYjvyxjpH5JPYEIoPkPE7xTt6+shtgl51NVjIG6SHOfYh6HvGfq3tBn6qkc/8GizSULaxnbqb2iPod8oLhpNN9RIrVzNOfdUAElYNWot/PkP1+Dcs8/Hn/i8WsFnmCFWQnKiH/KZFKoCcrShXYnwjS+fid/9+vcoMKmxamw1CDZA/1OiH0B7edvoYiA3bMdUpxucTyCqxcgibZ9vSTvByvHVUMQwZaJPfNIIftrnHGqrvxbdaYvmM4BcAT4DMj7bDG3WtEns0tts9O0YkwTExaCcK2OWiaSLzvkRfveLaxHXUowUJxBmBRR0CUGgsXbtKqwcXoXN10/jHPrfr3/2K8xNVem3Ptev8PMsT48yPOLukbcQ3Msh4BBwCOyjCOh91G5ntkPAIeAQwMzNszj8oLviou//GP/vhS/Ht796Nua3VrnB7aDOEybZfG5iQDe5aQpf++LX8fEPfoy7X4VurYOJgRWQYPGXl/0Gr/zPV+Gsr32fwXYIvxugMw3otrHXv7zkd3jzq9+C9/zPe1H0ShgujeD6P98An5tRYzf77MfSpOCGGdALG3zFTb4Q+i8GJGAbe7Cm9+gOu3mETAD0NrWKm1xvO5LNb4CAQabPfgGDDJ8bXy2bccpT3HyLrmHKwIZ9QiYDRD/N9q4EbS3YACBjiYhBb4MKdrXdUEtyo+gVETHAFPLIu2CKyPPUMy/JAAY9KgZ1MTZI0wngcXggxNN6j3r4DNqw/WuHa2Xt1dCpgl7AQlNvQ156IWgo6DJ+/6s/MXgk/w6JQUbB5KG7CgetOdD+STDV0VZnnzbmNOAxaVL0BlD2h9CtpPCYJFFdcD7AgD+Az/4T5ZVAi7KZ5NBdD4ECPM5XwZSQ1wWoyFCGYd8czv3uhfj+t87BGS87g0mA32F8YByrRlZhdvMcx3jwKNeLBeM8ZfCefAztkDkLOC9+kkdAWzUTD2IbiHVe57Hxep5oEqdbj/chevTHgxFbRnxSBjXGBFAM+jPBV+Xgkww8fOnzX8fH/+/T1PN8zG2tMTAFKlNdnuoCzakIl17wc7z2pa/F5T/+ORTnOiCGkzxFXTHIJBbH+wxSg7SAvCn3gi7iW/ILKAU+pq9twC8BumMwGA7hwJUH4vzvXYiXv/CV+OaXzsKGv/CEloHs+NAQGrMxqpMRrv/jjXgZ2z/07o+g00oxVB5jQoVJjDaYANAIyN8ohaQF+o4Hj34J4lBh8Bkz6E65rjR9NKB9XgxMb5gmrj5Mx4dPPwzZFtLPDP3BT4gIx/q3IgOfOvkMcscHJlAwBWjOc6tK4OkHWZvOxksTexDfKQUDyKkCxyh05mN0SYUsRBgX0K5SSeqQRDF9HcRWM5FAfpSX0B5DOR75+OzjMyHgxSE86mgSKUGeed7n4dMHvQS89hFQL7FL+vu2f8D6PAx5GtpmuG4V/UWIllCusXI1kyjlcBBD+WGc+aVv4hUvfBUu+sFPUd1Sw+jAALK2Qpgw4cB+f/jln3DGy1+PL3/uy0z8RVgzsQbyrAN1Fv/L+bCvlDg05BszLdrd7KLOa0N4Agb3fg5cFyETQhrDA6P0PQ+KSQBoA7DdIABkHujvgr/or2m3og0A+zAB4BEf364FHz7bvDhnbbU48b7NJMXE4AQCYvihd38Ib3v923DRORejxeST6YSQZ1Dl5jbm17fw56uuwbvf9l58+v8+iyDNYyAY5LgQnuBqSfFaEUew9C3BvRwCDgGHwD6KgN5H7XZmOwQcAg4BrCqvQnVTFSXDQPKKP9hvApx6ymkMhn4Gn6fC81srePub34FnPOGZ+NEPL4KOPAzlRyAbU8WgJ89TqICb9BpPUT/4jg/jsSechqc95hl45qnPxr8//QU48YEn4yXP+3/41U9/A+mbY7DXnu1gtDiG3/78ajzkvsfh2Acch2PudywefP/jcdwxJ+LKy6+A4QmafG1epkhK+Wqt1hpZmnLbrLixzvCiF/4nTjj6JJxwv5Nx7L1PwPH3Pwn/8rR/hUe9DZMQn/7QZ1h3Ao6978OsHsfc6wQc/4ATkVS5K2dQ+5srrsJD7/MwHHf08Xj4A8jn/ifiIfc6Dg+97/F4+INOsmMfcvQJOPmhp+CBHHvFJb/Cry+/Csfe73gce5/j8JCjj7N8H3HcI/HQ+z+MdQ/FMRx/zL2Px8OOoVzy27p+Cp/68GdxHHV7MHV98NEn4tj7nognPuIpNniWfEafxNYeaSZCNC81A3+DFz7/P3GMxeg4PPSY4/GgB5yA5zzzdPYxDFg93PSHDXjwPR5DvqfghAeeiAceeRyOo82vfOFrcILY9cCH49j7HE+bTsQxR50CMLAPmARQLQ+67bH+JBx3b9J9TsLDHnAKTnjgKbj43EsRMoj4f89/OR72oBPxgHuegOPJ58G0+aGU/zDSwzm3jz/xKXjnG96Lj737Y4grMcZyY0iZKImriQ22jrsvxxHzY4mxXB97vxNxzjfPhdfx8NtfXIXjReZ9T8KDjzoBJxLzhx79SFz3u+uApkJ7NurNAXU/gXbI+OOI6Wc+9Fn6Uh6GQRF42m00gyZSxJNYMPHiewV0eUoOBqmgnDEGUFf/8o/47/96O55w6tPwiIc/Bc952r/hiY99Lk496cl4xxvfjemb5jDoDSHHpIziCf+qoTX42YU/x7HU7yH0gePoJ8fc+ziIHQ9m+RDqJPWnPuI0PPjwk3DisSdh/TU303aNAX8ELQbJ73/7h/HM056NU098Mp54yul45uNPxxNOfhJe8Mz/wJU/vhIDegBgsNuNMngMsK/82W/x0AdzjrgOHkB/O/aYk/Dvz3sJEwEKqutjoDCKRz78sfSBk3D8MSfjgZyLY+97Ci4576eQb1CYjo8vfuKreBjnT3ztuPudhGPpa+9887vhSZKM9DLO57GcE6Hj7ncCHnjUg3Ec/fk4+vwjjn0kjjnyeDyMa/A4ztn/vukdKOgynvfMf8cJ1OWYe5+IU459FE568CPY7wScwLk48diT8aCjj+UaYR19/z9OfxFUU+M3l/0W4osi/2Gcu4cQx4fe/xQmGL+HHP3qm184E8fx/sFHPwzH0idkXo9ln4Qn6x7X5rH3OYW6nwTxswdzbR9LXc/9zoVMPGnkFOeeiQ3DREDKpJGPAIEKbBIjZT4i5DOpS1+sMPB/w8vfaJ9HJ97vcXjWqafj9Cf/Kx5x3OPwkn99KX516a8BBuDF3ABmpyr41je+y3VzCo570Ck4lutAsD3uwScxVPeRMvEXMuGnGbwfw7V8nOBx1EmcgxPw8GNPwU8uvAwx+3gmZKmgVYizzzofD+b8HEssj+E8PITlIzl/HvK2j0Jgg3AJ/D8lzyqu3WPvc4L1sYfe/+F4/ClPQAFFiC0Bkx8llLDpmk34nzP+Byc+4BE4+UGPxvOe9nw896nPw5Me9WS88Dn/gZ9deAVySRFlbxAZ1xCYLDqWfnAc8Tz+fqdA5kCw/eGZ5yBksgHu5RBwCDgE9lEE9D5qtzPbIeAQcAigwtP+O605GHM8rZXTJNM16DS7+OoXvma/Ujs8OoinPekZGBsa50lZB2kH8LKAJ7xrEDe6yHGLKhSkeWgGIDE38LWtDUyun8HGazZDTrJ6p3ghrwOe1vkkQ+qX/WufAa0HzdMwOdlTPNUFNGdIiMWt3op3vfqQJ8ghg1mf5PEU0XC84SZdSgsNgLMAABAASURBVLmX+oB9LDFR4ZH67Yan6DJeEhhS9vWUe5+ndobk8bRSSO6FpC2w9aE9XfPJT0jqPannRl36eRy3bTyDPI/1llgvbb2+Pu3Y9uaFRiY283QTLBUzA4rXQpqlkFyLbaK7kMcApkcB8Q17OvHkUOz0pCSJbj5PPqXO4kGc+vK9vl7bSh+3tPFa7Fvg4bH02c+XugXymNCReuHtka+cZgo+gejFe8/2y5NnvnfCSR6G8+Nxnjziv6fjsd1XqhX56swDhBi2KfKXbwNkDCgTJgSSVoaolqAx30ZlqoH5yfpf62TnyqO+Qv4Cnnne5xEwgPaov9gUcB792LA+2IGImfgB26Vft5aiPk15m6v2Rw3iegyPiTOffUykobmWNBNWElgqKVmv0hBChlibhXtDuZokpbH1IQzvPbbvnBb0Iv6e1cVHrwyxfX+f7QHXh+jqLfAzwtOOoQzq5FFez4dC4uHDrjeOs2OJQcC+QtKvx1tkhBZbX3iyryel8CWJrR5LS/LNENsWwhN/Yb1vyaOsgHXhNj59ew3nVTP4NxmguC4U51uzTup98TuO90QmKWCQmzHhJcmk+U0V+5yT64yJAp9rQsYb+qKUPfLI04PwE77CU0iLDJJcC21ro/+bNISi7ynySeHR//hsYl/QNzXrDdtFdyHNa+lrfZS6e7TD4ziLBXHwSR55+oIL9feISUCbAtoka0vuPalf6De9YcY+w1tzbaQM+DWf3x793VgK4C3Mncfxf00h3Msh4BBwCOyrCPBJva+a7ux2CDgE9nUE5OuyOZ5W5XhqWqs0MDG6AnGU4pdX/ApX/OwKdBgwPfAh98Eznvo0jAwOIx/k0G60obl5RUL0eOqlJAhIA4RZiICl4SY0awNJI+EG1OcGvkfGboY9jhXSUOQhG1SPQZdswg03ulKnuHFWZK0yfizyljbF8RKEeNwM+9zg9vkbbqqNDQh6cj229anX7xb5PoMfIbupthvrwOrc72+szv6t6jxuyj1urKUMOF7I41jfJiFCeGzvjTNMdAj5C2X/+hZ+kudgnA9g54YKzpodxFYhw2BByh4peLRVAmmf2BnBnvqKfM8GEAxcWWoh6tvTKVjQxYOXaM6F6hH5apJi4CJkpL8QeXoM8Pp4eLTzr+9p8zaMPfInX+LfH6PZZkj90rBN9Neiu+UXUhd/gbzbNR5MlIB+AChg4VqL/1gZhjU+7aOt9E2DkLwNUvpm1ErpxzEU8RLdrE4cY+hzhnr1SHQJ0LM5vKUkLh591icZTmCPjOUtfIxt5ziWIU97wUBfvjHTqXUhAVpeFyCn2D6xVZTfI496GpJPPgvXti3gvSGxnhgqjtGsNyTNa58ydk7+tnXnc9xiZP2E68cT2m4uDPkb+oNHv/I43tJ2fiABv9C2+n5bn8d2paGegsn2pLb5GedEZPdlcA40yfLt15GXZh/De82EiZH54TypLCVeaoE0tvHkeEPy2T+v8vabTIgUuky+CMm1YC9z0F9bUu5Iyq47Q75Cwv8W0vQ58WFDnOz80R7rf/S4VGnItWKdJfaRfkKKWEidtEs/vY2Px4SOD02drZ0s+xgIHoY2e/Q3r19PTMQvm5W2/YWF4lcBfVxsypkCQp23z2PBwBALIY++0idDPYSoqHs7BBwCDoF9EgF5Uu+ThjujHQIOAYeA/Empm268GUPlQYSeb38LeC4XoDxYwi9//Wu0u4yWMuC0Jz4Wa9bthyAfIk1jtNtt+L5vf6t2xkSA3QwrD77JIfQLyDOhkA9LDFw8bqD1rUg2v+Ar40bZMMjokYbhZliuwdIS+9zWWza2Qoqb7T7fW8aIXG6sFzbAvX5Sp20X+bNYIs/YDbpB79rcSlex66+p11cx0Ny2IefGvM9H6hVtEAJPBDWvRbftS7kWsorIByklyVvxQ9qEeLmdPj3dDO1RFjfBVnqkto/OFJS0ZT6DIhLt0kJyz1LabB/qo8AxJBl9C9aa40DStppXEBsska/I7WPUu/bY7rG/R+yENO9hSdNnZJzmvAgpliAWSmSTbDvlS71mW4+ftmMVx9p228+z/KUfdjIet/nS5Em7GJiFJkDghfC0j0B5DJICjtZIFQu+ecVPeafsDY5TUMRZcZ4NAyZlg0+PthpLmvqBr1uVrOvdG+ptmDBjMObl4KuQ2gfw+WnAfwzoFAXrjAz4VhzXI0DJPC7ca15rYi9thnWCv9wbBoNyrUQ/IbZJn52TR576FlrgJ30N/UL3ifOgtxExI8/efe+6J9+j7T3yrA4ek1D9e7OtzVgZPmUaS5oY9khbbGF5a7ZRN/aVe7BFExdDklLZPh5sPfUCseMNCBuLFFApr7MFgn3JGLmQUihjkstHgJDzLpQzeXvtqQBYeG5t319k9UlTvtWLpRKMSaAdQnIvpaHuQr0xwol6oU8gHprk3ULkJb16lEJx/jVJdBUSGxVt1Quk2L/XDttX7kWeZruiTxr6sf1lqvSxgP7t8V5zjCJISspt5HG8voVoi/SBezkEHAIOgX0UAb2P2u3Mdgg4BBwCGF8xDj/nY74xj9JwGZPzkyxLaMVNrN9yIwYmiqi1W+BeH/e4990RJS2YnIaXN0hMAuNraE+BcQriNEE3idGJu7aUa6nvUco+Per9Cb4UUiq7QZXNKUk2pdwMy0PZEttk8yuEhZdc90gxwFLbNrSwrx5P4dsnkQ0GFiLHduGHBP7SnuiYPKi/lXPrUsb0iANu9baasaZXam7Ee7TjeHax755OfZn9UuQL2S4A0v7FdqWiXkJSpRl4aN4LKRolpVCmu4BKkJFSRfBoa0ZKGSylDHyEQB17tmhintm+dgzHJhyT6ASpkIrZ3tcXfKULxGLhrSlC5Gqrg+p93ZnyeEseKXn3x/Sue3camfQhD+nXxyCjPNAmSJvC7o1HCigSJZADFO8VIzvNUksd/TGNY2Rxwm4ZVAZAflN7krIvkOgUKUnKHrGvYh0ps52lP+faKm54o63PSJMmL+mT2r4AYy5IN1uyp5QR10KCDMozluS6Q52E4iymDimt7xGHbHsLb4WejoTG6m1lsge14ThQD0DkW2J9JmR1SVkvbUJyvROSviRy4adwXIxStqfb5IsOtyZt9VA0XPxCsfdfvTnHgsU2YoeMelrcaAmHLuibQubCtnFOpD5lX1iEAOkvlHHdJpa6tn/KvtuTjOuTPINSCDLgtGf0jIx8wDJBJ+lY3QVrK4YfiroKgaWQ2CQkOghJ2/ZkqKCy30TgBUj06YwEXmtwfila2qWfkFxr9gfbxE7pm6oUvWuA3UnajiY3SD14t41sXypKTEDsoBWEpF837SKKIyZtOyy7fAZ3OB4Lr+1kKNC0zNJCoyscAg4Bh8A+h4D8r7fPGe0Mdgg4BBwCgsAfb/oj4izC8MSITQIcfOiBuHnLeoysHMJDH34sKo0q8gMBJucmcdIjT0Sz20Sj04AkASRJwMNMbiSV3VAnC59KcRtrAMXEgGxutyfZuGfcIPeDLdlca+7WeySPY81gQwOyAccuvDhWeskGOOXmuMeXmjAo6NeBG+iFbtwQpwz6YpL0YVBIOYrqApQpjEjCpzdGNs3gGKH+tWzLe/fsanVVloeMFwJ64wGRLyQ6Sd32pdQLCQ8Aty5EWfLsVwpGoqOydZTBUq4VEyaZkk1+jJQBUbaAa0pbsu0oUb2AQuRJn35fuZb5EIqJV6KzHi4qRUrq9U9h1eG96CNBnC3lg5QphZRlv78tbTJBxgnWvTJTggfIX+pi8kyQsl+2h+OhEkqPAdoOuZaypxHA0pMEFSGjGBitYAikYgAugZgEZIkSfYQSJNRHdEoWsLS2UG/wlRJDFnyTGT+zbfUyNkOqOJ68ZExCLFPKyUhRN0KSJVBG20QZFAcSZ2XA5Jmh/6RQyMiRJQNDzWsh0Y/dGKBmtk/vGvbasF+vPaXcPST6CehPKcseCWoLZO2BfWW8Xqjlfdoj1olevOFo+QT1JfUu7WfGTxnbKzMINkIpxwrOKRkIlnIvlHH+UlLG9h71pNpr8urNF7Fm8lHG70gpx6Yc2ycTGGj6QEJcJTjuMEBO+ZySxKXHNrK8nW/N/reQQmptlxKUm6kMPT9MYDVnnZEq9pM+mqX06/cRf8sU7aHPpewrWPQoRWbvU9h6+ub29zID0o8jaU3vU+zqk/iX9j07VvDujcU2nr174UI13dsh4BBwCOyDCMiTfB8025nsEHAIOASAI+9xT2RehpnqNOpRDd/6/tfxje98HZ//yudw3MnHYa45i9hLkRsMkRsK0dUR5F+bSYOu6iLmqVOSdbjrTyCbTtlYy4ZbNtdy3d9oyia0RxkSnUE2vkKKu1jFAKRPmtdsZlAESB22veRRvT31GjJ2FhmySU4k8OJGOdVxj7/itl+lkHrpIyTXCcfEJoaQ1AnJeAlupZR7Ibm+hTK7mZb7fpuUPS1kY927Eh40CdKWqp6tGcsdSXQQAlIAQr3xt/okFmTEqp7dgo2iACmFFNsT06V9QrRZpchIKbsnQkohEeJ1ry5lX6GYpYzpIva6kG9ySCAleFjsGFxlSvpI3xSp8CQJb7FN7jPalJKkzLa1pciIv/BKWQpJW8J5EUoX+qUqQ69PTH0zUnoLcVyvLcGujAcTIKAfgieqoM5AAqiE/iOUwjN0TZVCs84gYwnYkte+UYhNhmRBZqI7SEk9TEV+TNsTtqfsDfRtTxXvaYOUKf0o1THbSOSTKZZCrJNgFUyCZfS3lHVC4FpSHhiUKii2aWT085T6plZviB0kRTuULWPo7a6VXDMBoJEy2N4BO6uX6LYzkr47I4AuhWyJsSnbhPp9wHshuedobP8SXrSE/EDKyLtHCbFJiEnaJ/pYSlwEI/EN4dWjDBn7Zor4W8xSpAv+kwjWHCd8Es3Tf/p+vEAJx/QoRUIZGccKP3kmyTeUhAgYeWcWd+VxUXD+b9Gd90T6lvv+Vb++Xy7Uc+2RmZ03ScYAYnXCxhig7B4l5BhD2hTbhaRecQ6lBH03pa6ib6qyW+zs22tL4mBti5GI7Solrn3iGPKlEGjao5jQENK++BbF+hmEt+AgGMt1St1S8ugTe7m3Q8Ah4BDYJxGQp/o+abgz2iHgEHAIXHP9NXZD6Ye+/XGAbppi9dqVGF+9AvPVOazebxXmKtMolPO49LKLkTGgKg8NIOOmVE7XIJtoUqYV67ghTWPIKVur1UKz2UR/o5mpjHKEUpbptnqVabAJYHmr2djx/laNt76RwKxH2Ta+Ijdb2OhKb7m3wQnrpF4oVZk03YqkXip6bRky9ukRVeR1r002+7Cy5H57yshf7nvjwfHpkiR9sRsfSgzmuJTyhDKV9OSwTt5imXQRYoPVVeoA0SeDBB6WVAoJwmQ+RfeU90IZgzO5t7xYJ+WC1cJObiH8BFORIW2pytAbkyLlGLkWks69e0rfrj5l/z0dD1AL8uw5EbWQa9xSxnEHXTmFF2KyCjzNGG8NAAAQAElEQVT9z5BIzAQtPsv+oqMESBn1SRbszlifksQ20V/ubcmPXl0KqUs5JpV+DNbkvocbtZI6kjEGaZbZNRF1O0yYxUgYwEviTNYJttNVrsmuZwrHyoWiPKkDaCeJ6gFs42qzpchemjKkZJByzM4IfPXs4QXfMh89SkEUpQZiF3gn40V2/17q2GHhLfrJZW9Uv0149yi1fIRHup0+0pZSt14put7SL2O/jG3CS9otd95LnZCM65Pc9yijnAx9G5pRE3Lyn3DOYfis4bMqRWrno8U24bnHRJ1AXWFLsT+jDlIKwSYJYF8ppJvY06MMKSt6elMrGW/7wY6XekgdSa6FwP4p+wgeYqP4UZLFkOSG4rNZ2fZkwcdYz74px/dJxgmfPrHZvR0CDgGHwD6JgN4nrXZGOwQcAg4BIhCUAp7yV8GYBJ7OIW1q5OIScpGPsD4CNR1iVXkVbvrVFH5+3lVQ9QDtmQ7yqgT5bfCKR8s9UlCyI4VmYOXB8zz4vs99Ke8ZzJvUQMhLfAgFcQihrgGEYpNCKNEphDIdQ4hMIaSRknOKW16al5pjOuzf2+gayhCeQZy3vI38cjPK7m92pdS8F/lhN498p8CxC/JUajfdoBQhzUyHkPDcnjTHb0+x6WzTQU7YqJR964XxImspEn2lXawRexPh50WQUu4N5clvYu/9xnUDuRc8Yvbp+i3oNITOfBjaKm0eJ9LLOghToYhlhCAjMTEjbdJH7NEyjpSPBohDCWGHREx62MkcGR5Wa5gMljStEsICPoBhjUFAOR4DEGnLWJcgRKzyyFiCeslfKQiYVMrHKcIkRZBoGOqKjH2ywh6Pz8gjE16UvS240fQdJfPJQAq0xS9B+wMMAakbPGTGQ8rT1HbawEDbRzEKiUEeJikAKX0CeSTKR6ZolYqhVcRRESUIxZCXtMcqRNClDfQ3T8j6tiFu6BHnQmddeCpBoI0lL5NfCGeIQQgvyyHyY/p/CpGliZfhnAhplhkldrku2kEHfZL+sQakTfDlJW5F9Bd9KzL0DyGf5V+TnEL3iHaJrUjJTwgswZe2JPoJyY+TCMWaa4+UEKeEkaclds0UdSP+IC/ha9ChFR3amsJLYec/SAzEn4UKcQzxDWnTXDMZ5yuh70gJjjQZIH7b8x2Oj33OUx5IS8jSAfIJLXkWe5+4Gkt6AQNfs458+vfi+0JeFiBQOSQaluTZsD3JGutRDLGF1hKP+BZSHWiSzE9/PmTOTNLzIymRhfQjzfkFKSUBMTHLaKNOe/3Ef2UtmNRHkGi7RkImqcIE8PhslTkWPBLxSYuLgQYga07WXoic/SsHmg9R1dFU1dB+2sxnodipF3Dolxzq3g4Bh4BDwCFABDTJvR0CDgGHwD6JgFIKA8UBRFGEWq2G7373+/jVlb/H7GQHIxMhNm6cwlc+fRbe+t9vw8UXXwzDE81CoYCYG3f5CwL7JGjLa7Tj5hBwCDgEHAIOAYeAQ8Ah8HdEwCUA/o5gO1EOAYfA3oVAGmcolUoIggAqVfjIBz+Cl774JTj+2OPxgCMfjuee/jx84L0fwLV/uQZjw2MYGRxBq9FGp9XBKO/3LmvuiNo4nR0CDgGHgEPAIeAQcAg4BP6eCLgEwN8TbSfLIeAQ2KsQkFP8Rq2JbhSjEBaQdFPkgxyK+RI0DGa3zkGSBIZ3EvhHzch+vd8oD9Vqda+y5Q6pjFPaIeAQcAg4BBwCDgGHgEPg74qA/rtKc8IcAg4Bh8BehICc6iulEJjAnuwjAaJWjFCHiDsxVq1YheHSMLJEo1Vv2QRBuVBGLpdDFmd7kSV3TFWc1g4Bh4BDwCHgEHAIOAQcAn9fBPTfV5yT5hBwCDgE9h4EZmdnEfP0f6A0iGKuiEGWaTe1gX7STrHhhpsxMzWL0AuxamIVhspDaDcjO6ZcLu89htwxNXFaOwQcAg4Bh4BDwCHgEHAI/J0RcAmAvzPgTpxDwCGw9yDgex7k5//lz/bJLwGUHweQk30vMxgdGsVB+x+EYlBAvVJHjdTtdpEkCdrtNhr1+t5jyB1SE6e0Q8Ah4BBwCDgEHAIOAYfA3xsB/fcW6OQ5BBwCDoG9CQH5c33dKELo55AP8hgsD6HT7iBqtDG1dRqa/6ROfkxAfkeAbwyKxSLkrwHsTXbc4XRxCjsEHAIOAYeAQ8Ah4BBwCPzdEXAJgL875E6gQ8AhsLcgoLS2J/ry5/2UUvbP+yU85Zdg38Ag8ALI35BO4xhpmkJeWZbZfh32k3tHu4eAG+UQcAg4BBwCDgGHgEPAIfD3R0D//UU6iQ4Bh4BDYC9BQDGoF9peneyWx6IE/7Zpuzp7v+MYW+k+bgcCrqtDwCHgEHAIOAQcAg4Bh8A/AIFbdrr/AOFOpEPAIeAQ+EcikDKQ7xN4vU0XCfi3p34D+/T7S9mvduXtRcD1dwg4BBwCDgGHgEPAIeAQ+Ecg4BIA/wjUnUyHgENgr0AgY0Avisgf9BOS66Wo38eWC2OX6u/aFkHAVTsEHAIOAYeAQ8Ah4BBwCPxDEHAJgH8I7E6oQ8AhsDcgIKf4kgSQ0n4DQIL626B+fyn3BhvuiDo4nR0CDgGHgEPAIeAQcAg4BP4xCLgEwD8GdyfVIeAQ2AsQkJP8fvCfUh8hFou+pX1bf0kULNrTNSyBgGtyCDgEHAIOAYeAQ8Ah4BD4ByHgEgD/IOCdWIeAQ+Afj0CmM2SqR/1vAEiAbwN9qretZLAv9RnLbKG/lOzi3rcbATfAIeAQcAg4BBwCDgGHgEPgH4WASwD8o5B3ch0CDoG9AoFM9dTYpYCewb/0ljFCcu3odiLgujsEHAIOAYeAQ8Ah4BBwCPzDEGACYNsZF5W4/deKG+KlCLj9PG/PmKVkS9vt4bU7fUXGUrQ7PG/PmKVkS9vt4bU7fUXGUrQ7PG/PmKVkS9vt4bU7fUXGUrQ7PG/PmKVkS9vt4bU7fUXGUrQ7PG/PmKVkS9tt8fISBSGTKgjpDLDE55benhbqpY+QjBESGUvRbcnf0/alZEvbnvK/rfEiYyna2fjlrFtKtrQtp6yd8RIZS9HOxixn3VKypW05Ze2Ml8hYinY2ZjnrlpItbcspa2e8RMZStLMxy1m3lGxpW05ZO+MlMpainY1ZzrqlZEvbcsraGS+RsRTtbMxy1i0lW9qWU9bOeImMpWhnY5azbinZ0racsnbGS2QsRTsbs5x1S8mWtuWUtTNeImMp2tmY5axbSra0LaesnfESGUvRzsYsZ91SsqUtSboQeVmWII47luRe2tI0BhMAAGN4yGt3yizjzjjNsFi5u3x3ddxicvv1u8pnd/v15SxW7i7fXR23mNx+/a7y2d1+fTmLlbvLd1fHLSa3X7+rfHa3X1/OYuXu8t3VcYvJ7dfvKp/d7deXs1i5u3x3ddxicvv1u8pnd/v15SxW7i7fXR23mNx+/a7y2d1+fTmLlTvhu0f/3+zIbzG5/fod+y/3fV/OYuVyy9uR32Jy+/U79l/u+76cxcrllrcjv8Xk9ut37L/c9305i5XLLW9HfovJ7dfv2H+57/tyFiuXW96O/BaT26/fsf9y3/flLFYut7wd+S0mt1+/Y//lvu/LWaxcbnk78ltMbr9+x/7Lfd+Xs1i53PJ25LeY3H79jv2X+74vZ7FyueXtyG8xuf36Hfsv931fzmLlcsvbkd9icvv1uVwOuSBEGIa2DIIAoR/A9334xoNWmeaJl+amzJWaWDg8nB84P3DPA/cc+Fs9Bxxf93xxzxf3fHHPAfcccM8B9xxwz4G/5XOg3YzQaXUQkfplxLpWo402SRujYIwh7V6pNaD5wfdOS7OH/G9r/GJy+/W3NX5P2/tyFiv3lP9tjV9Mbr/+tsbvaXtfzmLlnvK/rfGLye3X39b4PW3vy1ms3FP+tzV+Mbn9+tsav6ftfTmLlXvK/7bGLya3X39b4/e0vS9nsXJP+d/W+MXk9utva/yetvflLFb+Ff9l/v9gMbn9eid/9/5f31Xc+jgvVu4qn93tt5jcfv3u8t3VcX05i5W7ymd3+y0mt1+/u3x3dVxfzmLlrvLZ3X6Lye3X7y7fXR3Xl7NYuat8drffYnL79bvLd1fH9eUsVu4qn93tt5jcfv3u8t3VcX05i5W7ymd3+y0mt1+/u3x3dVxfzmLlrvLZ3X6Lye3X7y7fXR3Xl7NYuat8drffYnL79b5v7Gl/EHj2WwBh6G8r5dsBupt00Uk62N2yE3cQxREWK3eX766OW0xuv35X+exuv76cxcrd5bur4xaT26/fVT67268vZ7Fyd/nu6rjF5Pbrd5XP7vbry1ms3F2+uzpuMbn9+l3ls7v9+nIWK3eX766OW0xuv35X+exuv76cxcrd5bur4xaT26/fVT67268vZ7FyR77Lfb+Y3H79csvbkV9fzmLljv2X+34xuf365Za3I7++nMXKHfsv9/1icvv1yy1vR359OYuVO/Zf7vvF5Pbrl1vejvz6chYrd+y/3PeLye3XL7e8Hfn15SxW7th/ue8Xk9uvX255O/Lry1ms3LH/ct8vJrdfv9zyduTXl7NYuWP/5b5fTG6/frnl7civL2excsf+y32/mNx+/XLL25FfX85i5Y79l/t+Mbn9+qgbod1t2/hc4vw4jRFnMZIsQTft8tA+VFA5QO9maXIaOs9ThkXK3eW7q+OcfIe/8z+3/hZ7Duzqc2R3+y0mt1+/u3x3dVxfzmLlrvLZ3X6Lye3X78B3t/+fWYxPX85i5WLjlqt+Mbn9+uWSsxifvpzFysXGLVf9YnL79cslZzE+fTmLlYuNW676xeT265dLzmJ8+nIWKxcbt1z1i8nt1y+XnMX49OUsVi42brnqF5Pbr18uOYvx6ctZrFxs3HLVLya3X79cchbj05ezWLnYuOWqX0xuv3655CzGpy9nsXKxcctVv5jcfv1yyVmMT1/OYuVi45arfjG5/frlkrMYn76cxcrUJEj9BJmXIgtILBMvhtRLqetxDXtCzbSBpWhPeO/K2KVkS9uu8NiTPiJjKdoT3rsydinZ0rYrPPakj8hYivaE966MXUq2tO0Kjz3pIzKWoj3hvStjl5ItbbvCY0/6iIylaE9478rYpWRL267w2JM+ImMp2hPeuzJ2KdnStis89qSPyFiKbs17z/6v2RmvpWRL287GLGedyFiKllPWzngtJVvadjZmOetExlK0nLJ2xmsp2dK2szHLWScylqLllLUzXkvJlradjVnOOpGxFC2nrJ3xWkq2tO1szHLWiYylaDll7YzXUrKlbWdjlrNOZCxFyylrZ7yWki1tOxuznHUiYylaTlk747WUbGnb2ZjlrBMZS9FyytoZr6VkS9vOxixnnchYipZT1s54LSVb2rKQQT8pDRIkfozY66KjI0SqjTZa0JdfexH2hC675kdYivaE966MXUq2tO0Kjz3pIzKWoj3hvStjl5ItbbvCY0/6iIylaE9478rYpWRL267w2JM+ImMp2hPeMYmirAAAEABJREFUuzJ2KdnStis89qSPyFiK9oT3roxdSra07QqPPekjMpaiPeG9K2OXki1tu8JjT/qIjKXoVrz38P+anfFaSra07WzMctaJjKVoOWXtjNdSsqVtZ2OWs05kLEXLKWtnvJaSLW07G7OcdSJjKVpOWTvjtZRsadvZmOWsExlL0XLK2hmvpWRL287GLGedyFiKllPWzngtJVvadjZmOetExlK0nLJ2xmsp2dK2szHLWScylqLllLUzXkvJlradjVnOOpGxFC2nrJ3xWkq2tO1szHLWiYylaDll7YzXUrKl7dI/XoAfXf0D/OQP5+Li35+HH//uHPz06gtx8W/Pw1k/+wY0fMCRw8D5gPMB5wPOB/6WPuB4O/9yPuB8wPmA8wHnA84HnA/8HXwg3E6GXAe8L5GKJMb+Gh7gyGHgfMD5gPMB5wN/Qx9w/8+4/2udDzgfcD7gfMD5gPMB5wN7gQ/oBDEcOQycDzgfcD7gfOBv5wMOW4et8wHnA84HnA84H3A+4Hxgb/ABnSHjsZd8uhLEQpBwpaDg/MH5gfMDQcD5gaCwh88DPlsdjg5HQcD5gaDg1pPzA+cHgoDzA0HBPQ+cH/z9/UArKGiSKx0Ozg9kFTg/cH7g/EAQWE4/cPzcc8X5k6wC5wfOD5wfCALODwQF9zxwfvCP8wNtbPiv4UrNNIjDwTh/cH5AH3B+oJ0fLJ8fuP9fiKVs9Ywr3bqiDzg/0M4PnB+4/xfoA+7/BRd3mX+QH2hkGo4cBs4HnA84H3A+8LfxAYerw9X5gPMB5wPOB5wPOB9wPrC3+AATAGACwNHCj6g6LHo/iuRwcDg4H3A+sDw+4HB0ODofcD7gfMD5gPMB5wPOB/YaH9BgMsYREyAOBzg/cH7gfMD5wHL7gOPnfMr5gPMB5wPOB5wPOB9wPrD3+ICEvdTGvR0CDgGHgEPAIbDsCDiGDgGHgEPAIeAQcAg4BBwCexECLgGwF02GU8Uh4BBwCPxzIeCscQg4BBwCDgGHgEPAIeAQ2JsQcAmAvWk2nC4OAYeAQ+CfCQFni0PAIeAQcAg4BBwCDgGHwF6FgEsA7FXT4ZRxCDgEHAL/PAg4SxwCDgGHgEPAIeAQcAg4BPYuBFwCYO+aD6eNQ8Ah4BD4Z0HA2eEQcAg4BBwCDgGHgEPAIbCXIeASAHvZhDh1HAIOAYfAPwcCzgqHgEPAIeAQcAg4BBwCDoG9DQGXANjbZsTp4xBwCDgE/hkQcDY4BBwCDgGHgEPAIeAQcAjsdQi4BMBeNyVOIYeAQ8AhcMdHwFngEHAIOAQcAg4Bh4BDwCGw9yHgEgB735w4jRwCDgGHwB0dAae/Q8Ah4BBwCDgEHAIOAYfAXoiASwDshZPiVHIIOAQcAndsBJz2DgGHgEPAIeAQcAg4BBwCeyMCLgGwN86K08kh4BBwCNyREXC6OwQcAg4Bh4BDwCHgEHAI7JUIuATAXjktTimHgEPAIXDHRcBp7hBwCDgEHAIOAYeAQ8AhsHci4BIAe+e8OK0cAg4Bh8AdFQGnt0PAIeAQcAg4BBwCDgGHwF6KgEsA7KUT49RyCDgEHAJ3TASc1g4Bh4BDwCHgEHAIOAQcAnsrAi4BsLfOjNPLIeAQcAjcERFwOjsEHAIOAYeAQ8Ah4BBwCOy1CLgEwF47NU4xh4BDwCFwx0PAaewQcAg4BBwCDgGHgEPAIbD3IuASAHvv3DjNHAIOAYfAHQ0Bp69DwCHgEHAIOAQcAg4Bh8BejIBLAOzFk+NUcwg4BBwCdywEnLYOAYeAQ8Ah4BBwCDgEHAJ7MwIuAbA3z47TzSHgEHAI3JEQcLo6BBwCDgGHgEPAIeAQcAjs1Qi4BMBePT1OOYeAQ8AhcMdBwGnqEHAIOAQcAg4Bh4BDwCGwdyPgEgB79/w47RwCDgGHwB0FAaenQ8Ah4BBwCDgEHAIOAYfAXo6ASwDs5RPk1HMIOAQcAncMBJyWDgGHgEPAIeAQcAg4BBwCezsCLgGwt8+Q088h4BBwCNwREHA6OgQcAg4Bh4BDwCHgEHAI7PUIuATAXj9FTkGHgEPAIbD3I+A0dAg4BBwCDgGHgEPAIeAQ2PsRcAmAvX+OnIYOAYeAQ2BvR8Dp5xBwCDgEHAIOAYeAQ8AhcAdAwCUA7gCT5FR0CDgEHAJ7NwJOO4eAQ8Ah4BBwCDgEHAIOgTsCAi4BcEeYJaejQ8Ah4BDYmxFwujkEHAIOAYeAQ8Ah4BBwCNwhEHAJgDvENDklHQIOAYfA3ouA08wh4BBwCDgEHAIOAYeAQ+COgYBLANwx5slp6RBwCDgE9lYEnF4OAYeAQ8Ah4BBwCDgEHAJ3EARcAuAOMlFOTYeAQ8AhsHci4LRyCDgEHAIOAYeAQ8Ah4BC4oyDgEgB3lJlyejoEHAIOgb0RAaeTQ8Ah4BBwCDgEHAIOAYfAHQYBlwC4w0yVU/SfEYEUM0gxh6g7Q/NapBhJKwISXnZJvESHZf865rW0pQsli4wUZQmq3TYicuuQqq0aa9kpYWuDTFpkIGNJiVyzGguUdNmPb7mP2U3K7SmNM0SNJmxdmiKLyC8lo07bVgkbgPeW2JYJNdh/gVKxS0iYC5EHdZRxcicju7zh2/JrNdqoVepgF9gK20AFM5Kt3K7MOFpoWz3N3uHdaDTQaol8aVgYK2NSkQ6ktCmOyUea+3yIJ1v4Zh/27baoD8u4LTbFaNXmAd6j33+3Syt09z8WzNkm3mJFdjuWrNrp286VzBftTMTRYkTtJrpd3i8MEHwgeFj8WR+3gY7gEdFNUyQUvruErEvfqiJJEvICZqpN60Xi4lZ8Sp0SysuIu/hRl2VMfdmYiO0sI/FHlvJutxqIu9IujSSZI0vUm7JE3q2Jo3bEajnuyVbeO7ISu7YnCKZCxHDnviRc/pr6fP+65fbV9Pn0y23rzepDzMB5RpV3c2ziPKHBeeqSUsiaTdhFXAMpOQhxHiHPHELPTtYkma6YRrMH5zYmcT1ims+qKZDpzokSsR11O02kicyrrNMYnf/P3lUAylFd7W9s/Xk8OAR3JyQQvLi7F4o7pbhLcZdSWhyKO5Rixd0hBAsJcXv+1ndn/u+7+za8hCT9mzRAYPbN2Xvn6rnftXPOnZ2XT7Ofs+TBN9Wo7GrLy8UScl0cJwoUdVeeYViBC5yC8uWSydezjln6K41j0WrQTMQ4P8+GMTjIE4gCeSsUEGit0fpoiJFcX0w76WVBkF88BPoC8/w/KN3F9aZHuioWQoQzBIViGZl0J8tmeRrnAp38qQou35jM9ZQxqhqaI5U5kEcVjyLxyBfJOxlUniznUcD8mN4Hyj0LMnOL4bNzuaYE3JfKee0f3ekMbyVU1tTuClXp3JCwnRWprB54s5fQkfbNViq82vjVKvCEqfAS0V/guNJY036Wz3WZcVb1yxXugdYkps1xj80XfIMpW4FCjgUKB/W71imf9yIzSTg+ps9zmDxiUXyJ5FcZqOKtckil7v1Ga7IylVmG0nbluG4qYzX93LrsH4iYv8x5o7JFOQ4aze8Mv9hrZq6oOsWJChznWrMB7askP4dyrgPQHBWW5B2GlIsdoUyiSiOR13yRv7r/gPhMJ9UoqmCrbCpFpNCexG6c3qdz4/+5119BEFKIwM+FQGgA+LmQD+sNESACUmJseHCcCAVcy8hlthWpyAHa0cCPdkARvdrtAu63Zq9kWDFfgsVw13LgeZ7x8xaJeAJGqbUsIBoF5OaoSHGTd6Ie9JEAWiIDShcwGUjyV3VhyfJFCs+2YyGaSCgLlMZyHOP61YQAZROb37p6uEG3n+Wi6lcBSoZKnGQ33ZaoNGTYFvnjyRhqalMqVLfzRFJk4/E4RNWCfDYsEO+svEy/bdtwXRcBAWEQqp+SlGDbQTFXgBePobOtA24sikxnJ+LJJHI0LFTTLtgu+0INJw5gv0RjCQiTAhUaDjHjT2dy8H2KYOynsrDzOKbYp8zJHMo1dyTcNLYcjqkuGn5qahMURQH5JWTCYg22xbFAl30F8ci0ymcxWG5U41seUiyehMt5oD7Oa7xbzMdwmHHHDLwQfv7fCEjhUGILnPOmp8H+MaMC6haH8BpItYCU6CsxndatXADZbbgwwHUBV1ElcE1iOPvCQcR84z98Ao1LppETwKavQpFoHC7HoM3+LVBx7cykkSvkzRx2WGGM85OJK5fGDH2JVJLf5IHKrs2wssazCZn7r6LKYNssl2uqp4ayXRqPDDOG0p5FM6zn7Q9+tUl3P3azuSwjbCRTXA/ZfrUVdEHwS1T6fcZ2dOa59jtIqM0EKuC6lZdRjBOkq4uKtwU01KXQ1p5GZ2caMa6HSkOrGzzyncvnYFkWIl6EhoQCijSSxJnGspiR5c/xMklsYHauY8NyI7CFDcdIkX1V5hqi9B7XGcyPD8eEKZY8ZTNFsFoqnD7++eyzkI2KSxmef/7faGnpRIljIcOAkvoRNiLsuyJxVX6tg7oHw1VGR3snbMchbAHL8YljEpGITeNykZj5iHBvkPHLZxvZaPgyBFksSaQG0wuWZZyZvtSPmlXT461KAq2LYJ5oLAYV0dWZoXE2YL0eXE41zOvHtlk8ieU46iO6eSrnHiesbQGWZREjIJMtINe9P4Mf7ZfiLSj5yBM/AgMnFgfY34AFfcqULcD8Zu/n3qp9g46ioPwl5oWSWpX6YW7Q/amGdd/OxlGqeaHZFBsGhwj8JhDQ3PlNNDRsZIjALxEBz5ZgF+WBqg87iMGyXFjceYvtwKgRk/HSE+/gwduewV03P4oXn3oHY75rrhjsNXMDwPNcFPM+fG6mEQrpEiRsCgwWLCMMg+I6LIZSKAaFF0RcAwOTI09Bx3Ft1scwC2BxiMZdOB79vC8UiizfMelZWMXld8BTCLAOm0I4S2aILptfIgssEGC8cS2FkYxrmfCAcT59ooKUOvo9ChzRqItcrgTKZGQAKFOYZVT3xTKYr/vG8Cp+f6ijGjOja1kWbAk5AIXAPKQY2o4Di8IuKPzCcqaXVaZgaoQS1cNw14tS2CqjIqjaqKlvZCk2ErV1gO0glqphXnseyTSVZcydS4bmfFmMFtHRFfCrJ8ESrkpgwad0LOFX8WD7bYf9QYOR7i3bha2BwTBYlTxlngJVcoKjbe6oyFOz9vYO0/4UDT/o/iTpD9QPVYlRLvsH5EP1k1XowZUOKjTiL0ehtZUGGsmcUD7yLwG+4ie/hme6P+K0u8L/lWOxIBGdnpfPGxGdGS+lFc0YyjvxKqJ3FpeyiGYR9T8KqtRdmYI2UbNZrg2fSr5L5d3cCfgy4POwfdKoNnz5yUh8+v4IfPHpt/j2q3EYO3IyOiYBQY5Zmc4jwx48uEEEDqLspShm/zE1IEvjG5SSyqLN8RfQ39bRiSI7empzixk34jGZSCIaqczXPPNoiUpT+S1wXMCykM5IkQY814PNMWxZNmzOYZU9J1J9s4tXXCQe4Sk6FUI2pESefKNIWryzYXF9hGK9uKAAABAASURBVLwihvzoYrjKANs0OzcWk9HCNu1VO9s7ulgMy+Y+4bgR5gTKXEO1dmmNltHS8jxEqciq3EQqgdY25QHq65JI1lTKy3Nth+OxLCAWjcGxHeP3WYnKK9Dwm2MadbFIZc0NaT31OW8tM28deBHWRcqzX8rahEyt8/BlMe8MZDOg+2J4LOERO+Dqq6/Gsccei4MOOgLtVOTPPPNMrLzyinCcCA0nNRB/BWPwtM29+kOYCoNsNk88E5DRSeFmXyDvhAo5LkKRiAeX+6hqLXNE2pEI4NiwaYyEeshSDKnbFZ4+b0Xy0zvjRcMqTD7b7FMFGrbyMugwlfrV4USybbAmBszjVaCRoqchW21S/6vYXMHnfAFch9yoQgV2U6D1mH7LjcKNxBFoQeZgz2Vz3GcLIKDkzwZzwtdktC1UDQzgx3EsaKwpHsxXIaW3ALWd3z0vxYgsBvYksoZ5oelVs9wZL9UmmjG0elfloXofuiECCyICsx/hC2JrQp5DBBYwBHIdlIzzHhIJKpWUCErtwNP3v4gz/nQ+Dj/oaFx49sW4/KKrcekFV+KEo/6EvXbZD4cffAIeuet5tI4rQvq959rU8S1YlCa87s2zRGHUoyAIfoo8HaMD6N4CMjwZ9em6UUfZ4XMz7szkkS8FhrLZIjdnQMITi+QJgI9pLc0oUuHThpnnCZFcMJ/iybYpJzB126yKhVt0RXAhYYBfAOOVxqevekU9B+3pLLootCvMi9GgQYGWSeGwXQr7j2QEJqVinXJ6kONIPABKPLWW0GI7HsD0ZdVB17J+SKz6HNc1bZc8IxnHJWZZKqkBGVJbKcvim29GQsKihKUfcv/yfeL/x1wKAItCsg9hY9lsvxIRSovQeV7lPhqPQsq2BHeHihYsG040rpQGT+Mhnv+tqycr6uoakSbGrTyhzHFIT5zSDh44UbB0KUSKPzFDIi/QwOPgzfGUU4JpggqND8CLeqitrwW7iXlA9mwakMga9LH5RSLPqI5H+Q0xSpelL9J/6zLLr/ey4DlRNs/h/LY4L2x4bsKsM/r1TMvUIl5+Zjgevf8VPHDPk7j/rsfx4D2P46F7n8DD/3jS0PPPvIIP3/wenVMAPUfs0HECFw4NACL8h088keDpYx5ZGqKKnJR64j5VWwfLcdHQ1KuSm8pFmXFmHNDA6UY8xgPJVIJKm2fSJJNxMAnbYW5p/CyirAleuZ3rb67eaO1Mcw0FLK5XPseUHqeHBqIVMBDQkEXPj/XDjc90KmNObmtnF2wngoBKWKq2XjBynS6jmYazTC5AQ30CDtdirWluVP3FCjg5clzns5xQsUTKVNjSnkW+oNrA0+s4+6PMOd1h4opc09va24wxQAYBGUqimufkD6TApLLN3Jrx3obaFzDNrFzHjbAvHGIN1l2EFGqTzrLhaD5bqHz+Jy55UWkqiySeO9I52A6w7uD1sfJqK+OwIw5HXV0Nll12GRxzzDGY2tJq8GTnocgM3ALNfUc6gxIZ9ajcujzZ9tk+j6fwWRpFhGA5sEx/2I7N9sHkKdIoUKBRHZYNGTYD7THkAyxHYWAZATB9DNJrLoXJ4/PL+C16elwR8mBzXc7RaOJxnaNthv2WhVyTbC7W3Wq+SDyOWDJl9rMc92AOMcQSMUyZ1sYxZdMAVzJJY1EXnvqLd2LPsixIgc9xPJVYf5kzOoCLaLwGERrrAtjQXloqBwiIFbNNv7SH6CbCuQrmA9Mqr/LIrdyDY81WstmSYi0CNi8028LDiBCB3wACmkO/gWaGTQwR+GUiEONmaThLA2899wkV/wtw8blX4uXnXkfLlE5MHt8Cq+Cib/0A9GsYiGKXj/df/wh/v/42nHvKBXj3xXeADODa3JBpeLdZmEXyqfCCG6tkD5dKrVzoaN0CLO7yvDCNJ6YtPB1yefqeSEQZYUH+aNwD93QjqEgQclwbTb16UcmKAGANlsOT+oIhnyHcg7lZw6QvM76yiTuM+YEUprie6av5brnlbzj77HPw4UefGTajNEyYAlmCCbDo6abAlG+zrgrpXmmMy2QzX2UKYVL8hUEsFqtEs6wStQFekGySppCsnx/4imXzaDuhgM07pstR8bAdj/UBSn/FVddgi99thVNOPR0SyJiqEse8P4dfbZ+ByEfPq4qx3FnxB+KpdhTLlhFi1d48JeG0jEAsSHmKZUD5L77scpx30SX4fuxE6FRMec1AUaQGzNy4rL+DCk4sFmVxLjbYcBNsOGxjvPn2O6ZO2C65YKeoo+SncB1YFiJU8lQdIyFeW2k8yORKVDD86f2RyReMX+l6EitiNtuQwump1EXPf3vPLDNcyt+ThJ+omqhnnPw9eZnRX80xv92e3LGfrQpVau3GyLdRygdwLM4fnzEcD99+NQ1vcR365O2vMeqrici0lhG3G1Af74eU2wRko8gy7MuPvsUb/34Pr774EcZ/wwWKBh4z0OgF1zWYHlKhLLd6iQf6hY9iMlS6pCz6toUS48qMm9ZJBYhuhqe2Uc+Dw7g0jZgMMv5qh77wwsu4/fa7jSLz/ffjcMONN+Ojjz9D1PNgWSxMGeaBTj3nIlx21dUYN7nFNIsgwWbZvhVQQVMLugu3fIDVKUTEO9Ny+f8TnXX2uTj40EPxxZffUAmLmKZde/0NWGXV1XH00UdDH5VnaX7wJtvZyW8wrYdYzEM0ApOnri4OL+KgsyvDui3AdpCqqUWWJ8yW46C2rp7hYDsCyNgiUrkVsk0ZPudrwNL96W6lbKUJTPiP79XuDz/+FH+++FJcd8NNxAVwI1FTnvIwm/HPjas8Kp+NgXGtSv0comwHkEzGUAIwZOg6+Mtfb8baa65ETIDrrr8GZ515Ihobm0zd4kP4WZaNbL6Efz3/Aq659nr8/fbbMWHiZBS0j7CcIjeHaS3tePDhR/D2ux+AyfHYE0/j9jvvZJoSpFAHTOfFaSjTU2YgQ0ykMPFUxUn3It0z+Swum2G2UcxVhMsxZdu22YP+/Oc/4/zzz6eS3kremY5VBOwPpftv3SL3N1gW19MIorGI6fdpzW1YZ511sNhii+Ojjz5Cl94hRG58boAyfNML8WJxtNjsR4vtbKfFdkp7p8Fc7Wzvyhq/RcOUTcpybVZ7lbeggwR5SGXyLfLpr5LS+Qxn0I8umyEV8sFmgwDMG5l6KiViBj8rCq8QgV85Ahr5v/Imhs0LEfgFI9BB3krA15+MwWsvvI5P3/uMSn4JdbF6RKwIVlhiBdTF69HVkkHHtC44ZY/hMRoGmvH26+/j73/5Oz557xOzCTo+oHfwaFJ7LhUqFq3LitJvATrl0a7pcaPXJn3+hRfg1DPPwudffYc882a5MdPhaX87Lr3sSuy40644++yz8dGnn6Erm0NbVxppKlUeFekqqXzlEQW8Eclf5mbakxSmOJH8Vcrx1OThRx/B3279Oz4d/rnZzxWnkwU9icAip1/KqxvFyxXJXw2XK1J4lVzXhQwA1fs8FQaliVBosQjUtyNH46677sIBBxyAYRttis023xJHHnM0nn/+eXNq5TC/G7HRReVCOu4XI77GqFHf44133qOwR1yrBf/C3ID9LRJbwkgkf5WEgfwB+ykSjUEn/Ap78KGHcfmVV+OZ554H7QAUajm0WJbPxDfceBOuv+FGTJ7WDMrB4OEOIxmhS5nnwg1Yv9730NzeheEjvkRHOo2W9nZ89fW3RoD0WaZO1szA0OBlejkKb27L4Zbb78HxJ56M3fbaG3vstQ9OOe0MPP7082hPFxGPR0w2pdV4lysKWKbu5dKLKk5z66qM/w9V6+uZthpWdXvG/XR+oTKr2jhBCHaZne3YsUpfM+mor1rxwVuf4L03PkKmrYQi9U2rEIHjJxAJkvBEiCOCJOJeLVomt+OTdz7D2y+/h7FfdgH5Sl0cVhVPz+8egayKyliZimkKwueDj7/AVVdfj4MOPxa/22Zb7LrPQbjlllswetwEEx+PR6FHstWPMlqlqbhIWTrhhBPw6quv4tU3XscZZ5yB+x94AJ3ZPIocwCpX1c/W7eZn1vEWrr7uRtx822348ttRSBdglE2lDYib1o6A4zVgBRXy6Zvx0jhU6OzcFirrT/3zn3jljbfM3FC6aW2dGDdpipknn3zyCVpa0yjy6Drf/Zh4oVhkJTYcKvX33PsAtttxD5x25kUMI38lUClOwHY8fPLRJ9h7n72x88474wFiogSZbAadNCA4NKj4Mz3iJD6VRq7aU3XFk+5n5XK5NfN45Hff45obbsCtt92JDA06KqeLSqFc9de8uMorEg+iKl9yc8QlRyaee/FVXHLJJRi60WYYtsmWOPTQP+Da6/+Kr0ePQbboGx6LbK/aEOFp9+dffo2zzj0XL77yGvoP6Eu8HKq74Jofx1vvvoujjz8Rp5x+Oto70zjplJNxzvnnYcKkicgWcpDhMc85o/WzzP4X+XQDMikSX1VikClX4T390+/Jk5Ru/ZTC9hzolP4vN/8VN9x0M6ZOnaosZuzLU83z37gaoyBvenIhkykgnc7CthyzZyaTSd6noafnVL7DMf3DmPBhWZYZ79kS8PZ7H+BCGni23mFXrLv+RsTkdBraPkdHV860r0wuzZmEBa7LcRWHMuef8K6S+Bb5JhYmX9XfHURHIT5YTLefzjxcqk/Zq678IYUI/FYQ0A7/W2lr2M4QgV8eApSrx342FXfddg+eevQpjB89DrZvUZi2EeTK+HL4l0h3pNGYqkfvuiakIgmetMVRG0mhPlaLz97/DP+4/V4Mf+sLWC7Aw3ropcOuY0GbtX7jZ3ZLnkB5iTi3YaDI04x0Ls9TizuoLD2DsRMnwbHBjTli4h969FHc/Ldb8P4HH2DDjYZh5ZVXYlwMqVQS0WglTRlAlsp7QLdKPv2i6v3MruJEPcM9MuxTAnS9KOKJlNn0Fe9FHcQSnuFH9yLlFcnfkxQmYvXmUpzxdH+ZpwDo9xmR5WmX0uonD0889S9sutnmOPW00/EcT3y++XYkPv3sc/zjvvtx9DHHYuNNt8TYCZOIF+BGo+igUnkRhZxLrroGZ597PpUNzMBfwDp+cqpIQiCEM5DaWKVZ8aQ4hcvlcIP8OeoNT/7zOdz811vx6mtvURAEqEPAsmH6paCEPGWMxvTYKIU4hlfGFhtuzR1pHFEORH1dCuusvQpxPw7Hn/BH7LrHHiywcmkcw/UgRkpMLJ5HjZloTuhOPvU0vPzKa/jy62/w71de5Zi+C6eefgauo6GCcr3hO0CFf7ki5a+68s8LzQl3lat6qqT7WZHiFS53dsQmzKdLNc+h6MDlOIhwHLgGxImjOvHh259i5IgxKHQEqI3WIenVwfVj5l0AuY4CCl0l2CUXcTeJmB1HfaIRfiHAtyNG4pP3qbCOp6asatVYdH+4PnX7zFisRke4DijZY089hxP++Cdccc21eOzxp9jfI/Hyq6/hoosvxsknn0KD3PuwLEDriRQNl+wmUlHsd8CZ0oXeAAAQAElEQVQB+ANPz9dYa22su8562GvvfbDO4MFIxqMwayQrVfnV+n7sWjPwM3N8Q9++XBsSaOzTh6eoMIokm2oMqiWWXSb5sKF8PSlg+P+HalMJTGtuxdRpLSh2r7cN9TXYbvsdccaZZ+Oyyy5DY0OS7ba4RscBTtba2lpQg0M2V+D6NR5vvfUWxo0bb9qhJ2U0Zr/+ZiR+f/AheIVzp3fvvlh22eWhT4In17U1tSat7TrGnRWfaovC5c6JHPaD4h2u7zK4+MQiFvcMHpGYa1zFzy0FZLpKKkN4i+RXuOda2Gff/XHwIX/APf+4F+PHjsNHH7yPb77+Euedc7aJu+vue007I1T8s8XA+LUXpWrqoHcuqBz1ZYZWcg4xLDVoGfzhkMNwxJFHo7Ymif0PPAC77b4nFlpkUY6BGPfIGGA7HI82yxKxO8ineBKpvJ7EKIODwuSvku6jNLbLtblPWoyIxyM0vFqcjw7zWCTMEwVWhT+PxoVYIoKamgQaGmtwxNFHmfExaJnlUFubhD6aU5EI9/+AGNEwwQbSkAacfNrZ2HbHXXDdTX/Fp1+MwHdjxuBeGpS233kX/P22O8wTWvGYpyIMOWwLgUHgW3Kmk7ARqb0ik5hfCqNjLmEgMjf/gy+Vrbqqrvyzov9BVWERIQK/OATsXxxHIUMhAr8lBPK0nr/2Dt569S0UeGLVt7EPog43y1IZ9akaLNxvAGrjSRQzObS3tNItwHNcOIGDPNPXRGvw9GPP4N8vvAIjCXB3LOapyRFD27Zhe5TA6M9nMvyuXPptaCIWRYTCRYFacSJVYwRXnWA9/vS/cPGll2D8+PE4kwLS5ptvbjKls1lu9nlTBcV35KmIedrITWzlq7pxlnk7K6rGM3r6pXSBbcGJeCiWSzxBCQwvSqtmaGOuksJE1fuqqzBR9R4zfaonYxJ8UzRiKO3LVBaPPf4Ec7qhNv7tb38zgvJTTz1lfhta19CEd99/H7vvtie+GTmamMMYJJqaanDgQQdjk02GwvNmquhnuFWb1S65PUmsBPwS0TH91jNe4bqXm86UTLzak6LQC9umcaNowpSGci/aMz4U19irN1raOlBgBC+UOd7miTQAWIZObKU4HXzQHjjsiMNQm3I4FipDOqDSgG4q03glnj/7bDiuvvYauJEYzjjrTLzy8mu45977jGL09Rdf4u5778Enn31phEtfAJDkipSftyaup78a9t+4SlsllV31y62WLf/McQoTKU01Tq5I4b8ksqnMaDD4XEJGjxyHb78YjWx7Af0aF0Jeb1nnYIhYHuLsi5gbg0e/1ieLA6NlSjNqYin0ru+FbGcG33z1LcaMGgN0sYX/obGKFj5tXQWe1l6Pd999BzvstDMeevQRvP3Oe7jgwj9T2Yrikfvvw4MPPyQWAQvI0LipvFkeTe633544lye5DQ0pLLnUorj8qiux3TZbogyY/qdTyUeP8tD5/9+zrvZ0Bm2tbchzvZ5eJsMdSlbiXWXKDbrHb8WvWn4gheluVq7KBPHv1asP4skUurJlw/eQ9dbCiSccjY02XBdm/jKzMZRRObO8CHwuCpFYBNlMHk3Ma+Ys0zQ1JTF+citOO/MsTJo6DQsttJB5ymvVVVZGF9siPkQdXV2GY/mr5NNTJRZlcJL7n0iGxU6WXVNXD5Ha1JVVST/0gcpg8aZt/42rtCKVpjKqrvyiHXbZA2+++SYaGxtx3nnn4fobrsWIL4fjj3/8I7bdZit8/PGnuIkn6k88/Ty038Q8y7Sro4Ptdz306dMPze1ZOKwkFmWn0l1qyUWI2VnYcYet0d6Vxikn/ZH3Z0NjL9c9DjqzGTPG1NYqiR8RZvooTFTlXa5IydidKGpx5E2BVoi2zjzHfBy9+vRFe3v7f42X6mFR0/PJYCRDqXisxqnuE48/BieeeAwWWbgvuD2DtieUmYhbAwIyZcYaC3r86Wc4Hx9DY6++uPmWv+H1N97G7Xfeje133BntnV244qqr8RWNTaZswuczT4HrBYcnVIbCZyalEVXDmcX0iVyFya1SmWUGpLl1VZ7qUnlyRfKHFCLwW0CAU+e30MywjSECv0wEclOBxx95FKVCgUpPDd0iyoUi3TyF6zSK+TTKxTxsboERzzGnVgGP+EWOFTBNEQ2pBjzx8FP4/J2voZ09zpNzuXp0T4/Ag6dr0WQCElAkPsbo18bHfZwKVIQnCoBerqXHSSUkTZs2DccddxwOOnB/RD0P+sTjcXNqJsX/vvsfxmGHH4kll1kJa6w1mKcrR+Iznu699OrbWHn1dbH+hpupemQKhh3j/27MBJx+9oXYcde9scgSy2Kd9Tag4HUrMsUAHhUHnW5leGIViVhiEzf85VYMHjIURx3zR7a8Us41N/wF66y/AQ4+7HB8NfI7bL39Dhi4yJJYb8jGOOiQo/DPf70oVg2l02njSshIpVLGX+buLnqZBpeD/nAospT4Tv7TSfj7326hMLcNevXqhVVWWQXnnnMGrrzySiSTSXw3+nucd8GFVIgBCUI3/OUObLDhRvjjyeeYdrFItHVlscY6gzFk2CZ49c13cPHlVxn/wEWXwNCNNsWfL7uSQmSXaQdlH+Oy2SiRq5GjJ+DCi6/EJptvgz79F8WmW2yLiy65Cpl8wFPw/bD6Wuvj3vsfNcLkMsuvijXWHoLnX3odpQCmHDpobc8ZXo49/mRstMmWOOe8i819nhWIvwcfeQrHHP8nDB22GfoOWJTl7svTmlsgwU/x2XzepF9v/Y2NsJzOZfHoY48R680xeOjv8MnHX6MmYRuBs6OjgydC9ZDthzYg0wZWg4eefBoHHnoUVlt3MBZeclnsvt8BuP6vt6GdfUr7wvR0l193A9bfaHP84ahj8M33E/B7GlNWXWM9nmjB9Psaa2+CrbbaDq+9+Qmov0DCYjTqofpxHAc+G/3kE08jRcPVzrvsip123Q4DBzZiiy02YL+cjPU22BADByyMTz793LSLyY1LXQj3P/Qk9v/9YVh8qeWxzuBh2PeAQ/Dm2x/iXy+8yrG8PnbcZS90UOGc0tyJ1dccjOVWXB2vvv6uwZpNme5mObb/+KczsMpq69IQcTPzFLHyqmtjyAab4v0PK/UWypU+euZf/8Z+Bx6CtdYdavBfbc31cOkV15qyhL/4k3C/0iprYO11h+DDTz6f3r/Vdv/YVU7Rj2P+mxCLiUV0ZrjE0/QAtkMAThjXijdefgsRK4KEl4JVcjgOLM4Liw0NuMwEsAE4lmVcix1Vyz4qUBlKd7SzPz1EOInefuN1TJvUApWJ//DpyuaRyWTwxRdfoJ5K3AknnMCT/FWw+CK9sO++O2P/A36PtbgmjPx2FHKcM9S/kGWe9TmWh228KSZMaoXj2aYqsoOIa+Ge+x5mv63Fvj8YXVykAvJw2RXXYN3BG+DY409inmmcQxdhk822RGNTX+y7/0HmfmpzOzK5Eg2VP7BeYIWJhkYUqCFdy7Vh1bWGYPGlV8CGm2yG0846G+3pyrzPloqGh658zvT7J18Mx58vvwzb7rQXBi2/OlZbewOcetZFeOv9z028DG4++dK40Ev8pMDnqQhG446Jv+Gvd5o8Bx9yNJIJF4QVWutEAU9nbWlqzK93nRSouXnRCPsFZh058aQ/4Z1330OKCvm9996LxRZdBMJGeYSFaPzEyTiXBpaNN/8dll1xFWy8+ZY478JLTRt23GVvrLrmulT8njH3GufKozXprnsf5Vg/gvNmLay5zjDssvsBGDV6HByX9ZOynESZLBChMq08q3GOac58OvwbpGnc0FBbe90NzJr+znuf4LIrrzdzSmvj77baAeecfwkm0oAhbFgUWwgU9G/36Ov5UkeVvemW2+Oll1/FEkstjfvvvx8HH3wQttpiMyzUrw/22mMP3H3733HKaWfg62+/w6mnn4nnXvi3wVZlB5YD2C7aaAior4tznwLOv/hqDN14K5x+zsVwGV1knXU0KCu9S0P7JpttgQ02HIaXX38TqUTSYH0TDcvrrD8UJ59xBt6nsWH3vffFUssuj6WXW56n7MfgnfeHI5tjQbyuv+EW7LPvgVh00aWw3uChOPKY4/HNd6Np+IkSmwIV8DJqa6I0VBS43nSiprYe2kdUv0h4PPjoEzSgHodlVlgZyy6/Kvbc9wAa9K+e3q6uXNH02eVXX4cNhm3OtEebdxwcfcwJWHa5VaA9gUmw0aZbY6VV1sKHHw03Y8OxAU5rVD+O65pJoHclFDn2t91uB2y//bbo0zuFTTZaD+effwGWXWZ5LLPMMhg+fAQ4TWCzDOXPssGPPPIkjjjqKKy8xvpYZc0h2HO/g/Eu103JEIOHbowNOHfVpvPOvwjrrjcEu+2+BzisOccL5N9GNl9x3/90BDbYdCustMa6mNTSBe1FK62xHteEYXj93Y/NPZdz4775/qfYec/9sDLHXD/KDStSVrny2hvQ1pFBjhuzxozm2xprr4fV1lwHn3w+QuzOhsSdaDbRYXCIwAKAQPeUXAA4DVkMEfgVIvA+T7KmTJkCnztk4JcooNqIRlwjrFl2AItbt6XtyyrBDrThlGAZV34fESfGexdlbmCfUXEI8oD+E5WUe23SwQyYKQ8DZH6noytN5dX1ohRsy9hz733QxtPdYRtujNNPPwNaHJQjXyxSUK5IKZdfcRVOOulkPPLYE4jGk0Y4f/jhh7HWWmvgxhtvhEMFrUBjhvJ5EYhzfDlyLPbaZz/cdNNN5rf1vZt6UUjP4vijj8Yuu+5uBLDahnokuoUpKWppKg2TiMu0lhZu9gFRILeUclvaWvHKq69hi99tyZOcr1Df0Buffj4cL7z0b+x/4EF0X0VbWxcSVN7Fh2VZzAjkKNlIALHYKJ1UeNEY1l1/CA455BBEIhHyU0A85oJyHGQkGDp0HbzzzjuG3xOodEQ8UPAAungyNnHiRIydMAFdxFqF16biFE58fPrpp9h///1x/fXXY8SIEXApJH377beQMeGkk07CJJ6GllU4MzkWmOZr7L777tBvU5UulUrhyy+/NDhus802+Oyzz9Da2goZcjo6clhvvfUg48zNN98MQmH41O9/a+tiGDd+Kh6j0j6c9W6z3XZI53zWD554Xo/DjzwCDz74IMaOH4fGXk149/33oN9G777n3vhu1HjzCDFZYtujGPndSESjUfTt2x/Nzc2GJkyaqGgsvPAiiMZjmNo8DR08iZJA1klcL7j8Ghz7x5Pw1HPPYVJzC7JUON6ggnH8ySfjiGOPQxsl/gJLKJHSNG59NWoURo+fgK133BFPPvkkQ4E2niirq1Tn6NGjzThSRDTCDqNHp07CwWbDeaFXr17QkyzNza3o7CozhfoYWGapgXjymSfw7DMPU0HcZbqyRp0QV199NfQb8Ceeetq0a/LkyXjvg/ex0y678PTqr/h+7FjTtmQqgvrGGiy86KLMXzKnzwFrsBwQ1zINVjDhDzz0EE+5OrDu4PWQVYKX5AAAEABJREFUTHnooHFkzJgxRlD3md4m689S+T/++OPxyiuvGANKlNjq5O7e+/6BIRtugnb2q7jXlNRvr9X+HIVbYcEifsJLHM+5upbJzWw452LJglV2ELBTLTMzfdjGDbgW+T8QwxwaKS3Lgi0KAM1JGTj1hBH0sfglosPFzswxeZlUDlLxKMaNG2PmnQxykydPMkqKslAFwdlnnIIX//0CHn3kfo5bCzb7qLm1BVOmTTVGA5+DVP1ASCGMVW6R65nGjuZxMhFBmkYAGRnUL1999ZWZk3oi6OOPP8Ziiy1m5pXm9DHHHGPmotZW8NPc0oFkshYqaw8qlBdffDGNce2cdy7e/eBD3PzXW3D88Sdi0rRmruse0QB5jOHzL78yLxG97PIr8e6776KhocGMjb/+9a9UUg/G40+9YAxuMuCxGnNZlgXLItr+D+tQW1ubWXekvCtRAA44DVJSwACftMiii2P8qO8RiSVM/aeddYk5pfXiCVx9zfVQ+7K5PGwLpm3MgjffehdHHHEErrvuenz77Ui0tXfiixFf4S9sz9bb74rPPv+C+0UBGU4q6n6gXRpSPq+44gZzEv70009jMufW1KlTqfwNx6abbmre1ZDNZqEXsSbjgAyItL+aNWk054z6K0bjhsqbMGkSPvjoQxxz3HE4+9xzMGbcONTW19Gw9iF5uBmnn3kmprV2mXkYIIDDPccm4zbxoQMZJl9/5yNoLtbW1uKGG27A4otz7XIUCyhtjBq81uITTzweO+20E9f/LGQM0VyUEqh8etpI41W5ZAfXPq0yq2EqLmCk8Jdfe4PS6OkB2jIYA7R3ZqhIDsezz72I7bgu610UERbWztP7++67D7tw7Xmba+XFl1+LM846G/9+5TU43IRGf/89Hn30UZ7Cn4i33/4AiXgEkagDKedFWlw8NwqNY1gw7e1IF3D9jX/BkTSsPv/ivwHL4RoV4AX6/3zJZdh7v4M4J7q4x3lmHKQzOXzx5dcYO3Ychg7dELfffidq6hrYr2UQTu5NI8yYxCw+nNLTQ+Ocnx1tbVz72sCpZMKntuTRv08N3njtOTz08KPYc88dzbxsbc+yt4BbWdchhx2G++97EN+znZ2dnRAuO7AftBeOmzARHe1dJu1W226Lb7iHvvPu+/jym6+JQQyd3E8i3L991nb/Iw/hoy8+w9rrr4dITQIZduD4aZMxta0FRcpPvIUTAZ56/iXs/fv98e/XX8W4qZPQq39fjJk8AZfTOH8EMfO4z+R4CsItG9O4h43hXlDtZ4SfEIFfKQJaC3+lTQubFSLwy0fgvffeR2dnF2xKqdrQpejIHwRlhnF3N9ugxAwST/IpXcNQd7jlO7BJ8C2891bld7AsisIc06PnR9sljPDDfVFyA+TGeFIxdWozhZMdkKVQ0K9fPzxGYTpJgSNHCdRiEVHPIy82HubpwlVXXWUE3pNPPhV333Mvvhz+MV6m8r3j9jvgvffew3fffcfTiYzhTnlZBIXaQ6jYfo2ll17aKHwfvPc6nnzqcdx5z134fPgXFFTKyPFIVY86Ko9NaSqgtK7HRqWow7ZMeVOpQHd0ppGlErnUMsviuhtvwsuvvYan//U8ll1uBZ6MlPCnP/0JdXUpKmEBpNhLAWATpl8d6RKee/5F5ChpSriIUhCMsL4U26u6s+TDZmoGGSVzxeWXNKcYEgoVb0lCcBwj5OsfJ0gQ7cwUMXnKNCqBtdBvR8897wK89O9X8MGHH+NPxEk6//0PPETBm6en3aeRYydMNUrAZ2z/qquvgauvvQ7ffDMcb73zLk+lTsfoMWOJYxppnpYElg3hsMtuu5v7V157HVOaKSBZQH1DEj6ARx9/Es2t7ViGJ0urrro8wEFw/8NP4oab/kLjTRaXXXEly34Pn336IS646GIsv+LKVJxeMcaKrnTR4PvSS/80pzISyNZaay0KgR/giy/ew7ZbbQjaiczPQjRGpbDoJIrQ8TT1ftZxMzLUsM5hu9+iMPsxT96vveFGDB6yAZXxf+JSKjpkERLGutieLo6zN9lO243g+OOOxTlnnYHGugiEe6lcMEpiNBqFlAphp7yWZRnM6egWAxfqzyZa5mcbUpy++GoMYp6JYr/DtMfirZQTKQT33HOPUQTGUZk4//zzOR6/xHcjR5D3v/Ckfy3zAsIcx9VYGiY0czjksPe++/F0iMLp629gcnOnEYzjMceU/bdbb4PG59I8zVtjzZVNH6hdLTSgcWiZNOJVjxcr3Xo0Nn054lOovy+9/AqM+OgTKP0UKocaW2p8mgpVR1fGjF2yPptLvS2aTfQ8Bqtk0QzFCEh23oTx4wHfgl1mX/guaJMEA2A8FhMowLjyqxQfWsfAdUtYuBz7pVKBSmvJKGdQElQ/6v2q/wc3zUGw1uorY4MhgzH+u5E44rBD8Nabb6OFp3Ziq5XHeyzWGAWaWzNIZ3zU1Tagva0T/foPRImdH7C4Il2lp9coTPli2eCvU+s4NZdUbT1GfT/WKGDqg6uvvR5SRJ565lnc/+DDiCdr8OTT/8S221OZcWFYb2ispaeE3r17mzF76qmn4sUXXzR04YUXok+fPrjnrrvx2GOPq1qMnTjZ5Dv+hBPxwgsvYvsddsTjjz+O119/EQ8//DBkKPru66+hNeyDj79EVPV0Y2RZFse7TWKVAPL5vHlBm05f2TQz3rRviCyr2lKY9XjxZZdFgQbmex54Fjff8nf6fVx08SUYtvEG7AufSmGUa2oBNTUpaM0/5ZRT8Mknn/IkelE8wLZ/SgPrhx9/gnPPv9A8zj2NRsnW9g6UggBS5IXvXXfdC+0NU2i0veCCC4wxdPR3w43iv9JKKxlFT2txCw26ZN9cXEbhRqKmP8BFX+WoubbrURmtN09faf2Sgvz0P5+l4n8WAstmfzyEx554kopgGTKcu8yrAgNlpkdz9zkaI9tpuEilarHS8kuhpI5mXLnom73PtYCoYyNK5XD11Vc3BsE333wTuRzDiXuZRkwp9NpDmA0Ov2SAVJhc8cogTVtIIbZ4k06naajKwHKoZDMBL6Rq6qi8p9BFQ8Bqq61h+ln75O23345NN94E+VIJJ3A8nHPG2UbZ1/h59dXXcemll6GhsQkvv/IqHn/yCTNu2IVmbfDItEvK0tCuetWghx99DDf95a/QEx9nn3MeDeH/xltvvwutP0Oo4D/+5FM4j/3nk8+pzVlEaQCyyeeIr76hcaUeRx1zDE4+9RSkEg4IC4pcxGyLQJgWMtMsLx/DNhyK/gP64aknH8dpp1+A4V+MQu/GqEmtdS2VsNDRWTb3Dg8a/n77fbjiyqsB9tmpZ5yJ7779GiO/+gQPPfAAhgwebAxGwljGImVabdWVsNyKK2LytGnGmCBMCTDkTp7agqc5P/OsaIcdd+b6bwMWkKNlSQYOtU81q8133/MPfP/daOxBo/fnw0fgDfb1rbfdwT2miOdffAnjJrZA66/K1YsWSwTb1V6PmT8qTTRzeHgfIrDgIcAZs+AxHXIcIvBrQWDK5GlwnQhiPE0vFMtGkCxRKCjyGN+iZBFQeKYu3N1cbU/0Tg+w4BdBIdthGVGMHDkK0J7NJDrdoDPLy2JolfI8UriEJwRfjvgayy23HB6jkq+4XLaIOCXQPE+HdJ+KRXD7bXcix+P5Aw84CMcedyRWXmEJtHWkscKKy3FTvwwD+/dDNBpF//79WQPQ1lnCiy+8gnFUqhobG3EfTzw25Ml6F4X2hQYMwG677oSjjjrKnNa38GS/wHYHzKl9t8T2x2IxI+g6kr4YHolFYVHrlFB2+RVXYPNNhqG+1sO666yMo487Dn379sWkSVMwcvQYWJa4BgWmshEWIp7NEmCUWCcSQVc6i7XWXhfUk1kHQWQs4YZHjVFhvOXpo0PBEUjGbZ7gKQQ01nRAp4USEBXS1JBCIuGhra2NeT2svfba0InSissPQl1dAsccdSi22morllMywr7yiEbxFPzll1/GoEGDcAXbst02mymYeepw+KEH4Di2R/XIICTiQQsGU0BabLHFWF8CD/H0WU8RCK+JU9ppnHkETb17mXwqiPKhUe51EncsT6D32H1HttU2guTuu+2A8y44H3369TV9YlkWLGYitJgycRIVgRqe9g+EhGSH4TrhYhLU8xTOc1xk0xlQV8aUqe14+JHHTLv1oq3ddtsNvRtq0FgbxRabbAgpApFoHNdfdx3Y5aYOPbYqxaiWp02PPfYYTjrpJOyw/dasBewHoJSnIpKMIxb1oKcupGCItzIVxyLjTEJ+7bjjjjjttNOgJyJUz2abbYb1hmyGcy+4gsrGFFOX/sNVoQQUKNTrSYOamhrst99+2HvvvdGvbwMF0zw2HLI2Lr/yCsTjcYOf0ghT8DNs440g5Q62BfFaDWeR+CtPa3v16Y2DDjqIKcl3GQZf5TcB3V82B1OBgvpSSy0F6SA1CRc7bb8l7uHp3oEHHgiHg5t6FBUxZrAd6PTP1gTgLWVw01/0/gSXPfs6LEaxfa00VmiOuIFN5cmF7TOPFH7OMJ/rFMhtdWkKmDBgmOaJxq8wtGnwAZiHY6iluc14WfKPLonXFkOZkmtQxPTl8ccdg0UWXxg8HMX2m22MYUPWN/+l5P3338ckGWeYuLEhwblho4bjtK2zwyjILMZc8bhFLmGMUA4xlyErkUigoBdPMIVlWehH46f6+9xzz8UWW2xhxp/GyRabD8Mdd9xhFOKvvvqKxqPvIMNUc0sXMl2daJk2lcrLujjs0P2w5MJ9sHD/XmacLbXU0mikceBbnmBmOBAH8tTxxRdfwYcff45UXRPOOe8irL3GCtA8W265pXDqycfisKOOgk6Hn3/+eXIFru2igG4Ay7Kg+SiSciISvr4Aw4wfBckwkKqrw+gx4zCRp+rnnHs+lb0GHHfC8dh8sy04XgHXsdFGZT7GNVElvPLKK2zfV2YNuO32OzGIhtbGujh6NdVg1113w7777Y++xMlTX1oOaMuD1ocnnniC2CdwwAEHYJ999uG8qTdx66+3qjEMaG3WHHO7x3bAynK5wKzPeveL9g2FtbV1QffaL7bceitoXvfuVcP1aAD2O2B/s74maajQiw2TCQc2MWFR8Kmwl6i0ya+xM/LrkfA8zzx9wCgqhxYsRka5DxSp5Vscq6DFwGbYxhtvjGQyiRzDx8vIxTApofX19YhxD9K8ZZBpn+4ty6IRRSEVkmFDvhJP5h0q1TVU+jVOFTaG2CdSNea0/qyzzsHgtdeE9tItuF6dcMIJUN4RH3+EdYYOwemnnWieOurL8bPX3rtDTwfoSYQ3afDSk0Lq03jMYrEW95My+8+m0RtmXD/04COYPHUKDvr9H7Djztujf596NDREscO2W+DEk/6I/v0G4oGHHjTjNlkTJ24uUrU1Zqzdd98DXKvPwo7b/86U1ZUJoD02m89B81n1stKZrkrotltuiW222gKxiIdb//437L3Xnthks21x2ljYIh4AABAASURBVJkXYvTo8eQTHEsO1LfJhI27774b7ZwzeiLwuOOPMfiqReutvSpkmF100UWNoVc4VyvUCxeTNOQ8+Ojj6MyVEaGxnssRXqKhZOyE8Rg2bBjWGbyeSa79Ih6Pc631YVkqGeapLf2srYFzMZZMoD4VhecAQ4cOxa233oozzzwTU2i4StUmjCHR5hitra1Fnpucb0oNv0IEfp0I2L/OZoWtChFYMBDIFwNuVB4cCg4iHzY3S01Lm8KqBd+y4YNuNwV0dQric3PzmdYKHNiBS0ECVEyp6VT2PATd7swoUC5nejAnzMmFTt3Hj5toBCCLgn3vxjiFxRY4rNcGkKTS7ZdAQaELH33wAQYOWBjbbbc9qNdwYwWVvSSVAWBg395YnScpJSrxEp585q2vcfH5558bQXwAFf5FF+pj6q1JRaCNWsaEXXbfg4JXAa4XQSyRYJsrAo1OR12eGBSpBVFGRcDy3EgMOZ7QSxhYbpml0EFLv15QJ0F3800GM43NhtnQ6Y9OsdM8kbHFKPMqv3gqMbGELikBOtUTsn65SFRhyOE3S+F3hQ89zmmh4pebjMUpTHoUbEo8NauEq+xYIgkvGqPwszlqKGAojNlMe9YfugHqGhqhf3OXKcC8QO/Nt99BQ1Mv9OnbH6utuhx5r5QVp7FBebffYSdiEmU4xwEZV1giGcGOO+0CGYp0oqEw2mMwZWoz9IhufUMTNtt8cyisLV3GuAmT0Jvlw3bw6FPPQ6dEd937MB5+4l/QyU8rT8hsjq6vRoxAtvuZVQk+khInTZxohFxLjeAX7TqQIqe+1aku5T30612H9999HwH7qMCT2meefBq33Hov/n7rP/DAw0/jkw8/pqDloSZZg2940iRcfaadOG4CFh64MPM3Ic6CWLzBm3IX6ygbpaCzrQ1SjKRomf5ipEeDVKlcYhpgYL8G7L7bLnjm6Sex/377GOPP2LFjccO112LH7bbDny+5FswCZoEG+ttvv4lysYBdd94JiZgHfWprosgUgSWXWAgrrrwqshxPGmMc7kQFqKuNYedddzcnQ/dSSNZYyzJyxFffo5MGJNgudthhS7S2FQQxYDmI0OBhMVwCqvpnk003N0+GXH/jX7DTLnvjtrsfwqhx07A9BfM/HHowBgzsZxRNtdO2XEQ4xm1bSOEn+vw/6+IY1Ny2yKhtWXBhwabmJyUfBi1+syOZDFp75PqWRhcpYITWKeLiM2epbKHMecgiEHBFqBDoR3dJmP6RkYu5sfnGw/DG66/gkN//HkM33BBtLVMxcfwY7LbHnjjwwIPw+YhR4NAy+Vpb27HQQovwhJgnnZyXegpJESV2ipRBj31U4I3DNScatZiujG+/G8U+zZg5vPnvNqdByDH8BMw4tSWNoRusa+ICtunFf78MdVFjYwp9ejXCI4Pbbr0NIkyr93F0potoqElggw02MGvbM//8F6IRF135AJ9/8TUcL4I111oXDz70KO66+wHc8rc7cQeNq4899gxam6dynOY5r94G4eX8ARHyOYTJPBdii3WoxzwCI9LckAGJwWC3yJmBpEglOf8+/fRzYl6GFJ011loHXKpM+5RYaeSqre+8/x4VrBhWWmVlrECjRB3Xap+RGvvJOLAvlfDWjk6uMQWU2a/JGCCe3n3nLSrhRey6y06Qkqp5p7h0poxlBy2E1VZdmWt3GhHPMenVBqXTkxjFckBltN6slbYb4RiwzdNM+k19H64xql+USnpYn6fZdQ1NePf9D5kOsKnEo/ujJ9pUrm6FCxmExzGnvlIyxYkci98MCMy7dQDtRRF+ecTU0pN3poCSwb2Yz4JBCqFb5AAtIeo5iLuA3jlhM8ZleZZcLjiauzL4Bbwvk5KJFFzHQ79+A2jsWQlcYtDa3sX9Fbxf0/xHgX6LL0VldAOmBhVpwLaMF+sOHoKOrgz3jRFsawBWayK6shnkaVSMcBzDgenHEV9/jT40vNfU1+N+jqub/nYP/nbHA5A7aswYWORNT2x8+MmXXGOAiVR4W9rbsdwKK2LppRcxe5L2DeGsdGqHqew/fCVjFi658AI8RuPC3nvuDp+G2g/ffxc333QDdtxhO9x2+12mv1VMC9fJMWPHQ/vU0A2GgV3N9tpsS8A9DVhmyYWxAQ17FvsmGk+gK+eD4hE23nQz9O7bD9+M/A56GkQ8dmRK0FMhBcoDu++6B2qjjrqbOAGO5aJMYwx8CzZAg3WORtedoKc/br3lVmy/456474HH0cl+2HiTTXH4YQdipZWXBYcA98EScxBTTir9pMvchF8hAr9SBDQ/fqVNC5sVIvDLRyAWT1HxKCFf9OFF4nC9GGyeXDiuB+6D3IksNkLT1EZAQQPc0nwSqPTL7zoR2LbL09Mi6usamZ4Xd0iHp1zMyDz6npFkBLAYZAdAXV09jjzyKOgUSb/HO+TQ46lcNdIy76DE0zGlo1yEqTxZl1KtU5Kll14WHiOSMSBHQYRFoa2jC+utuzbqeaogoYksKBhfUzBJ0+KvFwRJoM3miijzSEUtSiaiWKRfPdvrmtOVMqVz/a5eeR0eoehf9rk6ymZJ7dzwFa8nA5ZffnmGAKmoBx7owLZghEedMknp1+/D6+pqjFHDpeCjxHlqAWyuURS7qLwleUozfPhwRbHuGF0fFssp8rhYRhHx55eB3hTydfCclebHVKmaBLGJ8XTJpfAC+ACoSyAajRpDx2KLLWZ4YTMZA+gUWqf84t1jv0owVT0fffQRSqUSVl55ZZNuwqR245IFtHeWMLB/PZWYhSD+RVJu1Ed77bUXhZQsdKo4ctQk6MmAO+64w4Ttuuuu5l5N1u+bi8Ui9Ht9nXLsu+++5l0Dp595Jg7gCfi5POVUvBT6b7/9Gom4A9VdpgAn/iQARl1AmAUlIJ/x2W8FKvMJg2ux4OPjT4ajLplCa0sLnn78CZx26qk45Y8n4TyWffbpZ+CC889HKZdHHU9Tvvx8OHnJIGI7aGpsxAo8WYx74NgFNC7U+IgDKg8x8uGb9qgPAmLk00BjJoOYYWL1t9L361PHMbcKlf5L8Prrr+KOW28zT1t8yzH3j3/8A6++/K5RCvWUQD6bM6dwekIjzf5XfvVNty0Aw4YNM3Xq0VPquIo2tNtuu6GmpsY80jxq1HgIkxtuuAEO59d2NDSIF+WxmFr9qac2hJ14ZxAOPnh/COt+PDX95JNPoMerN6eRZt8DD8PEiVMRcZUKBgeNbfVJkQz4DLarhdCvptOZT1ePiqbXIA5IPMWvDAKw71MGQ3VYQB4hYnrqgSYJveZiLroWCbAcl3E2ykxU9i36HWgNSKbqABrDMIePShBnXV0dkNuvsQmH/OFAvPDsP/HJh+/R0LM1FllkEbz88r9xyy23gPZLKvNSJopkMTBzR/1UrYKH8Ow3cK3MI8IT70L32pXkSfIqq6yCpqYmDBw40PSJ8FZ65a2pSXJMAnqUXf2redzWkTcGsraWVg5NH0sPWtLw2KsuhlTCM349UaWTbJ0Iq5wEjQ1PP/NPuFzn3//oY1x+5bU4++yzzfjQOzlOPvlk86SJxoDmpUUANJc1nmR8K3N9LIsxFmb8vKd3+kWdhfjCkAIJOfSTqQiNuEOHbYhhG29ijFH6ff/Y8S1Kwr7II8Y1Nk+Fqcg9aOLESWZdWmrJpZEvw7zDRQk1zuUu1I8n++kcYvEkjZr1BoOJE5uhfUE8rbHGGlwHC5V1kQMhRWyVb5111oHaUCDmGZ78K0wKl+aW+kL9pLY11EYQ5wluPp/Hsssuq2SY1pqF1gbdLLzwwtA+1N7erltoPVWDHdthf3MBYSiXDCyx2OLkI82x8TJkSORSCK3nuWye+6xLkAJYZTLI9Pr9ufpVfPSnEs0gs8a10QgpfjXnLQaKf7VTYbw1l4rQk1O6ScSSNEg46KABymaAuInFYpAxVfuCylCbm+pSZnyoTvHf2t6G3jydFjcB87VybOlnZVqrKn1vQQYzxWl/dDkoolT+hbf2v9Fjp2H8N99gzPff47bbboPGkZ6K0vtOdLqtJ6Wam5s59h1oDZKirz0ylUpBfHWlAzO+HTLMrRm1SZtYutwXE5j5YymguibQzyUcPJDHGquvjOuuugSff/ohnnv2X/j9AQdi9OjRZnw//OgzTAnztJb2JSnWGicBQ4VHLGKxPnDfy2HxxRc3409jIBmzoTnQr3cdx+6mZi2/4657mItp0xm8+O9Xof+StMH6Q+AwVPKMfoWkd4zYHExRylAK79eUxP577oRT/3QyllxkMQz/9DOccuJJ2GbLrfAnhr3w0luQjCN+tIaDY6nMyaMnhFisuRRnPOFXiMCvCAH7V9SWsCkhAgscAksstSz3myiKVLYdO0ohyTKCik3zeGDZMAS6JB8uBSsXAf0B/SIfFiybYb5FgWk5037JhVWhxARUv7iLWaTqrfwlCn1rrrkmruXJqRTf5597Dpddeg38EmBT6uviCYTNVaJPnz5YbNElUKBgphfcqQwe+iLgiazFmwSPlEaOHGmUKMuyyB3IK9Cvf1+jyN5BJVWbbDTqwZNExjxFamATWzKQ8lwslnlCVAB1ZMYAEU9YwAiWZIXCiEtKQUKLR4G2pStnhNOAqSm7EhHmoVDfm4KUfmcqgUmKH6PNZbMRFn01NXGetgylQFU2J+KQlYWU6WhnrM86YnDYXt4YQURuZ3s7UjzykQLeMq0ZEvp98u4wUkklOFuWBQmGEmgVLsVS9Ul4lFAhgVYCpIQaNV/KhMI/p2LMYjCgXx30OK38dTUuT8DyNJ58A8dxiUkEEmAjlFsXHtiIYcM2MmH33vsPUJ7F3Xffg4UXWwz783S0zAIkyCVTNYBlYyGetB9+2BH4x/0PQC+ZOvvsc3gydCdPyC/BJZddZh5ll6AJfmTIkECqcSFhSm2T0Kx6aygUWlaljWpnNGJjqaWWQhdPUeqozO29x9648bobDV1w7gU487QzIffySy7HcUcfhw2HbIh+TQk4/PNsD5MnTKbwDo5eINPZhUw6j3TWBzS62alNDTRm8S7Cyl3PowEig2IuQ4xzpq87OzImPyEx9yUerW22yXq48/absMOO22P0qJF4+ZWXIAEzwskggTedTmPE8M/QUBc3eWyWTzsGprbmMIGKT4ynTnGeGCuPOFHc0oMWxmabb4EyDQ8PPPgQ2tM+Hnr4ESjdETKcsYzGpjp+k3PyXeTkc8ivAsq8p6yOrbbdFp9/8o7pp5132RUsCi++8BKGrD8U334/BUUm1umeZVns5yI0ThhEV9+zIY5ZiGYT/f8PFgo/Tq32k/1KhDyU9Pv16QsCQUwtcyJtcYYHRJKyMn5ECieBYzCgZl4hC64TQ7lkod+ARaDO9wGW8gPxtvuqxJT9AuqoqLS1NzO5j1y6i6X6GEhezqGR6cILLoL+zd19990Px+S0UF/fQCW/gASNUyO+/AoBw0W00dEHDB/+BWJUoErFMtRHtFGZnwZ9R8NZzOWsAAAQAElEQVSRFG+ltZhS80hccMmigRb4+OOPGQroKZna2ii0HiRogatNJuBx0ajOX83vMlNGvQj0O/Tx3Y+Vq9xhwzaGbblYatAy0H8Xueaaa3DOOefgrLPOgt4boBd83nnnnfjDH/5g2iM+WJS5LMsCL+PXPNX6YWtds0wQZACQr6ertbW9rRPxWAI33XihMWJMo9FCb23/fkIr8wTIEoAoNWwpt1q/Gmmg0wtIGYTq6Einy+ZnPJNbcuy7/lB/T6RRmNOTPFnQ/qB1QRjV1ERMPk4FsYOWtiy+p3KaTCYRo0Kc4KmxjCua7z5BKXLhmdbcQj5gjA7pTJZKehQWFTFGo64+DrmiOvat0ke43+jedtjrzK+KtL8ICtW7ySabGINVmmvL2LHNSETBPgKUZnph3Uf7ams8Hjf/Acbj3NV+ItykALqawCxcdfWjEU94f0Nlm0GIRy1orbB4M3nSNLP3OeTH9AvDdNncm+tqG4hPX7BZaG7uQDe7qK9NYsCAAaivrzf7msaMbJP1HFsyIqVptGzs1du8HLeT415jtURLsDA0fNKYojwxGmMGcDwts9wK2Hqb7XD1Ndfh4ksuwwUX/hl/ufkWnHzKabju+hvN/ZZbbUNcAceNYFpzK/Rb+XyxAA4jqKldXSXICJDO5TiH8mrCHKmLDNtM4bIAi26J++LgdVbFWWecjt9tvhk0V/RiW0ZB46oPMXQjEYweMwZtnQHaeXCgfJoz9TUx84SKMNberf+EozjNwb333QeNTb3w75dfwaixLeb0f+q0Fuyyw85YZEATxAO3JHMwoV8lxdwoHK4706ZkTJxDBk445g946rEn8dhDj2LrLbZCgZaQv9NgcsbZZ0MGMW4hZnzKsGJZlukTZpv1pbVXNOvYMDREYIFAQPNmgWA0ZDJE4NeIwLLLLo9UspZCsIWAUlWekpEeT7Usblk21RtuYmq3b1WmamC2M5syDNPDgoQNxUtQWWaZZeQF92Jw/6IyIfHABP3oy5ZEw1AJfXEKP9ttPQTHHnsstPldc801eJDKDmUZ8pYgX0AdTy0kAEnw+Oc//8mcQCwCnhwnKERkqcS70O9AlV+8+CYFoNPONp6kSGAdOWpcRQBjXCajx0FdPPvss5DQnaMQIsEmymbqsT8pzPFEAuKNMgWIhhGw9Fs+CdQNqRgxY0G8pDzRYZst6FRFmDiU9KT0yS9jQMRjwUyk0yH99lo8vfDCC3j6iScYynbU1FAgSKPMBI7t4LPPP8MWevSwT38ceeThbGMJDouQAaKGgpv4YleZvGqb7qPUMHQanJfFgjESpOgYnpp4uqg6dd/WmYd+d2pZFiRMjhw12SgiiZhiAcpUeOaZZ8yJpMoW2axbsdRZsN9++xHvKHTK/eSTz1AR8SEjTkNDYjomA2lQ0OmOHvkVBr/bfAPsvPNO+P1+u2G3nbaCTtf0oj+NGRlNVLZLkHX66DgOPM81ZdGrKOgpCPWJbqoKajIZxeqrrgZQik/E4thw6BDst/f2OOiAXbD/vjtBj0UvM2hpbLLRxujV2ACLmXOUgtMUymtpoOjuEgqJKY6zKPva5gkazAlfnBK76jSDj2M1mozDo/IQJ5UoBF9G48Xuu++N08+8iHMBqK/1DL965Liurg4NDQ3GeKQ6+/drNO9aUB89+OCDhg/wI0zFQ2NDzLxxW3NB/ccoyLCiOOUfNmyYORG855578NJLLykaq666KoQx7WGIch50dPoQblWlQWNDisi/XnjD/Azm8xGjsf66q+C6q/8MvWxsAAV/j8rGBx98gJaWrClT9/KoHLnKH8jzs5BmsIiVCwSOPwnwFq1Dmt82wavyyRTm+oFXZVCQze6zICOSz17yuXZFIjHi5KKvTlpdpZkzaax9RqPN3nvviaEbro90lxSoPMdjhv3oQyfCMY4J9d2EyR1IJYBIzDGKVYEK0ttvv01FplIHmwDaO82b91Wu5pWU+HgUHO8e+vL0f+rUqXj9jfcxtbkLXEK4hlbyfv75F+bN9nrKSHPGZrAUphIHqcaMT61OT0QFDNelpmneRajs9OUaki2A/ALLrbiCWbO/HTkKm2+xBbbaanMcctC++P3+e2L77bfDEkssAb0sdaWVVjKKmE6YxSv4Ed4OXV3yqw8sq4o1iDU4FYl0lQkmTNPopXdVKH06A9x5z93oRyVMCtZBBx1knoTQuOviqX5tTQJSnPWTsPETJ2DM+KmoPslUk3Kg9r788qvQfybp6sygvr6eNYDlNZr5pbXxvvvuYy9j+kfzqJEKvF52qHVe67Mita7o3Spab1S/2pKKg2ODRgBOKpXV0dGhpJBy2NJOAHmndsTY30rPW8CyOb7K0Ed9KVeGi6FD1zWGZ/Gq39qnabhTnBUQnBLL4joPrtcPP/aMeTeLxoKe6NFptvKLT9Ul3nxmzOYqY01riP7by+RpHaY/GcX1vQgZxbXWWpZFnNT7MD8R07hUGXraLMH29e1Ta9pY6t4cmnkyrz3T1MfC2LTpmCtMTzpo3ZWhXuMxHrc5nvNmbRN/God9e8VpYOiDkTTAa47uutMW2HbbbXDgfjtjm202wb5UntXn2iO0Psk4rb2ohnue2lNfzwnAuru4DOlne2wCLMsi2QgsRszhuvKyy7HXnvvglJP+xMOBEo0ilbanOBEXWmghTJo0CWofpweaGmPQ03uaEw8++DDqaiw01qaM4T9Hq4sMHI888gj3gTi7JkqjTaVyRmH11ZY3T/vkKAy8/NqruPrqa9G7X1/stssuxghjk0cuTd1GHgsR10WBRox+fRJI09Dw9JP/xmOPPMf1IYGVVhiEW/92NT547z2svsYa5mm6p59+GlEP5J/9ls1y3hfZrzlwtLDk8AoR+HUiYP86mxW2KkRgwUBg1aELYcXBA1GwJ8NN5imIFhGhdh63XZQ7CnBLDuq9WsT1wi2eCCRsH7VJB56bRdlvg7uYh686RmCx1RfC+putCUlfsoBrM9TJp1AoM7CdkliBwlKOp/rNFLByFtDOzTTlZGAXWhFhwj8dfxB22Gl7RFIpHH3SyXj8+VegdAUbmNaVx2577wmX0tFfb74eV115A3SAUmS+KW057LX/YRgzbgoi0SRsi7xTxmIzsMLSy2K5pZfBuO/H4cDfH4LvxkxFmpkcnlo8+sy/cc155yJob0NvalFxlOH4QJK8WRTS/HwWfiGPhAueEJeM36UEH4cDiSxx7s6iJABLUkKhCzVUHKMU7FiMOU2yKAj4FGbAj0OqjQFbb7QervvzmfDbxuPIUy/E1bf8A1+ObUUuUoOiG8HDz76Mw48/HR+O+BaxmiYccuRxPPF1jYKZp2bXRQ1dwlmEfJFV1JJBKbau7UCUp7RvsS42AXIplcMoCDxh1n1tKopVV16FSnET0mUL2+66J74e02qeiM6yTQ898QzOueBClJg7k88RlYBKAwvkRfix/TYbIxlzMWn897jggvNhs0/323tvRG0YBZoOEQJPR3ZAjO1/5IEH8PRj/4JDxdljGd9/NxGnHX8ituRp5N33PQiXUierNcJOnz59UCoXMOq7b1EsAPlcQC4A6qrGABPnqartemjPlA0eu+6xI3LFLtx7/5147sVn0dJREZq+pbFnr313w2a/2wj3P3QPPOIesG6XHRdPeYhQkM2VwLaxDgrDFuMC9mGEKNQxrnXKBMjAVPAtlCyb6TwUwXFlswWOjSUWXwzPPPmY+dddTz1dUcptlqH/vPCv514wJ0ubbraF4VFjYY+990MnT3xuvvUu3HDL3ciTGU2pjq4ydtppb0yZzPlHrUR8iGjbgARSQobdd9se9TQqNE+bhrPPOouY5HDsMcewNkDtYVGoqbEp8KeRyXayu4vwODY0Pi69+EIcuP8+OO+cM4krTL/0osHBL+agvrS6pqJPHCA8QKYZVq4dCatg5mMh3c4Ww+Bvofqx6SFZLiDCvH7YCRAVWVCRYyBvqMxvqVVZzjewOjGRbKrHoNWWQUtxErqsqUBtJ/NYCHiib/lRxKwaRIM6eLk47IwLJ+MjZduIWBkkIgUW0YJMfgKWWq4f6pqiEBgOS5iBCKYjYqUOyXOi6NNrYbz34QiMn5zBcSddgAnNAfxICt+3BLj6kksR57xbfaWVUcv5xeLMuFly2UGAZ+PGv9+M1997CzlGNGfKuPrGv+Kzr75AtpSHS22vwMozjOsoW5jclYNX24B9/3AY3vjgY445wPWAL74ai6232haxaAL9+vTH6qssi3RH2cy3GLUyu1xEnB3OopDP+ux/mI8U0jSNXRZHIaermovBq6+CpRbui/pIgFOOORSjRo01ablk0KB3HxW2bSBFtEDjhRTfIq2h8kshjkQixC8w6eUvFos8sbSo7IBzA/A5JEqcKyUbmNLeCbLG+V/keOpEtNSM3glgkTrggTtvRP/eKYz8+jMM23w7BJxPkWTMjIKll10ZSy+3IpqntWPXXXbH1yO+YS+w7CLw0j9fwqnHHwOnmENTwoNbzIBVggfh2HfP3dDe2gI9vXDTX+8GYQCIXSEAtt1pP+hfIYpxj3U59EQsQL/fFn4uNxLHL4EOooyzuHBm2ltRJ4uoD1NHXSJi3CQnVSmbRlDImXvF2l4UZU5UhwXbzB91gTL3jccefQhLL7MkXnj1Zex+4IF47t1PMc2NYVokhvc5lq6492n86Y8noaOtHUcfeRQOohGGbJl5Wi6WINK6zWKpHNpYf73BKBWK6OroxF//cjM+H/4tNHbe+vxbnH/5dbBiSbR0dqBQLkF5aiKAG+QRIS3Wr9Hwm+tMw+LCEnMt2EHAMct1LdPB+eGaPKbPPOINQMq8FHYZThrqazl/GMipmox66GyZgqbahMHMIsaH/n4/1HPRupPj/bFHnkYD+5owoqu1C9tssSl23WEb3HP739CUspDpKmKR/r1hlbhW5ztBNuGxDC5LBv8SjTuRcpZhOZQzneQTpu4CrVFlkDfbRZaDrMz1Z6HFl8ET/3wRjz/zAp5/+U1oTWeX4dU33sUTTz8LWA5WXmU1qG80xnfccQfkuafdeedtuOXv92JaDnDiEUxs7sSOO++DTC4PcMSl29v5DYNJnGCyO3HwwYegzL3i1FPPweSWTqywytpYbdVBDIPhz7ZgPkWOzynNk1HbUGPmcJyGhptv/yt2331HHH7CUVCDC0xZZsMLQQGBGyDFtNzqTHr9utK32QrPMvdqc5UCciUC226I5YRXiMCCioC9oDIe8h0i8GtAINXkYsgG6yNGYef7MaOQrEkBlAImTpmIgQsPQCbTxZOgMuOjhvIUXJvbWtDFE3SbQsSY8WOw+JJLYvDgdTFgof4GEsszjvmyzNYIuK4NvRnbYmgtBQWbbq/GRsSoZemRdt6igwaHCy44DxsMGUplL40zTjsdH3z4GU9ki9BjifvSALD55pvCc1zcd9+96N93IWwwbEsM4wnphx9+CP3mVScpOvVgsWoG+lLQvPDCmlTAZgAAEABJREFUC7H00kubx2xXWWUVnnTtjCWXXAF6zHWJJRZDQ109q/ch4YryoeE4QkFPkrReOCdBOpFwocfC+/btbVxmAOVu4kMJgjfRiAOdNHTw1EgncgziiRilGnrKFFzomMsmAPV1KWy99dY4/fTTzQmFfn+7/vrrY/nlV8Gaa2+IQw45BHq7uB5xv+OOO7D++mubE2E9IuhQktEJsx5tBD+t7RliFVCoyVIAbkOUwlltKkKRH0hEgc50AalEEiVKY5muNHOA7YQ5aXjskUcNRmkKjdtuvRV6910Kq642GKefejIWW2wxSLpzXRf1NTVIxgHaHiAe9Pvj/fbbD9UTlhVXXJH9v1al7JJxTP2HHHKweSO3TsFOPJEK/5bsq423Nm/GfuX557HqqqvinHPOggRm5Zo2rYttXY8KhYfnnnsWyy2zHDbaaEO8/vr7hk/hn6XwnachKpVwTD/tvPOO0JMjGqeHHnootthiM2y48e+oxGxj/i3kOuushV133RXsHrS0Z80j/KqrnQI+dUN5oVNXeSzLIpZZ2IwQxj67j3ArypDGQYmCvvpw3XXXxZFHHmnSHn300VhhpbWx2hpDoHckKPHhhx8OPeXQ1kHNhQG/+93vzL/Z0sn7KaecwrG6GtYbvIkZlzrR08mrTsNUN+0EzAFweoE6JBwbOOyww6CxrZNT/TcGjQ0OJThMqUdVm9u6IJ7rKajrJLBLb3tk3B/+cBDHRh5ffPE561wR2+6wC/ttCYwbN4ZzL8a5sD2kyDEpjQg1aGhoIEYFc8Kn8hT+U5DaonqqrvyiiOdC/aDOHrh0g8E0lozR6JOHNAPfKnOs+Sj75LmY4xil0Y5ic5RCfW19Ddo6WxBQQ3Gp8VkES2GLcc736VcHlYn/8CH0SKYSOO/sczjXMxyLr2Pd9dbG0A22NE+96G35Wm9OPfVU1NW6mDSlk0oEcOF552MgT/SlxO2zzz5YeaU1sRRP16+/9jr069OXSlAaUS9i0qqOAQP6YaEB/c2aoTl3+CGHYpHFl8fqqw/BkMGDTb8svthi0BMkUlRrax00N+fgU3FNxOLss5xpTixmm3EDfiKuh379+mD82HHg8ss1ABjYvxHXXn0NmpoazG+lt9xyC6y93oYYMmSw+TeAGj8XXXQRVuYp5bTWNNcQi2u3i2nTppiTd04NcFpwfGRQX19v1tQunt7brE/h6VzB8FFfV2Ncz/MwauR3Zgy6TJPhArLiskvj0ksvhYwTbW1t2HnX/ajWMJJXnz6N0DtDGrk36KdUO+64I1bhmjR06EbQnNLTDzJGqNw8DcmtbZ3MBc77zXHSiccbzE899RSsuMLqGLr+Flznl8JHH3+AJRdb3Ix3h2MhwzWRui8SHCO5XIZrW4JtZAt8sD/KZj9oaKjjCS7HGEu3SHoKgvYOYtAMcEAmuSCqDEYh8MvQPqEnspVWYYlYlOXUmP+wsvkmm+IVGgF22GEHrLTiylh37WE8Od4JfzzhBO55bWafO/mkYwxeWq+1VtURP5shHR1t/AY8B2isb8BBBx2ImmQK1113DXbZaWcst9I62GKDIZhMA2KpmDdPcAzs1w+t3U8saK8s0Fih96TYZEzvkyCzpj9KpZIZNxo/2h/0xA/tC0wFrgl02M50utPgE4m45JV9ywa6toP+/fuis73D8KV1Suv0fvvsy/UQOOqII7H6muthh+124L6wLsaNGYt1uA6fevIpLBTcjzgmRo2EY9lQ/7NI8lHi+GQHMEVtTQI+F9tIJAKHC3B1/9T+ymhzWZZyASty79ltt92gNW/vvffG2muvz7qHEqeDOEZzZkyvwVN2ZaKNH9tuuy30RIb2T7mD1x+KVVYfiq24N3311ZdmbsroUs+xrTyVWmDm1DZbbwmt0f0H9EWWhrW99tgDYsPlwKa9jPMxg3YaoAcNGmTmnZ6uo60F+QIxOeoIDOT8f/vN17HoYktjyLBNMJh7yJgxYzCwX38suuii4BJFA0YAi7ir7TK8VeuXa4shkvx0witEYIFHoDqmF/iGhA0IEVhQEdhp122x5z57oomnBNlSFi53onJQxLT2qUjWxXmSnUVzxzR05bugUxUv7iBKJbOGArZH7W3Yxhtik802RrQOlY/2cRElpOYWCkwMjXpR1NdUThGoQ+ELnm4XclkUKZwsvujCKNKy3lAbQZSCxtVXXo6NqfhNmTQBxx93DLIUQlpaOygwAH+54WpccN45FN6i6E0hdsz3o7D8csvgzxddgCOPOAwDKJi4NGC0d+ShjbKTpw1DB6+Gyy69GNtusxWaGuuhPHW1KWhDv+nG67HOWmugq7MdORo7bPLKAxR0UvCqq0lC6RQmIWcClaaxY0ZTgc4hly+B8iNqkzEjvHa0daChtgYD+vahsskcbH+UmegzwoNcUZECsNzFFh6A3++/H279+y3YfrttUJNKoJlC9qSJ47HwQgNwwvHH4p677+QJw8qIUsCQMh/1KKASi0I+Cwl7zS1pNNYlUCKGaleKRpwM41ktJIxKUq9NRpCgNcSm4BuhFpAj3yormytiycUXwjNPPYHVVlmJ2Abo16vJnCTuvtsu0OnVgL594QAYN/Z7tLZxXPBGPMgYs+mmm6O5uZX1lLDbrjsbHoW3lFW5OjFRPZddfDZPrc/AchT6xxO/r778wvTBcSediOspxJZpmEh3FUxf9e2Vwg7b/g6nnfIn7LvPXobvKZMnGjfD4xuNg3RXByTEq45JE5vRWJvACccda+oYvO46EDbDP/vUjKvdd90F99NQNLB/P1N+E8dyioK7Tgpl3NBvNtUXC/XvY/owQ0NIPOJRACujq73N9BubzHuYeE+JOTjkrLT8MjjmyCOwCw0QfXo3IUfDhNqy1JKLmzF78p/+iIUHNHBMsDwAfXslcdDvD8Dhhx2CZZcZZMZbW2sz1l1rLY7pG3DiccchGYtx7LBGSo2qI5MJTL3sfvxus81MfCGbxR40aDTWuCYunc0jGbWQiEdpkCqY/ujPMVjLE8tMtoS9d98Zd91xOzQv4pSAX6MiMmjJJSjwboGHH3wAEmhra2vNz2AkjEuZjUajRlnq7Owk5/P7slmByKJbueRTSOUOVA54/qUARiy59MIYRPxS7MuOTDtiSRdRYhFNuYjQKKTTNJoC0FXoQEe2Db0GNPJ0Oofm9mmwXGDJpRfHSqutACfF0kvQFDHEu9le8XgMhx16kFFaZUCUAiqjTWN9LXbjXLn33ruxxe82QIZHeP371CAeAxZfpDduvP5aKqHrAVQQy8UCFltkYeyz1x448vBDoTVvMud6LdPK4DOCBhqNh8HrrYN/PvWkmVO9aIwZM+Z7LLHkYth4k2E488zT0ad3kkoRMSkCvZpiyFOB1bzX+GM1ZswKKs1zzZOpUyZhqSUWg5T0KNtvsZVrrrYcruIaexTXSynq3337jSlnlZVWNGvo7jtva+ZL74YkDRrT0FBXy7oaEKUxJs5TSZWvdbuNa/s6HL9RakAq12XZihM53X6PCtySiy0GanRmvCa5gIhP/VeF666+Gt9+8xX0Bv8rr7oR+vmMHg9ffplF8Nebb8JGwzZAbU3SrNcdNNjtustOXJcexqCllsD47741a2ajUZSBvr0bceCBB+KIww41a022q4sn6y1YY/XVcON11+G4Y49Ggkq5FEqfFhSbDLe3tiOZiJn9Reum6ta60M55qfqS8Sg055mUa70FxQc0uGi9jbEdaqcWB4tWEcuyEHC/Y7PNxWZzHNhYb+1V8Ceudaee9Eesu+aayNBAPPLrLxGUihiy3rq49567zHhQHRMnTEOCm4rKzXIvAusSf7pXvPbHC887E8cdcxT60RBdYN+3sw/24bpy9113cL0ZgLGjR0N9Xsvjf+Xxub4uvNBA1NXVUYHv6ubNMgYPj1YF7XPaR7UucnswbXSYSu3Uy3QjTGPTxKa1W/VHPaCF+5TwiXGv1jgTf4sv0h9nnn4qzjzjNKy84vKYOGGced9JS/NU7ME5cuUVl6FPU9KMK25FWHSRhdi8ApZYdBGuW2UamlzWbUNx06ZMQ6+GeuR5yNDIseexs2yA9j4fxqXf4ayVf+01lsdFF56PY4nJkksshhKNIOJN5Z/0xxPwh4N/D63DFvPIgNO7MW7WYckVm2w8DFMmTsC0qZOxCI11V191hTG0dnGP8YPS9LqUl7YINNVHsdIKy2HalMlYeeUVsc1WG5k0Xe15zg2gd2MC+WzGjFf1zQqUS7QXxyPAsA2H4tKL/4xVmC/iOmiZOoVGwE6svsqqePaZf2L9tVdDVo8v8LBAhp5pU6fSIDjQlK/6yf6Pr+DHQWFIiMCChIDm8ILEb8hriMCvCwHu9k4NsO1O22CzrTZDZ74NHYV29FusDwK3jHQ5i65SF8p2GVL6IxQsSlYJMgaItqRVfLsdt8ESy/eH2d25KfGiyFAGd2zot9clnsyVeUKXTrebDS3GWb/ickvxZOhbjPj8c6yw3JJMGpjsWQpuDRTuH7r/fowb8x2eevxxDKBhoonCNuUNKloFHLDfvnjjlZfw6sv/xheff4aHHrgfO2y7Obbe8nd4/l/P4rVXXkZDbZSKA1CX8ky5G2+4rnkx0KiRX+Bf/3wGH7z3Dv7+1+uw1GIL48H778KEsWNxyMH7Gf5UzyU0KHz68Uf4+803mjAJrRddcBbS7S144L47qXS5FJrLKBbLPPkPUE/+7ifPr732GnSCT5kQ6XQW+liWJcdQiacuyqMbnfLssuNWRjD44L13MWXSREgYV7vOPetkLLPUwkglPOTzAU+e0oYPhX/79Ve449abKHAkMW1qC4TXV8M/JV6jKGSuBvEq5ZZ2EGSpXQxdfy189cUX+PD99wzf4iZBSY6yHVagsP3YA7fhq8/exhOPPYxP3nsVZ59+KqSYvPvWS5g47hscdsj+aKyPI9v9r/pow4BOzWtqarAIhcuddtiepzc0TmRKUJmV8oHOzrzB/rA/7EdDwyP47JOPTX+pfy656GwsveRCqE/FUUtjUoaniDkqrJTrsPOOO+CWm67H8M8+wZfDh2PF5ZdDDaWolmkT0NEyFWuvuQYFPR8D+zeBhyUU4j0cuO/eeOjB+/Hi88/jyxHDMYL5ZCxKxuNoqI0bPmT02H/ffdHeMhmPPHAfCkUfuVwBetGkjBmNjfXmZHzMmNEYOnR94k4tix2lPqMDdaNLZUd+kZ4euezic/H+O6+atv37xRcozD2N444+BI11MVhMJGKXc4wA/fvUmbi33vg3vuFp03vvvM3xfR9+t8UG2HyzjfDJx+/hg3dfQU3CQkdnwbg6kVMZapNHCX0QlZ8tNt+UBjOY8muopMg4kmR/fktl6jsqFyssP4jxPlJx16TZZNj6ePzRR/HFZx9ybryCF194jkaB27AcleEIJVufp20xGh/0e9nx48djCZ5UgR8ZB+jM3ytg8SI6Frm1zSjnDS/LUAApKn6lKxCpBwYPWTboXk8AABAASURBVAurrLkSrEiAya0TMLV9ItqzrShaWbgJIFLjwCOGQbSEspU3xgCPxoHlVhqEldZYAfEmC6yKcfiPn1YqiY5dSbb3Hjvigfv/gbvvuINjLoazzz4bF198EdZcc2XDdSJm0QhQRkHPnTPLGqsuj7/fchMmjh2N4Rz77/L078/nnI6DD9gfb7/+Gj57/y1zOsilCssutRSkGEi5WGKR3jj/nHPw8YdvmLH8wbuvUYm9HJsMWxeaH7msj0IuxzUTaJ06CW+yrGFD1oNPy2o+V4TmfzLqYrNNhmIaT4bffP0lYzxiq6F4PV4/dL21cdwxR+MjroPvk95+80288Py/cNxRRwgaTKYSpvQD+vTCSy8+j88//RTrrLkKlfSciT/jtNPQPGU8DvvDIYizrhLnktKnYhETLwOkTpSPPepofDXic9z+91tNuE1c0lzj5e5GQ1a6YyrGj/kGfzjo9xzvjkljMc3QwWvghuuuxWcfv4PxY8fg6xEf47JL/owkx/S/nnkU+VIau+60NTQnC4US1PYB/XrhuKMPxVtvvISvvxqB9959C/968kHOr42xxWab4rNPPsJHH7yDOq45HTTYNvKU//uRX5u5uMmGQzB+3GQkyX9r80RMnTgOq668rOlX8drZkUa6K48dttkSzVPH4/VXXqEhkozqYgLHs6E1X3NJfcQgqB2iNVdbHiedeDQeuu8f+PqL4Rj93Xd4/+038a8n7sOwoUNRk/RMPQsN6AWt28pz4H77YdKE0Xj4/ntNOVV8hetBBx6ALz79CB9wz5g49lucx3G48nKL4f333kDzlO+x0w5bg+xwryzSmPpHPPv0U7j+mqtRR6O3yrZYos/OEb331ut47tl/GqMiN222MQvaOM0+0b9vA0Z9+y0mT/yea8VSBh+l6WibgmmTJ2B1jm+Ns0LeN+NS7Thw373w0gvP4Jsvv4T2z7Zpk3H+uedg+aWXRGtLp2lnZ3snjjrsDxgzehSuvPJK7qFFoYg8N5ZSqYw+HHNfcL+axAMAvfPCcSwT33PttSwLXLaYJ+DeVEsMToHmybtvvwWtqy8890/88fgjsFD/RrYWhqp90qshYYwuD95/H3H8FJPGfk3D0kOcLxtiz922R0frZHzwzptGIdf+onyFPJsYAIl4FC00iO+1x+5IxcD9o4Tauij3vwC5fBn9+zZi/PjvOG+/wJJLLEQsmYmXRePQLpSTbqAx6puvR+BNyglfDP8M/3zsQfJfZ/KmYi5xdzhOP6WhqA3VAxPVL7IA0w6NL0MIPyECCzYCGtcLdgtC7kMEFmQEPHDTL2LgoN447uRjsM9Be2PgEgOQp+A8LTMFsXoPicYo3JRDY0AXJraOo0GgHYsutRA22Xpj7Pf7fbDG4GWgnYkHK4BLrwfYDvjxSTAbfMR2eVpeo2RobW1Dhgof5UbU1ybRPLUVEUosNlP3aqxDujMLKZIuA5oaao3QIBmgVPCRpCJYm4py4y/QMNCLZXoUQC2TppaCVK+GpAnLpPNgUhPe3taFIvP2bkzBAbD4Iv142gATN3XqNOOmElFz+tDRURFSVF8sYqFYLEF8iB+1r0uP0fsw7fB43C3lRCelRRoCojxh1cuHwI+Ek2QyboQUPbqoewZDSpVlWfIakrAeYQV1VILFbzxq8TTEMjypDeIjwTC1i3CYeutroiY+zxODvr0bKfxWhBPFF8mveFUNPECC2qXwmmQMiZhjsNe9yhWeMd4UWY4LYIVBCxl8Gmnk6ejImbrEtxRYlRePOiYswsR3330n2tpasClPUfr1rjP81CRcg6HSsljEox4V9cDECTvxrT6IkkHFK51IfglWSQr3uu/VWDO9HvW3jCCUn3ii10U8KU0RtCjHS7kYgAeSKOVLpo4Yj1uaKNT369WAOOtobWlHV0ebiVMdqZiH3oxndjQ3NzONzZPuCNRn9fX10KfIfpThRhQl/woLWHmZp/Lyu+wrpSlR2dJ987RK+Rp7fXvVIhV3TH3qG5sJRFEXEN4FCogSrskmlZAI+yPCFIzjd4xzRsJ1Fet69oH8rM5g8QCVh2aeGm23zdYY2K9hOs7MimQsYup0eGORWB1izChlQT+/EA91HIsd7V1YbaUVECN2SqPwfD4Pm5qLZVnwPDEB4pFiKaBQWzLufP3SS0ar1F2RzdaoHbrVo9UOmbWjAA/RAbJYu0gEaw9ZE2sPXh0Dl+iHul5J+F4R6VIHMqU25INOFOw0ik4GE7heNfavw4ZbDMGGvxuKAYs1gt0JOLxiqmEm0r8YE6kzGNXA8dLS2kFf5YqTDz0BkEwmcfNfbsRVV1+BiZMmmz5K09iW5ByLc90YM3YCWwETHmFd5XwOcbaDF5L8qqGmV+J4SEYqadpbW5Dt7EBdMiHWuIbZVB6A+toaM4dYBCZPaobGUYKTtq4mBo1jC0BDXdLUE2OZCQ4kDn1zbzNOfjWlkM8afhTfp1cdMpks89WaPl5i0YVRn0ogznGhPFIu6qksyq+1q09TA6TY615PFchlVab+hQf2M+XmZZBgfcJW8Rx+sKg9yWil+4a6FLQGpLnuJ2MVg5zGodY4E18bMzyr7hLndWdHBvGI+lxrvse+9zluAbJo6stli9D4VvujXJAc26ZRpMT2BBBWtTT4aH2mngvhrnlpsXCticrTQINtmWulFE6tLwpbZKG+EL4226F74SZXebRPad/RfZ516wkIpWMjUWEcMBYZZvLZMVovAgV1k94rkeLY6NOQRH+eFHOZ4LoFrgEemMWsawWuwz4x07qsJ7pUvviTm8umodNx4drUkDJV9u3dAIeRA/rWshbAjLMyUKJBhMHcU10UaJjp3bsJvZoamMZHZ0cbwPHtETObJ+sqv4ZjTuupxkotjSOMIo5lnswH8MtFg7dwET4WMVTZAfmUawGIR22mK5v1Wfuj+ll49WqsNXy6rKfMk+3qup5KxE35yhfnhPK1ybAcrbfaT4tcg20WXmA7amhkZpS5HMcxrr4si5xwsGlvtLt5YhaOsSL05J7W3CL3fIWVOJ7EZ4xQ657dY8aSxlc/rh1aVxQu/FgUDd0FFIlbIuayXepFIGIHNDB8hE8/fB/9Fh6ITTcaCoeMRAia+iXCjSjevT+q/zy2WXVGtNiziCgBVB192Q8BjRy1mm8RV9UhTr40T5S+wHqTnN9KG49FWUPlUpxJzLIqIfzu6edteIUILGgIaJwvaDyH/IYI/HoQ4AyMUXHWblbXL4FjTzkcJ5x2PDbeciOsPXQttOda0ZKehvZCK7yUi5XWXBF77b87TjnnZJx56R+x/KqLQBJCYAE5PWNHV7t+qXpkx10rFo0wKIBlHqvzocf7ahMxVUlDQBf6UJAJqBkpa5Gm9tqaOLooDJepZPkMnzJ5qqpAlFJnuVRkWaCSHAH3WOMvU5BWXhYPCRplbvwRz4bfvfH3qk8hxrzasKdNa0YnDQJKr/h+vXtVNnlKkyqvgQJ3O0+H2iiQK03Mc8ljlmlKcFlAXSpJfxnZTJoCllIAtbW1kOBSHRQ+BRrKJ+ZWgozNr5K0OYbQC9clbz5veFF+gENBRnyzeLA7DC4qOUUBgHIDBcWyERCLFBAJ5/R2RSkQCR/PBRxKIcJG/FosN5fNQOGdHe0oUpCiuGSwEvaKV7jNPKozFXNZRxHyZ7tyEI6NtZX+IWyQMCW+2CyWDIwdOwkvv/wyJJAdfNABEF+UZUx+sC1kxxhoEswcpWCkcoWdXNWtcLkSikuUvgo8+fEIvk8lO6DAKVf1KTyfyxq+JUclOWYIHeLkV/EWJecs25lg5SrPp+AYcLwEHDe670NjUq8GCsnkuqurE108eVJ4lIz0aWqq8Mu4XK5AJVgxgH4PH4/HkaTCzChzqZ1laRLmDujZ13161U8vhzIi85eg8RcjaJSzUeARvlzxnWTFwkHpVJtwICsGb5tlJyKA0hVzZTMOLArNESb4/ruxPA1+D4QS22+7ldEzJMyWC0GlbgqUlfI8k49ZWFpAoRVQ+4VLngpoE5UwuS5jlb7McRGNRtlXedOXOSpxhUKB49OF/JEIGWLa+XoFLH062exrcQbTDmiws4+phoAR8JKoRNhAzQAXQzddC0M3WQ8rr70C+i/axHiLhssMlf8sECtzvbKx/ibrYPPtNsHaG6yEeBOR8QCLBHZKGQXM+eOrWvSiEdJiwqlTWjS8MWipgTj2qKOwyoor4drrrsKNN95gOE0lokwFw/vCVIxZm+kzufW1CdPP7S1tnGtl+n1z2sfhavrQoifOdbKhrhYFKgEWSypzPU1ELWgOSaka0K/JlG0z0udcKXGuoHvdsshBLpsjvwE03wvsb0ZB88exiVcizjUrx1PhDNNwrc50QetD1HUNj0XOQ40HFg2byl0yFuM4LiHCNUbjTn2hcZuMV9YFpYuqYT7AZQT1NQmwq7gWFM09q+R9AM3bjra04VtjuzYZ41rsIMN1Ruwn4hHT/g4aXl0Aahu1QwgvFR/jGuJznMrVfZZt9LmuJ6k1KVzvbWHTOX9h1gWtI1yCoPpTVKQ8ejR1LZYd52QSFhrbyhMwYWXd9IlJAIUxOdf3AGXuM2C81nnPhSkvl80bPBOsu5ZKs+7LXNcDWQjUeNZhc4HnBYtgcYhBPzOQazAsBex73xCbxf4H+yqPEvvZY8PjMRfixyET8Yhn+IlqwSBr2peYZHr/MQl5LJNvQIbQIvcGhflcC2Jce/I0ivrs05hnmzQgfwEX8BruVWpnQOMH2YXKV3ts3likqhthZ3nsvEQsYvJrn1F7PTKR53rJaKgc7dMlrrsqp4H7rPZHsaxymBQah2pXhI1S+Wmuw7q3yU8r50I712QZYPPcA4osJ5PJQeurDLA2gbQsC2WOdZH6i11CLmH622YF6XSG45WYst0aHxo3cYJtMVXEtg3vEabTveIZjCg9uk/TyEQv/GIOWnsVpv02FY/A5uTJprMQBoTN7PX/uOcuHlZMwRabboJlllwYyusogzKqYLraJ6IRGyntHz44lkpmDiht67QWw49jA/FIBMpa5phQXIF1MZjGANukkQEiyUXeZrmaX8Ka3srF8TDDfSU0/A4RWOAQ0Phe4JgOGQ4R+LUgUOZGbEeArkwGLTrpon/9zdbCKecej8uvvwy3P3Ab7rjvdtz2j1tx2/1/x8233oQ/nn48Vl9vFUA7l0UkOIuL3KRtSQW6Z5DPXdOn1BqgDNdxGQIjGCpaxD2ZwlQBUY9xgYSYAgIqPDEKPllu6tw5mc+Gx92ylkq3RT616WUoQOQpBOo+x1MscKOOcUcnC0zPdvCEI8oNWAJUxAgCAYWmPDfVwAjAfXs1QYJKJb3F7CU4ZEabcReFUJ2U1VMIb2qop2BVogCTRZLCs/joaJMyTQHFdaBTDNVf4Amqw8LUJhZGtsssD2CRvPVZLyhE2CbMpyRqgR9KMeUS20uMbN6KXwl+bAp0r3bKZTXmXuVL8PKIL2UySHE6FNj/AAAQAElEQVRXvNpXppBXSR/QQOKxPh9FvXVIxxzEtZ4GjQgxDqhgBMSXIFMqCXjyFCVfDvukbPJIybCIsbB0bB8qP9OVYTzYDoDyFf2V8PvuvRtFCq3rrLMOVlxu2e62lVgOID7VRv1+VG6ZgrRc8V2igBeQL93bbHeJQqj6PxrxmNcHwYPHxtpskEVeFJ6gEUTtKRMvtUNxjDbpXYKcisdAh33bSUE6z5Mdl+2yObbSyKSlePg89eqABNP6uhqOhS4UqeTaLL+rs5PlgO0T74HxJ+JR0x7xmKdCDPaVwZ0DxO/uP8W5vJerdqSJk892ig8ZYNSfai+bQkHPM+WBnav06mef/VDFQWFlYikFSGUpnceMJQIej9qGp3vvvosGsXb8bvPNsOIKy7F/xS+6+8NnlhLUHmYzrsr0iZdxywUIuygtTR3t7UhQySyxvhKF3mjEhT4ycMiNUelz3UpYwHbbFKAVPl8pqJZuVz1sszgH28IgSr9lY0zk+LB0z/4q03VIKWDZNfphk23XwB777oz9DtkTBx62Dw48Yl8cetxBOOqk32OTHQZjyVUHAjGmZ54ylf7AKnFVKqMYFBg456tUKiFLxU+p+vZpRHt7BlOnduD3BxyIbbfeGhb5a2tvQXtbi+G3WMyjk+POI3YB10SNAwn+rNqsT1pXYhHHKBglKmlRF1Cz1Ec+jZ+FTBoMMktrTdwzbpbKgcsCpNgrbXtrG8eUZeY7hyEBYRkcX1o7bU4OzZM4+1njUS6DOOZzSHCuJEm6b+Aap/UuILY+x3WpkGN5LtvgcxoWjWvGh6yBHAsBtXWV5zCzxo/PcSVeAq5h4Ed+6mpso3wwbXLJXAcVvLq6pLlvpgKUpYIHfmJRj2kBrRcKk4KrnGwm+fQ4lwtQXhkyKwojOKcL0HzXGlYNd4klqGEHRgkHtDaC88uXEZBjS/iXiWtab79nvT7TOTZQKuWhvB5vXFKehsQi13KL64LDhkZcx2Csdb6Qy5v5F49FkSCVuW7lcxkaHKKw2EYZv33iH3BUgfktywKDDS+NDXVwbJj2R7kfJbg3iawyUMyWaQzxiLvHeB8lGguVr8w1Xe0RPx3trYxjWvaP9p9q/zVPm8J1zjFjxZRL44EFMG0AtTnCSrWWKUx4FdQ28sjFAuIxIJ9gX6q9dMwa4XPNKXPdCIifzUDlFT8+w32uby5xUXoZ9KvxdTUpw0eZ+XymE99yfY4X0JAU5zhUu9JdHdB+qb1c4cK3kXtsxHPIMwxW8seiwgKIMNxzbYOdKYuyhCtm2AaLLRCRHcgQE4s6sNmezo4uNq/MPbuINOUEbnsMhxlnNtuj+VOkYczkZRl1NMrZdGWUkpvj2Oyg8V/x0YgLKfE24/MMnzhxCl54/jkM6NcHu+68PQ1jMHyD9bJoyFW7CTvkmnti4DFAfJaJj3kKg/Mp6jrEO08qIsbOUn0pGpTkcqoZnsscC1xauutg8boCfonohFeIwK8BAc2vX0M7wjaECCyQCASURHxuYvFUAg29a1Gi0GpkuiiQ6hvBcmssieXXWQqrrLMcllhmYcR7cYPmYY/FeDiAeXqXO5fHkyr9/2vtTyUKlREvAtuyuYExksj4FDItCsVlnphIINGmKSEgEomgRGFMyocEOXAHjCdj0EuL2ilYS0nTvfIF3Dz1qHaUlnEWiVgiajZbKStS1ih3oamhkeWVkKVBQ2kkbMTjUSpNBSQSMfJDnlmHeSuyDdjkCUZwY3trk9CJqOoRH45nU3hgIylggp/a+hqI33w+w827ZOr3PI8xLIHtk0fKVKXMSj1SlBXuui4UJ79lWcavdLlsFvq4tkO+C4Y/RhtXeS1GehSG5OoN+HLB/gpMJwHCratLhokChJ8pj/wmk0n47AfhonDHcWA55FP483RK7cjl0gA7It3eBosF59NdMMo/cbFYh15MqHDKYSALiFJ47Urncc0116CpVwN23313g3Mk4sIGC2Bp+s5Rca6vrUOZmERcD3kJn4zzWIjaSS/Ep/LJL/7Ep93Nn0VX8eK/Gu+6LpROgmyZyofGg9KpvgKF41QiafpXyonuE7E4kjyFUXxtbYoKUAEKT8YT7EMXyl9Tk0SW+CcSCViWha6uLuOCn7a2NoOteOctHOInt0p+N/4+26gTrIjrQe3VfYkYF2lkUFrxI9exbA6pwODkElDhoHQlnm7Gqeg10FBTotLicTx6VBQsCs+6l+LywAP3IaBwvfvuuyJK4dGnEmOz0AiVH7WPWSA3oJCs+sG+swImoOs5LjT+VZ/eOdFBI4DHflC40lVP/NV28KMxqTA9BcHbn/bSYkKEVKnaI9fmvWMTO81Rjmvewqw9AoAJaFOC1qFEE9BnkRQGLNWAXgPrkKxzgAQTcNgUeGJpcJFhiwJ3tpRBCVQAbaZhEl0GLnlmItd1IUWqzIq4bODbr7/ESissbwwx+o8PevrnwP32RWN9I2dSgKgXpVKSFJuQMmoBqEkmwEjTRxwkDIEZT15E41BjAjQURRCncpnPZRHzbIhniylFqp9eaNyA46KuoRaaC5lMJzRv5Ff7bLYN/Gg91TwBMbMsi+M+S4XKg9JpXsnVupWqTULl8Ys8piBX41b1qN58PguNWxk5bHKvcadwr3v8lKnguI5NHmjMLDM7r4inNvlcb0uwHQt1HNcMZnuKaOrViHg0BmERUMlkkdD80LoccD7pp1QqX+nLVLI1XjVfdZ+hUSXG02i5WjcUrnVG7VRei2MEHP+WZcFzbUMWy8xmukz/1XKua36qT7xIhN1QRpnz1OwTHFca7yWuK+BH+NGBcFL5Ee43NTU15h78OOyfWDQKxduWDZt1WpZl5negxnHegR9LLgeW2lLBGfC5vwZFn/0PxKIOVL7KYXLkC5W9wHYAm+1RvdoHizTWab2urUtBbVX6Xk1NKJPfInGymdnn2qHq4hxT4EAVBmpvmYonyFsk4rHuMlPyYrz4ps+EBdxXXa5vGj+u60Llg5889znho3Dti17UpWLdBcVX+a7yo/x66kF8K73D8grkW/u3y3UqlUohwvw+10uf9VXzae01/U4ewY/yaS2KsI8C8skgYuXA8MUby7LYvIC+ymXR0ToacT1onXdtB9Eo/Sn2FwDFa6226YtEXDP+NG40DxRuEbQiDTwyWCcTMTTU1yJD2UF1K77M/kqlYrjjjjs4jwo0CiRoiN0YWl/ZDOhTovwiFxxHIH9+d4TnOdzTS8yXM/xrHskYAq7f4jfCtbzMeVDSE4vs83IxMP+aUmVHvQjbyVKrTa26DAqvEIFfCwL2r6UhYTtCBBZcBHyyXiL5cCIWbMo24IY0A0UA8096NWNJNuUEcHdVzp7EVHC4CcuFEoCJAdiOw2/AoUICE+4zzII+rkfhlB7LZlpuoPSaq66+HikJXrxzXBcmnn5YlXzyetxktbFKOKR4xSAfLgVACZW6V5FyJRTIFSm9XvgmPzOgZ3ngx9TTXYfqZdAMV5QnpdVwu1IBHLav6q8mVpjX3bZqWNVVnPxSzip8+JCAUvXLVdvkVkkKq/xqX6VaIQ+DkReJqDjE4nF4kYrfdhyIV/T4VLFWkNKCAmvSCOkBolSEbZv9FCiWRLeKNHsG8ju2heGffY7XX3kVO++4vVG6QSHKcRQrfnxU+6IaFo2qfytxSiv6od2sh5f4FO5V/sSb7ZAXxnmRSnvoRSQahbAX6V4U6RHvEe+e94oXKUwkv8jleJIrwV+uSEKqXJEMTXJj7Gu5Iqebn55+p0e75Repf6p92bMPNe7U9iopXTTCcc0ChZ7HcUt4Dc4K132E41tv7h/++afYeqvfmTgJqkqvtMwKj22Wa1mWGYfgpxpG7wxXXV2dubcrAwiRbux6tr0aZhLO7y815Ed1VEabZVpbjbQqHiNk06tbF3Cj3X6brohDxonTL6JfRURSEdg0UAZUiIV91PW4tCnS58hl2jldTFEsFqfjuvDAhfDoww/j9ttvxROPP4qvh3+BddZaiyX4sDmXpFDYzKN6KhD7iMYjMMqBwjVeeIoJpgXdCJV2Nenwww7Bm6+9iqsuv4zGsTziVHal2ICfajnGpfEOKoeUSMahecMk6DkfNIc0T8DxoLiefs0rhVXJdd3pbVOY+t42FYGKVFRBhhzHQTXcBPBLYXTIQwSWLV+FHI5jGTcqd5XvSNQzHpOOfVe99zi+1R5VWV3fdF9dv+UXyZjX05Vf64zaZimzSrdYMHFRnEh19SzHIfa24yglhJswi3PNMwH8StBoSgfCT65I5cv9EZm6wF60DAEWLFbIb0z/KA071yEekFbHCJs8WLqnX1fP8pNUkhXmRSJyppMX6b5neT3bKv71xJHFlB7LdNgHWhOq64zDupSG0eayu9cJsBw4LsMs2I4DU6alUmA+5p4+YdQTHwahymOV72palTndr4Qkpanu37w1ddmOY9yeaWVc8aq8MWF1LbKsCk8O8zDYXJZlsSrL+CtfPly2HT36fWZ/ZXj8sP9o3Gj/MeGag1GP66DGZyWNxoxlWbCZwCGGRRr/jjr8MHz43rt45aUXUea9AyAiCOlWx4vtOLwDqve6cV2XZUfkNRTl/mVZtvFz4CDi2IjSsG4xJELDbzJRSevRTxYYGl4hAr9eBLpnwq+3gWHLQgR+6QgE3Qxq+9Pmae61I4k0Q0XykxTXk7qz9nAqpfwQwEyo0g+hoe+XjEB3H1J41SkIuk9iNAyiFJaSqQRqUknEoxWB55fckgWdNxkgJBAnqZxIeKy2J2CfmL6pBiyobs+lQf4ftUOBIlBe/mFcgmPTENPrEWyzxGiAKmlP4qk/rBLzlpkSRk2Qp5JEGX4IU/jMpHspqZTTQV0dCw/sY/4LxQZDBmPdtVZStKla5ak0kQJ1L3c6adGcfvODR+mpZ6Chtg59+vRBX5KUkx9SdLd5esDM99MjQk9PBKjYmZ4V7sbfM7Lbb5446fb/JE6PvhNf/4M6fzTOpo/w/0Hhv4ki1BHd/VIdJzONCxkgtPbKWCzSejDXyrmqE67d7o/6rztcSUIKEfi1I6D979fexrB9IQK/WAQsiq/Wj7jzKTCLMJPrU7yYkTSBe9IPRfUM7eFXZSJUw37IsWD6JDzMC/3crVZndJNOJqrUgy0pm90p4PGIKUEjgB5TVg/2SLaAeuel75R3/jdbp7IyBEgQrdamPqn6f1WuhG9R9/pg0RWBrkjycU9C9+eHMPaJxcAeBgLeTb9sltOTpkfM7JEyEPhcAH3zmHqxkIN5bJnp4nEXiZjLlROGNA9E6P5Y3e4MjgJnQapGwTIwJOJRSLmo5vtVGHiqjZlPbsD+xAz0nypST3WT9Z/S/n/iK2VZ5EEEuhXCDx+LXhEdcAc1hivdi0zYPHxVB77KNTSbsqrr+szubJL/dME+q5oXYvZ5ulS3QPxxIQo1sexiz/MQi3F+uraZ85aS0wirNMarr7ki1dCDtG7NqhxVOCuaVdowLERgMCW0sAAAEABJREFUAUHAXkD4DNkMEfhVItBTGP7xZNTGpGZXXfl/TNqXfhyqkGqJ3a4R7Bledek1V/V+bl1TyDx8zW291XzzUPX/JGuVj7lxewqEM+enMGvzeNKyLEgZkdKpvhb51Fx4/U/Yx8z1/tT3/5tWzJdShLuoWrj6QPeWZUF9A33mFS+V8XORBlOVZuBBa4ZIgVVX/h+TshvFqlsBCrrdSsrK2mVRbP+BHN7ZhippZvddCXddB3qU1y8XjRHArgSjVAZnCFgOzMfit4jOnC8l6iZOL5OWugT0qHG5XFUpMMOj+SbR7L7mtf/nJb/VzdTcut3Z59ZR7woxUaWMau9U7mb8rsQpbZVM/Ly03xRQKRdmNCigei9/D7LorxK90695rn96SbP2zGv58zv/rLn+6UI1GCx9sd/UVvaR7jS2xITmZkDDt/Hrq5u0DitN0N3vcpUP3ffT3YDlKk/VnTlecT1pVkYAq2eC0B8i8OtAoHtm/DoaE7YiRGBBQ8DiZjQjYbpAi1l8NGF7ElVDpvJNHu1RVnd5oAvzUWp56Fo9XPlJgdLNg6sS54V+7vrnhXflnVf+lb9K6kT5p7uqgGRZFizLgpRPkaUwav9+qUjfvF0z1MeC/9t7VIWquXXnjf35nrtcppbJWiyrB/70WxbBYvgC3341Y1aktonUr5SqLa4TsyYAs4hnaPfFdYd58SNyGC+iM7urR7hFTd3lKaCMLhbDVWqE2eXnLaqu/LMismiC5fYk8S5SfttyYFnymaTQEx+aD/+JwCxKMzfuvI4ftaVSL3k2fPx3LlPP06X6fZYgkp/eOV5Ko7RVCsCeNHzPnWsxP7MDdPnFi+XwW+VWSXHyy51OFhORTPg8uMLekKlfdc+C5qH8eeXvP+UnCr+cizgJy+oYkStSsJiUIcD3udzQo31QL5QMiLvPSL+HG/A+4D0dXuwPFaB1jHfoGa6ExljpM6ZK9OqSEcCip5tMUvrNz50YXHXpDa8QgQUWAc6OBZb3kPEQgQUfAe0sVTKt+f9PSe5HJof5mqEME/LDl+J+uJO8O50UXI2eW1dlzAvNbb3VfPNS9/8ib5WPuXGlXlZFj6q/ZzkSdMSjZVV627IYS+FEipDr/f/HisqYHbFEEzW3rsn8K/3SybOwVvMsq9oHFbfaN4pbUEljTv1edeX/r9pSzSBXND2zxqaIARK+RT7vZyZGz+5SeCmfl8RPL2cJBf9SqQC9nK9ULpkTe0bM8RJLIiVSG1nKDCI/i1SUIb1DjHYG49dXzzjdz46q5c+tO7ty/7/hc1tvNd//t55ZpROeKkdU9UNKlsW+rmYwftvsOdU0Si9Sknl1VcacqGf5GgO6r7rKp/t5cZV3dqSyRYr/pbri7Wcli7X30KirY4ShlYvxWnq1hBiXVgLLsmB1T1bhKqokxvT5rTCRCbfM9w9f0yN+CKr4VHvFp5KUTKSQ6W53WT1YVnRIIQILHAI9VukFjveQ4RCBBR8B7So/IptbHAyh+6M9p0KKqxC0I1bzdqczUpbCdC9XRL+cKmmL+18RYLP0uad55QM8CZ8n+pn5V/ur/VJ1FSYisNCJh1z1q048jF9farcCf2b+xco8kdoxLzSP7a9iPjsXFk/+2cBqPKjMVP3laicxfkG91BY1o+qqHfKboWU8CiHJ35MYZK6eYbP0a20wKStfStOjQt1WIn70bQLcaATqA8MPLPNTAId9IIroDfZmDWQdM7s9xoVPvyig+yMKKOb7+OHDew1H9S2908OVpEI2FYyexPxMVYn77/3MOk/X3NZbzTev67cwUlmzbAT7SfNlVnHK878gMy7ExMzUXenMdSiZwqqu/PNC3dXMlo15KfunyDtPe6cmCufUvI6hKoYzu9X2V8Mteix+iejlpXn4w5xTn4oYMeOlQFHPUJbD5YQhigjYfyLQFfndLjjX50wsILxCBBZYBLhzLrC8h4yHCCz4CFT2n0o75K/4/vP3f0o7m3htqv+58DDFT4mA+qRKqrdn1/nVY0ie+itO/8dZrqFqnLkJv+YHAj0hLvf4fbjq+jU8AWDaoa9u0jjs9lYcDUZR5W7uv1WGqFpCTz/DflQvGFi9SkX4Rf3cpZLKsgNUn8qoJpmd63dHVKvTfU/SIaKoO9l0g5vCflA0qrGhOzsEhOns4mYVrv4QzSpufoSpLpHKntlV2E9N4kH0U9f7y6yP2jgvHWjMjInPgJ5jS36tyfr9f/XnWdU2KU5+ZpFjlHd5/v8n9dWcyjVnUkrRnFOFsSECv2wEQgPAL7t//iN3JaYQ6ZG2WVHAZXBWVLVrahGbF5puQWY91TJndMngLK5qnbOI+m0FOWyuSDNRpI1Q1G1Zt+iKQLdCqHwsOoaYyRJV72ftmqSMUlX/S2KR83TNKy+wXMwTYd4+88o/zzfRk9gaiFSu+sxz2beGRbqWA9vxeGfDtNmWH/P0UT3zQuYURYzONbG189KH89R6/Ef2bbaLl0nnOhZ63pu+qUbOrYuf90P0zXiTWx0HaoppsDwcahDJ35OqbCuuJ/VM09OvNNUKVFk3yakGV4pUQhuYPiY4xr047EgcUJiY4TxA9dOzjp7+7vhq2apH1HOuyT+9nd15bWawyEL37fRoBmN+0PQKZq7w/3k/rzx1wzTXTpQ5haNIvIhtBvEiiOqr6QTTVKVRPyifSPfzQqZQVToTVW+rZavOWVE1fm5ddH+q9c3szq7cKi+zi/+pws2c0ryaW+pu/1w7Fue36tYqRPB4mXkmfDSmYgyQq/sqJjbDbFroHMeZYe+spuuZlknNEDFf1ZueLlg/yZpOLpOKbLq24cUBfuS6DBPRCa8QgQUWAXuB5TxkfDoC1nTfjJ6wc2fEI7wLEQgRCBEIEfjlIxByGCIQIhAiECIQIhAiMP8QCHXE+YftT1KylH914qyowoBtLJlK15MqcWDcvNH0AjDzx2aAiM4sriovs4gKg0IEQgRCBEIEfrsIhC0PEQgRCBEIEQgRCBGYjwjMXkObj5WGRf/vEFAHSplWibNyq2GKDylEIEQgRCBEIETgl41AyF2IQIhAiECIQIhAiMD8RED64/wsPyx7PiNgFPwA5iBery6d+V5hFWJXz/ymZN1jXj8sd/rv/Hr657XcMH+IQIhAiECIwG8OgbDBIQIhAiECIQIhAiEC8xUBaWzztYKw8PmMAJV/U8PsXBM5/75mrnb+1RSWHCIQIhAiECLwa0cgbF+IQIhAiECIQIhAiMD8RSA0AMxffH95pZtHBMhW1aV3Xi796xUZAaqu/LOieakjzBsiECIQIhAi8JtAIGxkiECIQIhAiECIQIjAfEYgNADMZ4B/ccVLOxdTVVf+eSAVI+VfRcgVyR9SiECIQIhAiECIwH+HQJg6RCBEIEQgRCBEIERgfiMQGgDmN8Lzu/yAKrdoDvUUCj4CauoBT/2LZUCuqCtdQoEBjDJuVzqLql9ulTq7MiZc96VyAJH8IhYHBk2P7+jKgRwZyhYUW2EsIAOFQgG+r1iF+SgWcvKEFCIQIhAiECIQIgCEGIQIhAiECIQIhAiECMx3BEIDwHyH+GesgAp/JlOAF2U382pu7TKKuVRw6v2Ip1w4nmOMA4VyCclk3MR7DOvK5lAsBuY+lUpA9/l8GZZjMb2FErV/xbMKYwBQmaUyUJOKoTOdNwYBtZx6vxxYlgXXdWHbZMSEwNx3e0MnRCBEIEQgROA3jkDY/BCBEIEQgRCBEIEQgfmPgD3/qwhrmK8ISAM3RBXcIlUrYxh1dMSTEaPElxgVSyTx3gcf4Ztvx2PK1HZ0dpWNop4r+IjFopBR4KNPPsdtd9yLG278C6674UY8+fSzmDi5BfF4jIYExyj7eum/ynY8C9kC8PyLr+LcCy7DFVddi7/ffi+mTJmGYgmIRhzDTfXQv6L8+wh8RtIyYPUwBpiE4VeIQIhAiECIwG8VgbDdIQIhAiECIQIhAiECPwECoQHgJwD5J6+iW/mnzm+Ufyn24yZMwcabbo4dd94Vyy27NKa1tyKecpCnLu5GbXRmSnjkiaexx1774ryL/owzzz4Pl1xxJQ49/CjstNvumDilDbQTYNKUVui/B2ZyZUxg2GGHHY79998fDz/8MC66+BKc8McTsf7QobjvvvuQyZWgnxpIz9dPAKo4WJaeIpAJoRoSuiECIQIhAiECv20EwtaHCIQIhAiECIQIhAj8FAiEBoCfAuX5WQeVfYiqddDfU7XWyb/Ng/iLL70U34z8Fo7nYvFll8e05la0tBfgukCZeceOn0Bl/wgUyz5StXU45bTTsdMuuyIaT+Drb0di9z33Qq4QoG/fBjS3ZRGPOzjp5FPw8COPIVVTh4ELLYJTTj4NQ4ZsAMuycMopp+Cpp55iyZWrpwGACRCe/ldwCb9DBEIEQgRCBACEIIQIhAiECIQIhAiECPwkCNg/SS1hJT8ZAlL+qyf/8lvs4dvvug+PPfEkVl9zDSy8yGIYO2E84Nioq4uYJwAscnfxJZcBloOVV1kNL7z4b5x+2om4/IqL8ehjT6C2rgFffzMSH3z4MVRmQ30c77w/HC++9DKSyST+8pe/4OknH8Cxxx+Je++9F3vstTemTJqCF198EbQnQB8p/DMYARgYVH8bQH94hQiECIQIhAj8dhEIWx4iECIQIhAiECIQIvDTIED18KepKKxlfiFQUfelmIt0p5qq/u/HT8SNf7kJLW2tOP/CC5ErFtBvQH8q5oFR5vUEQK4MvP3ee3CjUey+116orfXMTwf0Ev/lllsM6w0Zgpb2dvzrhRdQYuEFFv7Bxx8DjoN1118fG220rikrYHgq4eCMM85AvKYG999/PyZNmgz9FwJm48G/Bb/MynSj/1xQVmm6CSlEIEQgRCBE4DeMQNj0EIEQgRCBEIEQgRCBnwiB0ADwEwH9U1dTNQSc9Kc/YezYsTjz7LOx6krLALaFdirzTsQzyrzU8XHjpiCbzRoFffPNNzc/CdBb/mMezBMCW221FXr16oURI0ZAA0YH9yNHjkQmk8EKK6xAowJgAYgyfa4A2gUcDBo0CMlkDaZMnUoDAAMZr8tXZnlIMz8RwKDwChEIEQgRCBH4zSEQNjhEIEQgRCBEIEQgROCnQkD63E9VV1jPfEAggItCkSfrVM19knnxHutJ81j/llvvwVtvfoBll1kJJx5/JLJFoFiyUVffB5OntBml3WHarvYOoOwj5kXgcUR4DItYVP7zgB0ATfUNaGtuQcvUaawBKDG8s60diWgMywxoQCTfhSjzOCUftREg5QYsJ0CEhX3z9ddIpGLGqNCZKwFeFBnyW7Jc5O04c4VXiECIQIhAiMBvGoHfeuO5z5rH6MyzdzLfc680JvoSt+Y8cuUs74ok31CB6UQmTzXvXLgBy5kXmtf6jWBQZudXeQeFFORZbJFUImE6lQhJidF60hDkm5IIM4ZXiECIwPxCQAd2opkP63Qvml/1huX+NAjYP001YWdO1w0AABAASURBVC3zEwHPc9CVziFfKCMec5Ghpj9i+Be44YYbkE6ncdlllxplX0/f9+7ThK6uLsTjUbOxagDo9F9hruuCwehMSySA8UdpDejs7MQiiyyCcePGIZ2lgp8APvvsM0SjUZTKAZKpFPQJAgvZQhFuxEW/fv1Q4o5dVqWKJHmey2+gunDovwOYgDl8Ke2cSItTSD5CDEIMwjEQjoEFdQz8dvkG125A78OZFfmBD8d2EHW4EdP8XiwXUQ7K3FsL0BN4gXbxQN8BC5k7t5Jr1t/4Dx/lwjzUP714sU9rgMqrUJktC1Aql5DjwYHECIfig2Dw/TJlHQoiTPHbHTc+x01IYf/P3zFQleGrOEsW15y1LAuWZckb0gKMgPS/BZj9kPXOzjTKVMIty0I04sDXRsoN+eqrr8aXX36JE044AauvuowBKhUD8pks2pqb0auxyYR1dJWRSMThODbvmZnfsdiMEzuXyyKbzaBv3z6IxZiA1+KLL4b29jbopwJl3uvMwvGYz3JQ4k1Laxtg2XBcz9yDH9cBmIJijGVcUyXm/JEBY04kw0VIXcaoE+IQ4hCOgXAMLIBjIFy/aJTv2W+d6S4a4rswefJkTGuehta2dnS0tSFDg34+W+Ae6iAZTzFNxxypo4v55kBdXR3EfvbUybxzpPS81d+ZLpD/HClNqpbVhY4MiRiUKcvkeezf2t6J5tYutLR3oL2zDYVSAaWgSN7D+d5z3IT+cDz8L8dAVfGXW1X+5yyxh7ELEgLS+hYkfkNeZ0KgpiYJx7GQTOghfGDSpCm49dZb8e+XX8TgddfB6acci2wetK2j8tAcN86BCw1Ajhusy7JqUw569+6NQqFgThRa2wvwuhV1RtPGDhSLRUydOhUNDQ1gVdDv/HXC7zgOuiiMUN/nhl0ydbiezc0ZaGvroGGibMpWOT3JUSE9A+bgj8fjmBOlUimEFGIQjoFwDIRjYEEdAyHfsxu7/fv1R2NDL9TV1aGhvgmNtY1wLRelfMn8PK8mVYNUTR1m59bW1KKmth6zc2tSdaglzc5NpWpRk6zF7Nyaea2/JoKamhgpCfFQk6xhfTWoS1Rc27YZHkdjYw3qG1Kora1FXX0DopR3Omh8SIX7P/smFVI4DubLGJCML9I8tCwL4efXhUBoAFjA+1On/zSS80QAKBV8DOzfB6eefAqKuTyNAZOw6urrYZlBy2Kl5dfA0kutjBFffIE0rf4777QDBi29OrK5gKfxPmppSGhsqMO4sd/zHtC7+gJiowEyZfJE1NWm0LtXo4mLRoBY1EPfPr3w6fAvjWEhkXBBW4AxGARcJ3xyVCj55qcDDgthkCmTRdJgAcaSAt3NmbT4zIlsCggh2QgxCDEIx0A4BhbIMfBbXsMtwLYAy7ErRCwskm1xLJMKhRJyuRz39rLZey3umYlYFLFIHH4J8MvBHCmgdX5OZPKXusuYhWsF5GsOZPLPgYc51a040wa1Q6RyfPJiCAjo6lRBafQTALDtwgr82HAgw4UtrEJCiIMdYjAf5oHneXBdlzK7Y/C1LC5WnH96GkBEb3gtwAjYCzDvIetEwOaOWC5zl6e/vb0V6Uweffv1MafmUyZNwIRxY+FFHGTSnTzlz6MXT/HB9BH9F4BCDm1tbejVqwFDhgzBtGnT8I9//APU2+FyZOTzwPdjp+DRRx81Twdst912rAVgFHbddVeMGTMGL7z8Mj4dMVr7NGQYaG7L4557H8Co70dj0KBl0KffAJNHXzJUyFX+ql/3cyK9Q2BOpN8ohVRCiEGIQTgGwjGwII6B3zLPZW62olJpprFb5j0pEokgkUhB79vJpgvIZ8uQxV37s57UcywHDoXy2bk2d2ubG+zsXAcObJUxG9fyLYAW/dm5s6u3Gj67eqeHs3i7mxzxYcXgGIrChYeI40C/LAwKgCsDANuSSWfQ0dmFQqkY7nszj5vwPhwT/8MxwOk22ys0AMwWmgUmwl5gOA0ZnSUC3PtRnYi9ezeZnwJ8N/JrDP/8M7Q0T0bzlHEY9e1wjPv+a3z4wXtoaqxHkZr9PXfdgbGjv8DAfg2IusBuu+yMbLoLf7/lr7j26uvx5pvv4+WXXsQlf74I77/xOhZfdBFsvukmKBbBEwkfq6+yLAYtuYT5Td4VV16N2+56BG+9Pxx/u+02XHXVVRRaEth3332RiDvT+RavEl4U4AdlCh7yzZnmdPqvOFknQ3KNlTbEIcQhHAPhGFjAxsBveu1yqMmLZuwzG67DcUzK8/S/kMtTCQeN+hFEIw583iIHGKt7ie68EPdz8+L92bmqa040L3UrL+0Zph1ydd+TD91T8Ve8ZBS5FtPVxFNoTDUh4SQxI27EjKeVYViIQzgG/jdjgKvLbC/LsmYbF0YsGAiEBoAFo59my2W5HMDTUQBT6LH9bI5W8TJQV5uksl55MqBY8KGO7te7Fi3TpiLC9L3q60E7AEpMK9pmmy2x3377oampCRdccAH22msvHHrooXjwwQex2KBBOO2002hccJmXgkjM1kMEuI3K/hKLL4UHHnwYJ554Ig4/4ihceumlGDVqNLbddlvsvuce5ArQk3zyeGRCLxPRY4NBucKbwudEJj0bNjs3CAJjAAndEIdwDIRjIBwDC9oY+G3zi4C7H2n6uKWWS0QYXPmOxmLQ0wHGcM4t8+vPRuGYw0/EKiusgzWWG4r1lx9G2pg0a3fwchti8HIbkWbtDl1+E8yJNlhpU8yJ5rX+9ZffgrxvRtoYQ5YbhiHLD+mmDXi/MVZdbDA2XmM7rL3sJli8z8rYaYu98eJTrwIySpSdcO8P5Z9wDMzHMVB9+lbyN1eq6ZdlWbAsa/p96FkwEaBKtmAyHnJdQcBxfpiENnszGfPAQwKj8MeocSs28MuQ29Lcjsb6WvDQAdOmTEIiCpNW6UVnnXEazj37TGyz1e+w6MIDsezSS+GIww7BrX/7K3baYVtTRi5bNC6LxnLLDMKdt9+KP510IlZffXXzG6F1110X119/PS6//HLU1UQMk7YqNz7QYm9DPFeMFpRousNn5/yn37ZZlgXLCsmyQgwsK8TAskIMLCvEwLIWEAx+43zC4s5HsiwLlmVVbiAX/K64iUQS5kNDwU3X/QWffvAZonYMHhVgpxCFk49gdm7UT8LvslAmxeiv9Roh11YeUrkDiBTjSAQ1xnXzUURLCUN21oNXoAGiPUAStXByEVgZ18QV23zEysnZ1lvlJ44aU7/ukXFQ4zZArleKwzW8R00ZHnnRvZuPwxPl4oyPoG+yP4JOC3baxcD6hdAyrhWXnHMZCI55AsKyLFhWSJYVYmBZIQaW9b/FQE/ZimwpFwg/vzYE7F9bg8L2zIiAXhqkx6FaWjvQu6kOH7z3Fr756ktstsmGsGZMit696rHnHruY/yLw3HPP4cUXnsUZZ5yBoUPWRfVf+EWj3vR8nmfxJGIxnHrKcXjh2Yfx/tsv4qH778X+++5slP9czjeGCNVTHWjyz1RteBsiECIQIhAi8BtEIGxyTwRmYxBXcJHpAqCQzqOs9wAUANt34ZaicMsRzM4tdvqoizWgV6ovrIKDdHMOQc5Cwq5B3E6iX0N/ugkUu0qG7KIDz48YigRRpLwa1ERq4ZTc6fF1sXrURutQzvizrbfKj+pXPTVePZJuDXTvZ9mWnINIEINb9mDSsh1eN5n7chReMQqL6eyCB6VzSh6QtxAUCIQwESH8hAiECIQIhAjMDQJVvWxu8oZ5fgEIWORhTuSXfURdCw21NSgVSkYhr01Fkc/mjV958/kSOjrSyGYLCLi3xiI2knHPKPrxqAO9gVdxcvX0AKs0lwaPz004KMGU5TDUYaDe7mvRn4zxhm54hQiECIQIhAiECMyEQHjL/fbHIMwUqM2UeyxoBCjmyvCLPhwq/x48unOmXnV9aDQooXVKO1C0kYrWwg0iKGbKKGV9TJ00FQXu+7XJWjTVN8HhX5qyQC6dg2d7pi7dZzozqEnUIBVPQfdd7V2wfOs/1p/wUog5NDCwvqBgwSo5aNDv9xkuPhzfYxluN7F236GyL/LoRqjsAy7zuIEHu2yjTAz8fMC2AKDD7/AKEQgRCBEIEZgLBOy5yBNmWYAQ8KmhW+TXdSxEIy7yhTyyGW7uEQc5GgEYhVjUhd4ZkIhHYDGx9lURbQdmj9XvE2OxiHkKQOmLFEAKhbK8oK2AggJQVfo95vdsUIwALMAQbxF+QgRCBEIEQgRCBH5AIPQZBLTZGs8cvpzuOBrcHSrDESuCiBXlxmvDDrjDkmbltjS3wbVc1Nc1GuXd57Zd5t7tULmXQt+7d29of29ubkZbWxts2zYv8NV/HVCNevw3kUjAdV1IlshkMuY/AilM7wvCbOqthhdZF1in6nUkFTC9+Cnw0EFGBdVh678MMNzqJjtwYfuVdgWlgIcLNhzHg2U5hodCidYQYSYBQwWEFCIQIhAiECLwXyNg/9c5wgwLFAIRz0VnewcFBe7C3DRjEQ+JeAyeY6OQy6KjrYNW9TI3WQA+qRxomzZUVeSjrkUhAtPTRJg3TgOCBo/HLDE7gA775Y86MHn1tEFbCwUKxls9iN7uS7lF3behEyIQIhAiECLw20EgbOn/HwHuq+BGanN3dagI2zz9B5XkwPLhk+bkRmTYd4DOTCfKQQn1TfWIJaKY2jIVU1qnIu8XEE3FEK9NwKJFv2z7KKJkSPFeImLiqZfD5gafrE/BjXsYM3Es5lSv+PKp/VuUH2rqUhAfDoWKXDEHm2FR8hBYAfkPTDkB2wF+TD7y4LO9tA0AtgU2G2w2fMoaPuMg0UHE9OEVIhAiECIQIvDfIxAuof89ZgtWDsuHNl9YFvL5DDo7OlAoZJHP5VDXUIv6+lp4HqWD7lbpBX3dXqYrGSqVfONmu58YsLtHjcIt+HCdAHLhl3gVYPkBohQk9C8HrWphoRsiECIQIhAiECLQjUDo/GcEfP3urposoKfswyrR9WFcKctl7vGzc6Xsd2a70NzWTJW+THW8jKmt05DOpdHYp4mKfRSJugQVehe5cg7pQpoGgTzKdpkGgCKa+jUhU8xg7KSxyJayNBBY5r5EJqKpKGZXbzXc4UFBa2cbWtpbMHHqJJM+Q/nD08uKaQBQuoBlyeggA4DPeuVWyXIoWVA80b1vlRE4PnySDALGCIDwEyIQIhAiECIwNwjYc5MpzLMgIEAJAb5R9MvmkTkfUddBTQ0t8REPfrEABD4VdxiSoGFbgfEbpT0I4Lk2FXl3upuIR+FwxFhQVh+ZdCf8Ql43hiwE4H6NcjGPQj7LsDJT+t1EJ7xCBEIEQgRCBEIEgBCD2SCgHRPcu8H9dIYk3E79UgDwaNzhTu3AoTJcniM1d0wDvAB1vWqRakjCjTvoPaAXtthmc/zp9JNw0RUXYt+D98GSyy+BklNEHjnE62OGdP/9pNEYuMQA7HPQ3ibtBZedb9KvuMYKsGJkxZlz/Xk/h5rGFNbbYF1m2nlxAAAQAElEQVSsM2RtrLT6ijQsFNCZ60B7pg2+XULZUBllyh8yBJSNEYD3DA9cKvxWCSWraKjslOC7RRjl35kBnfAmRCBEIEQgROC/QMD+L9KGSRdABKKxGE/vqeyLd4cCQ5GbJ/2RSITfMHH6P8P6rZ9lWSas2J3G5lG/fvdX/V+gcpVW8Yqrq6uD7bnMExhDQFBi2bYNJ+Ii4nqUDiixMDa8QgRCBEIEQgRCBH5AIPTNCgF/pkDbcTDdDsDIILBgWRZc24P2bN+Sgjx7sj0bNfU16Eh3YNSYUVh+peVx48034pQrjsAG26+KdTZbCXsfvSNu+NtlOP6Px2PRJRbFJJ7UT542GbQvYI2118A555+DP150BIZuvwbW3nxFHHTSnrjq2gtx2JGH0RYx+7rFWzwVx7Y7bItLbj0dN9z1Zxx+1OHo078PxJeeAlAaNglBj3boXuFAd9koo8zDCh+UMyzKFHaAIJRcEX5CBEIEQgTmBYFwGZ0X9H7RedW1FYonUoDlGrIjceM60YRxZQhwXcbhh4/neUbIUIgUfQkaVVJaxSvOkOUBJDuahBWplAnV5dDAIDKmevGB8BMiECIQIhAiECIAhBgYBAJbRvMS/dLu7crb8AMPFjyquw5VX6q9PAXnLcDtteTkqfyW4OhBgCzdsgOH5JY8iCLFKERRuobKLrLNXaiLJTFokcVx2il/RL/lE5g2sgu3Xf8PnHjM+XjuideBGmDHg7fABhutD9uKopz3EHNrcMXlF2GpFQeg3Ab87cq7cfTvz8GzD71l0u/+h22xweC1gUIO9dEYnJyPvvF6lDty8AIxmMdiS/fD0efuD/EfsJlNfZJob54MZAuoCSKIF1145NFlG0CLQwCbar+NsmUTExs88Ee05CJeckgeYvkInELE/PyBACH8hAiECIQIhAjMHQJaZecuZ5grRCBEIEQgRCBEIEQgROC/RCBM/tMgoDf8x+Nx6C3//fr1Q98V6lCYAJx++um466678N577+Hiiy/Ga/96BSgDyy+/PGpqatDUu7fxN/arA+LAwQcfjFv+9jd88cUXuPDCC3HZRVcDURoNdt4JsUQcHR0diEY9fD9uLPTfAXwWlqxN4uSTTwb1erzzwoewWJTePaAT/vr6WrS0tCD8hAiECIQIhAj8PAiEBoCfB/ew1hCBEIEQgRCBEIHfIgJhm38iBPQEn6qSUv/dd9/h+H1PxYknnoThw4dDxoF8sYDRo0fj66+/BFygvb0NiWQMHZ3tWGLQUkAK+O7jbzBq9Gh4nofW1lbz04PXX39dxWKNYSvyxN43LxV0PBduxEGukEWyJol9998HS66xMF5+5g28/NrLgAVkchno8f5IPEYTAS0OCD8hAiECIQIhAj8HAvbPUWlYZ4hAiECIQIhAiECIwG8RgbDNPyUCnZ2dSKVSiEQiePTJR/HBBx/AsizkcjnDxkqrrIxtd9ge7eOaMbV5mlH2Y7EYbEmH7cASSw8yin+pVEJTrwZ0ZtJIpOKAz+x03KiLRG0SRb9oft8/tW0KVl1jVex11C5oH5/B1ddehUJQBHhZDvPYATq62pGoS/ImvEIEQgRCBEIEfg4EtMT/HPWGdYYIhAiECIQIhAiECPzWEAjb+5MhoJf46vR/4sSJ5sR/1RVXhV7eqzA9+v/IIw/h8efupeLeFy+99AL+8Y97sPQyg9DR0YZXXnkFqCOr1NMHr78uT/c9fDd6NPSTgiFDhgAWIOo/sB8SNQl05TrR1tWKNdZaA/sfuJ+J++ttt2DE1yMQibnQTwZkLNBPAjqZ1hgDEH5CBEIEQgRCBH4OBEIDwM+BelhniECIQIhAiECIwG8QgbDJPx0ChUIByWQS+g8+U6ZMQVdXlznNb2xsxIY7rIMBA1KQEt/W3Ix777/PvCtA7wvoP3AAxo8fjzGfjUXQVsJN996Ayy67BAceeCD+9rdbcNhhhwJ5H6AEmWqoQSaXNk8AZPIZHHficRi0zqJ49qEX8egTj6K+VwMmTBpv0urdAJZjIZaIolAqIPyECIQIhAiECPw8CHD5/nkqDmsNEQgRCBEIEQgRCBH4TSEQNvYnRED/vUcv2+vduzf69+8PvRNABgEp96cdfh6uvvpWvPXiJ6inQeCWW27BhhtuCD3qP3XqVPOzgRNOOAF6wV/QAaw3ZDWc8efDseyy/TBu3Hh0dXZCxoOuTBek+Nc3NmCHnXbEihsOQnpSCXfcfRcNClPhujYK5ZJJWwp8FOm3PRd6EgDhJ0QgRCBEIETgZ0EgNAD8LLCHlYYIhAiECIQIhAj81hAI2/tTItDU1GR+6y+lXr/51xMAehqgWCzi7bffxgMPPIBD/vAH3Hv3vagf0Avbbrst9Pv/WCSOdDqNUaO+xx577IETjjsR99/7JB676xWce+615kmASZMmmaYoXSQWRd++fXHMMcdA7wa4+eabzX8M6NWnN/QOgsUXXxylPGgMcJEt5E3ZtuuY/OFXiECIQIhAiMBPj4D901cZ1hgiECIQIhAiECIQIvCbQyBs8E+KQD6fNyf6egmgfvc/aNAgiPTTABkBSoUy6mrr8dijTxi+ll92BdSmalEs8MS+DNQkkujsSOON197E9ddeZ/5l4NNPPGlO//v27gcEwOSJk+GXAmMUSPXmyb4FHHvMkfjki3fx0ksv44MPPsKfTj4ebhQYtMyi+Ozbd3HssceaPKbS8CtEIEQgRCBE4CdHIDQA/OSQhxWGCIQIhAiECIQI/B97VwFoWVW1v33q9n09SXcM3d0hKGCgIKnYio0IiooBIv6oCAoGiAoiEkorHdLdDDDdr9/te+r/1r7vzrwZZ0Ykpt4+73x37Y7v7rPPXmufe55hwDDw7jIgu+9KKb3jftBBB+GKWy7FBRdcgM7OTogRQCnGUcHfaYcdgDIwYdwYLJi7AC3ZFiTcJG666Rbc9PebsM+e+8C1PQz2DyGdzmL7bbZHbmwLZr3YjVQijY7WDlTL3OJnGWIUsFvZL9oCEjnATdNO4NMvYBhdWGvcOoiDSJwGhgHDgGHAMLASGLBWQp2mSsOAYcAwYBgwDIxuBkzvDQPvMgPyxv911lkHYgh4/PHHgQp39dd38d73vhc77bQTQu7077zjLjhg3wMA7tC/9PxkrdAPDRSQcDzMmDYDbeu345vf+Ca23nJrdLR1oqtjDM48/SyA+v5lv70CvfP7MXfWfFz40wtx+IEfxuE7H40d1t8LO2y0J7baYCfssvU+uOx3f4b85v/Ru5/DnlsejC997ktwreS73HtTvGHAMGAYMAwsiwFjAFgWMybcMGAYMAwYBgwD7xIDpljDwLvNwLRp0yBv9W9tbcXMmTPxh4uvhvxG/3Pf+jguuuSnuOeOu3HpVRdg+312RHlWCRf+/GI4ykGlWIHs+P/gO98HeoCODVvx81+dgwcf+Qf+dtulWGfTcXjxsZfw0H0PIWknMbZ9HIJ6jKHeIZSHqjqsI9+JJJX8WrGOCsOk3gmdE2hYSKIl1w7J927335RvGDAMGAYMA0tnwBgAls6LCTUMGAYMA4YBw8C7xYAp1zDwrjOwySabQN4DIL/3Hxoawq9//Wv85JsXYuZz3ZAd/3wXMPB6HY/c/Ai+cuqX8ewTTyOohBjbMRaVUhXFwQpOPv4kPH7r05j3WkHv4r/x2AAe/ueT+P53v49a2UccWigOleHTnXYzyHgZuCqJWrGGbDKPllQLlK/00weVoRrqJV/H1avhu95/U4FhwDBgGDAMLJ0BYwBYOi8m1DBgGDAMGAYMA+8SA6ZYw8C7z8Dg4CCUUpB/Byhv6Zc3/P/1r3/FBz7wAey383tw1IEfw2GHHIbvnfU9PHDfg8hnW5BJZmDFCmE9xJyZs/H6K6/jzNO/hY+d9HEcstNx+OwnP4tTTvw4uuf3wIpseMojEsyX008NgMp+0k7Ac1KoFqqIAoWr/vxX7L/rEfjMpz4LO3aw9sR1GFeDOQwDhgHDgGFg5TBgrZxqTa2GAcOAYcAwYBgYpQyYbhsGVgAD1WpV/1s/eQpAjAGe56GrqwvZbFb/e8AeKvG27aJerWP9dddHHHGnnu0aHCwgTUPARhtuCBVbaG9pQ29vH8rFCqIwxKRJWyPyQyKCrRykE2kk7RTKVPgLg0VYzGOzrPaWTgQ1H/0L+hBWfagAiGoh5s2cj3HyXwRYlzkNA4YBw4BhYMUzYAwAK55zU6NhwDBgGDAMjGIGTNcNAyuCgVQqhSiKkE6ntdLf39+Pvr4+uK7beDLAcpH0Uto9MDCAmMp9zN3/TCqt8w0OFJDJZDB/fjfymSwcx0HoR/p9AtJ+MRIghP4PAPIzA5flZTM5ZFJZ/ROCnp4edLZ3Yfz4CQjDGLVKHWPHjgeiGKWhkhRhYBgwDBgGDAMrgQFjAFgJpJsqDQOGAcOAYWDUMmA6bhh4RxiwZaedkIWcACqCIKbUoDIPWNyFj1GvhGhNdiHvdSAatJEOW+AiRlyPoep5pOyxUPDgBxVYXh1BXEEYuQiCFBw7AynHtnzu+IfI2G1w/FbU/CpiJ0LkBqhaZYRpHzW7gv5yP9yEh5yXR6W3ClWykYxSSLop9A/2wcnZ8JPmJwAwh2HAMGAYWEkMWCupXlOtYcAwYBgwDBgGRiEDpsuGAcOAYcAwYBgwDBgGVh4DxgCw8rg3NRsGDAOGAcPAaGPA9NcwYBgwDBgGDAOGAcPASmTAGABWIvmmasOAYcAwYBgYXQyY3hoGDAOGAcOAYcAwYBhYmQwYA8DKZN/UbRgwDBgGDAOjiQHTV8OAYcAwYBgwDBgGDAMrlQFjAFip9JvKDQOGAcOAYWD0MGB6ahgwDBgGDAOGAcOAYWDlMmAMACuXf1O7YcAwYBgwDIwWBkw/DQOGAcOAYcAwYBgwDKxkBowBYCV/AaZ6w4BhwDBgGBgdDJheGgYMA4YBw4BhwDBgGFjZDBgDwMr+Bkz9hgHDgGHAMDAaGDB9NAwYBgwDhgHDgGHAMLDSGTAGgJX+FZgGGAYMA4YBw8Caz4DpoWHAMGAYMAwYBgwDhoGVz4AxAKz878C0wDBgGDAMGAbWdAZM/wwDhgHDgGHAMGAYMAysAgwYA8Aq8CWYJhgGDAOGAcPAms2A6Z1hwDBgGDAMGAYMA4aBVYEBYwBYFb4F0wbDgGHAMGAYWJMZMH0zDBgGDAOGAcOAYcAwsEowYAwAq8TXYBphGDAMGAYMA2suA6ZnhgHDgGHAMGAYMAwYBlYNBowBYNX4HkwrDAOGAcOAYWBNZcD0yzBgGDAMGAYMA4YBw8AqwoAxAKwiX4RphmHAMGAYMAysmQyYXhkGDAOGAcOAYcAwYBhYVRgwBoBV5Zsw7TAMGAZWCgNRFC1W75L+xSKX9MQhsDxAyl4OmlExCxYsTO8zoImAbkLiR4J54zjG8sCMyz8Xlsd+6LpZDwLEqGuAbkHMuIVJWaKkFtBpzv/OgElhGDAMGAYMA4YBw4BhYJVhwBgAITfe1QAAEABJREFUVpmvwjTEMGAYWNEMRFRzpc4wpjZNhyi5YRiiUquiWq1qtVcUbEm3NAmlsFxg+YfUJym0HFbmxaAQS7vEr6WunclC+phSToIeSN1KNdqg1H9KSQYey5QBFX7WwyQIfB+h+OlRaPzRac63zYApwDBgGDAMGAYMA4YBw8Cqw4AxAKw634VpiWHAMLCCGRBFW8ksqLiRT3U/IhzXhpfwkEh61LGpOitJtXQJpn9bGK6b+jZgKWBYiaeDJ/0gJKwpxS15hiHtjdmGtyoRS0GsAzYc2wMgfoFi3+k159tnwJRgGDAMGAYMA4YBw4BhYBViQFZ6q1BzTFMMA4YBw8CKYyCMQwTU7etBHYVyhTv/FYSibLMJIkWxlvhlygiQhwfkVwRLk2FI9ZxYlpR8jIaWLCtiW7Sfu/IhERENCehwpgkJnZ5pl9kuGgWk3THVeOnHsqSyRtwCaFywHYc9ByJ2Rp6E0B7z8bYYMJkNA4YBw4BhwDBgGDAMrEoMjFj9rUrNMm0xDBgGDAPvPgOucuEoC0kniVw6g0wiw71wBYt/Ng0BDvjHeH5C0i0pLeVAERaxNGlbLizCJpYqFWArjIBFt0N4S0DCJG5kWmDJ9izptyF/Sn/a+E8JCwhqIeo1ed8A9BGLdYEux3b4ac63yYDJbhgwDBgGDAOGAcOAYWCVYoDLv1WqPaYxhgHDgGFghTEQ1YGwxuoCQHFnvYmY+rAgqMZYHsD8bwdhlfWPRIV+AesNR0LCBCPT0i1tXB6kf8sDeDgJG67r0sUztiA7/4omA5jjHWDAFGEYMAwYBgwDhgHDgGFg1WLAGABWre/DtMYwYBhYgQzI7rvsc/uFGKDSj5CVExYNAjI5ukywPIDZ3g5sVrIYbMAWWAr2SEiYYIn09Mom/jLB5mN5GOwrQA6l5JPGhyCCY3tQSgJGlt6IN5//IwMmuWHAMGAYMAwYBgwDhoFVjAFZ4a1iTTLNMQwYBgwDK4aBs774Q3z44BOw+3Z7YpdN98aeWx2AXTfZBztuvgf22vJA7LLZ3tht032XKXfdeG8sD7uxrOViswOw20hsSr/GfqxX3EvIkWnp3nHjPbDzRnthWfK/tf+xR59Az7yBBtk0Zsi7Cqj902+hXpfHG+g051tmwGQ0DBgGDAOGAcOAYcAwsKoxYAwAq9o3YtpjGDAMvGMMyOPs0fBv2qVQ+Vd+AnHfdNNNuO+WB7BgSjfSURapMA2r7CAZpLTfrjhI+CkiSSxdpuMcrIqL9kQXxO0xfVa1ICooZJCHU0sgxbIlLhlmdJqc1Qpxx0ULqmojEaWQsXJIxmlYNQdgvVbNg+MnEZUkjQuPbWMqyiTsuviTyDktkHano8wy5X9r/2mnnY7OrlbogwYAx7EbzjiG6ya023y8ZQZMRsOAYcAwYBgwDBgGDAOrHAPWKtci0yDDgGHAMPAOMWDL8/RLlCUGAcGCBQvg+Qk4gfeWZcrJIOvmYIUO6gUf8C3kEy1oy3bAjTx4KokEknD5afk2/HKIoBRC8o1vn4Cu/BjEVaDUV4bE5702pK0MPBoFkkihNdmBjJ2FRaU/LAGSRspTdQvF3tJbbnez3yxxcXZoBGgEqIZY7DNazGc8/40BE28YMAwYBgwDhgHDgGFg1WPAGABWve/EtMgwYBh4hxmQJwFk518pBTEK1Go19PX1wY7ct4VapY5KsYKgHqIt34aEm0Rfdx+GBgpIOAm4todauYbiUAmOctDW0o6WbAv8WoCe+T0o9hdoHHCQT7VQMm2xjnrJZ5s8ZLw8qtqoYCNpp5CwuPsfOYxzGJdGZ0sH3W+v/YgVzPEuMWCKNQwYBgwDhgHDgGHAMLAKMmAMAKvgl2KaZBgwDLyzDCi1uKLrOA6UkjALKrZYmfWWZCaTQSKdgu/7qNRrCIIAIWKkUik4CU/X4aWSkHSxpTA4OIjuvl6IMaJz7Bi4rouUl9B+v1qD53kY0zFGy+5585FIJKCiWJfrWBbbCdQrVRSLRS0BCyq2GG69RcmssusvoFOf4hZA0WsR5nwrDJg8hgHDgGHAMGAYMAwYBlZFBszqblX8VkybDAOGgXeMAYuKs2BkgfIUgCjfkYoQE29VLujvRuwAkR3DR4BENonO8V3wMgm8MWMKAhWiHjOGUnkWkjnu5DONhHUP9KBcG0ItrMLxFJIZD7EVoFAZRM0v059EOkvjQuSjUiuD2/3ItaSRyafgJmxElo+32u5mPtCAMJKXpbstBjdBpznfDAMmjWHAMGAYMAwYBgwDhoFVkgFZ1a2SDTONMgwYBgwDb5cB+a1/swxxy08BRkpR/kOrYQR4K1IlLSriIerKh5d2UagXMXXmFJTDCsavPU6HR1aIalxDsVrQ4U7SRrIlhVQuiVxrBtWwhMFSHypBBVW/gv5iH2pBDWmmGSj00cAQwU3ZKNMo0DfYi0JtEAGqiOxQGy/eSrub/W5yo2WsP83HO8KAKcQwYBgwDBgGDAOGAcPAqsmAMQCsmt+LaZVhwDDwDjAgyn6zGHnsXikFeRpA3PpxfSrn4dsAEjG23XVbfOrUT+KcC87B9879Lj543Aex9kZrob/Sj8D2kWhJUOFPUGWv0iBQw/qbr4/jTzkOP/zpD/HFr30e7z/6KKy74VoIrbpW9MVwkMwlMHvBLNRpOEjlkxCjQcUvIZF1sNV2W2DHXXfA2htMYJ7wbQH65wMwxzvNgCnPMGAYMAwYBgwDhgHDwCrKgDEArKJfjGmWYcAw8PYZEAOAQEoSxV8gbnkHgEjZCX87+OaZp+NnF/8AJ33xA9hp781x0Id2xVkXfAXnnncOtt5+a8CKMb93PuYtmIu1118bX/nal3HJ736KE099P3Y5aEsccvyB+Mq5X8BPf/ZT7LzbzujuX4B53fNgewr5tjychIMgDlCsDCHfnsNxJx6Hi6/8OX76x3Pxre98Sz8B8HbaLxxgWTv/ywrXmczH8hgwcYYBw4BhwDBgGDAMGAZWVQaMAWBV/WbeZLtkjS5YdnL5111LQcwwQvK+HYBlaIDlLRVLb1mzzqXHmlDDwJtkoDnshgdUzDE4Eq7nQHb7pTRLfu/u0xVQLw8teHXurIc2nOUg46SBWgw7sBCWA7Rn2nT6cn8JHznqwzjiuP0Rse5/3fIgvv2DH+L8Cy7AjDkzsc527fjueV9Hze/D2K487QAB9tt7L3zklMMBB7jztkfwrW/9GL/+xR/x+gvzMGGbLpz/fz9Ee34sXN9j2zyooRhWMUDeTsFVFrq62nDS148BsuyDAvzWim7L8tr/X+MiC6QMC40Alg9YAWKrTvg6OGZ1cio6FB2KGWz4sFGjb3SfcZ39jwhyI2SFNNZECBGQn2pYoawtFSG5EyBk3pGQsoiY5QnEeCUIOc8KfJY2EiEbsDzETL88VFHHSNTYboHPhgnqzC/wWb8gZNtGooweljBEVFAIi5QBeHkREapxdbiUGqmpEDJeJJZ9Zv8YQIc5DQOGAcOAYcAwYBhY0Qxw9beiqzT1GQYMA4aB1YOBoaEhbUDI5XJwHEe/xV8Usg022ADbbLMNRIl54N4nccH5F+BvV/8N1/71epx1xndRLwSYuMEETBg3EZViBWPaurDrDruAujMee+glnP/jn+DKP12Jq//2V3ybO/maDRoG1l57IpSj9L8qpIYNL5nE61NeQ2trKy797W8QF4FnHnoOSNIA4FNZhzlWJgPKadRO/ViGAmwGKCjY/HNtV4c1dd2REs2jYVGB/ocLI9yKboE8saJBA5BFOLQeCcSYpSXDJHxZiNiw5cFixVJWU9r022y7RSmwaTQTOKxHYFmATTSldFDptBaSdoLjWyGiRUyMF67yIAeTizAwDBgGDAOGAcOAYWAVYcDcm1eRL+KtNkMxo4BiGad8xYIloiUTwZPLN7xlLMyIJQ+pU7BkeMPfrLfhM5+GgVWTAf3v+6jNyL/5iylrtRoEs2bNwnXXXYf373kSLvnFr7Fg5nzkknlUizW88MyL8Fxqhtwtbcu2I+sxvFDHby76HY456OM47/s/xhsvvYFN1tkY1XoFTz7zFLV59j8H/bh/Np/G3PlzkG/N0V4QIUf56c9+Grl1E3hj6nT86ao/Q647J+HCHCuZAZnI2IRINGFKORWVZkVYhAOXKrvLzyYSdCdgxw1wSNHAhEXgmKHOTiUai0HCRgK0JoifujaWB4sGieXBZgNsltWU+ikP+qV8gWJ7BHHEHjYRDrspUyoDFduoV+s0GzhwLZtQ0MYC9t+CwshjYdEMjomRccZtGDAMGAYMA4YBw8CKYcBaMdWYWgwDhgHDwOrHgOu6qNfrqFarSCQSaGtrw5gxY6CUwqOPPoqBBQPontNDpc6DFVgY1zoW7z/sKFAbwpQnZuGV5yajOFCCHTmYM30uZr0xC5WhMsa2j0Xfgn44joXjj/8o4AGzXu6lgv8aLHkCIGmjUq/CR4D9D94fh594IMIB4NQvfQGwRI0CSpXy6kfomtZixQ7xLmrbimOiobT7tQBBPYSKrAZCCxBwfPDrhEbIfAHAjXWdb6FUDCOs/wJbK9eATQV/eYBo2fKix2VIO/Zgxw7RlOK26G/A0vUs/qnYWAkRWSvWoeoW0l4OVqQQ1YHyUIiwRi589oX51TBgDsOAYcAwYBgwDBgGVgkGrFWiFaYRK4AB+aqXhrdb9dLKlLC3W67JbxhY+QzIzr/neVr5l9bITwJKpRKy2ayGKD2VQhUfO/5j+NtfrsH119yAb59zBnpeG8Jvf/U7jOscj5SThQoU4nqMXDKHejnAZ075LH5z8aW45bab8d1zT0PfnDLOO//HaGlvQd9QL9K5BIaK/ci2pHD2D88EHODsc36EuQvmYuLaE1AcKjFNWppksBIZkN/8L1Z9FMN1HDiODYidhjvoC6W4mwiZS9xLpmn6JX4kaCzQhoORUuKljOVIRcVfMc2y5MIypYw3A5aFEUgmW2BbSaAKhEX2qQJkaLyS7tMmAtAIAihAGwEo9BktLEJ7zYdhwDBgGDAMGAYMAyuUAWuF1mYqW2UYkHXmO9GYZjlN+U6UacowDKwqDIRhCDEASHvEXalU9HsAyuWyfipA4nLpDLbaaiusu9lYZPIuNSHgjtvvwN133I1u7vLLo9otuVY4to0wjDHYN4CNN9wI2x+wCVrHUHnixfPby36LBx5+EAND/XCSLoI4RPu4dnzrO9+G6gQevO1x3HPPXUikEpg9dy4NAxlIG6RdBiuPAflZSKzVWeq6QQzLUo3GUJku9VAbjuilG02IAs+dce0Xd53xI6XEiV/km4Hkl3TLklKW1L0sKXkFkn8kJKwJyfvfwDFs00hle+yP9Jld131kOOQJBAaDRgAtzIdhwDBgGDAMGAYMAyuVAWMAWKn0v3uV63UXi1+WlDWaxDHJ2zqb5TSllLk0vK1KTGbDwEpioFarIYqihcr+uHHj0NXVBXkpYCKRgB/5KFZKuPaGa3Hheb/Bdc7+Ca8AABAASURBVNfejJ4ZBRz7iQ/iwgsv1OnkZwRVljMwOAjXtbnL34q/33gDfvDV/8Nvf3UFSoMBTv/2l/CzX1wAP6wjlUlqudU2k7D7odsBQ8BPL/gpKrWq/jmC1L1gbg86O8esJFZMtU0G4uGfY4ghQIfJBxXuxx94Gr/6+SXYadPdscume2O3TfbBHpvshz02PQB7Ek2566R9MBK7b7kfBHtsuT8Ee05iemKvSQdBsM+WB2GfLQ9ZiD22PIDpDiKWLnfZeB/ssvF+xNLl3lseiMWxP/37Y0/WL9hrEt0jsMekfTESk8ZuhYO2OxT7bHMQdtqQfdn8QBy82wdwyYV/FCagn37QBgDV8I/4lPvECK9xGgYMA4YBw4BhwDCwghgwBoAVRPSqUE3ERjRB5/C+lbjeOmQRJ2VKCSIF4jYwDKwJDMgOfzqdhlJKK9/yBMDAwAAKhYI2DNSDKry0g2eeewZ/vOpPOPsHZ+Njp3wMYQXY5bBtkcmlEXI3P7JjeCkPgeIVYoX41z3/wu133Y6LL74YBx98MKoFYL+DdsOkrbbEnDlzMGHtCTjvorMh7wY458f/h97eXsh/IbAsGxYVqrbWDlRLrGRNIHk17oOotRFn0ojb3UopiMI72F3AnbfdiQvO+xkSVgpJlaJME3SDbvqTw9Kpu3BqCTSlTb9A++leKGuSzoVVT8CmeyHEz3T2MmQKOdaUIZYupbwGpGwXyk9o2L4LgfI9WHSrYYDxDbgQ2ZUfAztwUBv02b8EcslWzHh9Fq772w34+5W3DhsA+AVzzPITSj4IuW9QmNMwYBgwDBgGDAOGgZXAgLUS6jRVvoMMxFHA0iLIDpQoJfKYMgP06fshSlUf3JDiEhUoVwNZny4GP2Bepq7VAwhkYVYolhFSTxG3QPwiBUEYQyBuQZ3pWM3CMoeKVV0Xg7k7yoJHnPJ76jCU1khghDCQZ07FbWAYWDUZEKVOfvff0tKy0ACQyWR0Y7fYYgtsuPn6cNIWSv4Q7JSNdEsKM+ZOx9MvvEgFCXjfB9+HYq2A2Imx7kbrYv2N10WxXkT7uBb4qCKfbcGCefPx0AMPAtSpNt10U/1ugWOPPVYr/6gBZ579NTzw2J14+OH78eSzj+A7P/gWokBh8y02xZ3P/QNf+9rXtHGgXq8jlUrptnmepw0U2mM+3kUGYs59ESxlQSlohbelLYebb7wF6669PpVnhvO7Ur7N8eBABeK3KRtI+mkkAxoGhmWCboEXJCFIIw+nngRqNhJhEmnQgBAn4IYuvMhDMkohZ0saF2EhQt5pQSpOo9JbRdbK0VjgwBUlvmqjPuAzfwb+YIAWtxUoK0S+A0elKT14LKdeAQ1MSQRVB3acgR2mYLMtNusWuHRrMFykwzaElRieSkLedVEerKCzfSyKA2Xcc9f9mg8ShMahKGIiGgaFOQ0DhgHDgGHAMGAYWOEMWCu8RlPhO85ARKVaKaUfN7ZtG/KSslrN148bJ5MuZNk1v7sfqaSDcsWnUSBCoRxowwDsxhCwXAee50CWZtksdy25aisUKgv9xUoVtVoIZSsaGxQCruN8P4bD7JYNnU7+HVUum0T/YAm0KzB9nUrIou46jgPLYobhIJttHXYaYRhYJRlQSkEpBTECJJNJjB07Vu/Gi0HgnHPOweV//RWOOe4YpHnNyEv7fARIZjP6X/hR28LMuXMQWhFyLVlc/qeLccn1F+Crp38FfQN9kMfH58+ahw2oKO64zQ7gJQdb2UhTiR/bORb6ovJIC681uAD1NNDOANoNkKCeH5Sg07iui6ZRQoxsURTxGqViGktGmGNFMRAPV0TaLXmzfuRQmbZhhQ7syNZQsQ3FOMUdcZFOmIATekRTittj2gbkLfs2y0k5aX7XNvxKCHnTvgMPCTuFmDZUUbolTdrNwOe8boU2WtKt2p2QF/T5isp5GvlUCyRNcjiflJlK5pBwUjQCeIhpqMimW5Bw05zXE/Q7UFTwVZSERbkY2G7xSx8ElvSLfbRiBUv3TQF0g1xADoaJaIKxTaeRhgHDgGHAMGAYMAysYAasFVyfqe4dZkBRoZadP8QhSxb1HRBlIJFw6Qdef30qvv2d7+Oc836MM779fdxy2z9RrtaQTjs6nroNSpWASg5QD4DnXngZV/zpalzws1/gN7/7PW665XbMnd+HVCoJN2EjlAUdR40I21U0JsS4/Y778f0f/RTn/9+F+N3lV1JB6qcCAqRTor1goRFAKcV6YkShD/m/0vToNpgPw8CqyoA8WSO76dI+uc5EuRZDgMjJkydzkAMHHnwAdtl9F+TzeUyYMAFHHvU+bLLtOoACFixYoK/H6dOn49HHntVhkn6b7bfB+InjsFbXWjj6qA8jPybFCwV47aXX0TO3F1//6mnYa9LB2G/rw7DZWttjp432wSE7H4V9dtsfv/7FH3Ta2VPm44jdj8W5554LKd+lIcDifCBtlvaJH+ZYIQzwqwakJpkYCStSUFR6FZV3S5Rjuq0RAGQStajo24tB52G6ppRp3VYO5LsUKNuiXShGza+iWC4gk8rCtb2FKBXKqFXqyKZzuv6Illrxg+2RssQtsjBYhMQNFQdRZVkWjbM130fgRygMlRAzX8LxqMyrBkS5J+zQxUg0+qEA6c8wFBV/JSHkgQJoSu2RGO2Qy6PhMJ+GAcOAYcAwYBgwDKxQBqwVWpup7F1hIJlKQRb95VJJ7/5LJTNmzMKPfnw+9tl3P1x22WW44fp/4A9/+CM+94VTccABB+CpZ16WZBCTgZdy0N1XxE00Dpxw0sfx7e+djTPOPAsXXPhLfPqzX8AHPvwRzF0wAHncf5681ZyjplwNMYdhn/zkJ3H88cfjb3/7G8758Xn42mlfx557741rrvkb5KcBsiakTqLrMh+GgdWNAYuDV14EKEYApRSNW736Ef1qtYqzzz4bs55bgHW2HIvzfvl93H777bj6qr/gzO98TXfzH3+6Aw8//Aj6uvuw3nob4Hvf/T78eUD7Whlc/tdLcMmvfo277r4Nn/jyifAXAA/+/XHMmT4bGzJte64Viju3Aa+z8Z3jkUvnuaMbojRYgxU4AO19c6fP1/+RQAwS66yzDuSphDAMIU8BiLFCN8J8rDAGtKIbszqioewrrYQrKvTiZwxPUeApGMbP5Z6xitDR1Y5Q+egd6sNgeQCxE8HLuEi2JJFuS6N7YAGUHcFKKKSzCWRauXvvKZ1OwpUHWE6MyA451/uoxzWdTtJ7SRtJlqXcGNYwEjQMJ2m4lfdVKIvNU7FW1BWdNtssQXYMmdYhflDZb/iYQE6mEQEtJbX2LfGxrPAlkhmvYcAwYBgwDBgGDAPvCgPmTvyu0LriCvXrdchuurIspDMZvdsotT/99NO49NJLYTFcfk/84x//GF/9+tew+ZZboFKt4/Rvngmu47j7Ay0LpTJOPPlj6OnrR+eYsdzRPweHvfd9SKTSmPz6G/jIsR9FtR5j7Ng29A5UkErZOO30b+KWW29HR+cYrEul5Yxvfgu7774nRAn5yle+guuuu16aoiEGCu3gh2XbkPbSaU7DwCrNgFJK//a/zussRUOb/IxFDAKywy7ym187Hdf/5hYUZ9bRNj5DBczF0w++ggt/dBnO+f6PIY9Zb7juxpgzY65+dPvD7z8Gd137IHpeG8SEDbsAG3j5njdw9Z+uwXfO+A6G+gp4/eUpDPYQcjfWgYNMIgN5zFvQnmuHy11l1ICN1t4YiUQC8u6PuXPnYtasWfq/FciTCBI+8ppbpUleIxpnLeqFTKywoCILlnY3oxrKv+jMTUSKyjkRMqEgsiJEVoDAbmBm70wMBQVYGcBrcVC2yphXnEPMw0AwADfrwM7Y6Cl0o5vwrToKfgFDtUHUVA2xFwFJaH+dcTVUIbIaV9Bf6Ufs+ijU+jFY6UVo11CpF2B7IRTrL1YG2PCACBdCIYSKo4VY2A+maJ4S1nQbaRgwDBgGDAOGAcPAqseAteo1ybTof2HA9TwoKvnNPOVyGa+8MhmPPfkE+vv7ceihh+In55+LD3/4KHz1y5/FLy+8GLNnz8YD991HZb8Cn+s7WaP+6Jwfw0uksN32O+LW2/6J075+Kn5x4U9xw99vRL6lDZNfewNPPvWMNha0tabw6BMvcvfyXq2AyJvMb/z7X/Clr3wOf/nLX/DR40/grmcv7rnnHgThcMuUGnaMEOY3yiPIMM5VkYFKpYIxY8boXfXBwUG0trbqMS/hYhCYMWUmLvrZL3HA3gdil0320f/C7WPHfQzX/+V6pN0s7MDCvJkLML5tHJLwMHfGPHzza9/EsR86FvttfRAO2+kofPrjn8ZVV1yJesnHhLET0NnaAb9SR9JOMqyOWrkOFVpoybTCZRmXXXoFDt/tI3j/ez+gHw0XZb+zsxMC+ReBHucEmQeKxeKqSOka2qYR3ZIJdaFX5r3GbTZiWFM5jhisoRX+CKEVEHUigE/lO7B9GgF82Gl+72Ny2HKHLXHCp0/ERb//OS654lc4+qQPId2ZgpWKUQgGgUSI7XbfBkcf/wF85OSjcfgHDsUWO2yGQn0AvlODSkbY48DdcMxJR+OYj30Yn/j8x3DyZ0/ECR8/Fp/87Mn4zKmfwDHHfQBOMsZQqVcbAmLUAeUTdVgIoARU/jkY6Y4Z1pjcIxVBDumb9KnpFrkYhnlh15m3wcli8cZjGDAMGAYMA4YBw8AKYcDchVcIze9eJWGtyp3FGjCsTMu/LNtss03wxS9+Effeey/kRWV1v1F/hcm22Hw9bL/99si2tXGhVwI3NTFYjnEX06ZzOXz8k59Ea2sC3OyH6OybM/1ue+6JPio//7zzTi4BoeOefOYZwLax4y67YN99d4EsASN+5DIOvvvd7+ryb7jhBsybN487qIxoNAFhEDRcspAMh92NEPNpGFjlGJCdflGwZedfHq0XiIItL7AUQ5rN3fiMl0E2kUXGyyLrtaAt24GgEqHYV0Q+1aKfAigOlKnUx8i4OUzsnAgv9lAv1uHXAuQyeRQGi+hs6aCBYA6SbgKlIeZleGuuFfKbbRcO5HfZ8pLAOIxpYBtAivXK7r+89DPgdSUKv/y7QHlhobRv4sSJMMe7y4Bi8fomOqzcagspw5Y8m4qxhIs7VhEEDcU/0Ip/aIWUPiJLlH+ODZvSrePkz52EX19zPk76yocwaZfNsO2eW+G0s0/FDXdch3U2mYiBai/S7Qm8/9gj8Nmvn4Qv/+hT+PrZn8Nu++0M364i8nwd/9GPfwSfOetEfPxLx+BjX/8IPvGNj+KUUz+KT3z5eHzsyx/RxoDWjjTsRATHC+GlwbbU0TACUNlXAd0BlfcGFO8GkWp0XJR/7VIRmof0U7uFJO3QTGmXfCzukxADw4BhwDBgGDAMGAZWBAPmHrwiWH4X67DlxV+EVFHlbqUoAuLu6OjAdttuhY7OVq3Iywv+Ugngssuvxssvv4xtttkG663dqf9VX19fH0TREUUMbdHXAAAQAElEQVRiTyr7kt/hok2WctRPcNhhh+ndRcknA0YU/TfeeAOyyyjGhHoILgq5CeUCYmSQR4/XW289OI6HBd3dNABwESmFElIPho0V9JrTMLBKMyC7/GLEEoV6/Pjx+qkaebJGngqQR+0920O96qNcrCCo+XTXIS9aA6+JMZ1jUeOuvhVbSNhJ+NU6MskMyoUK6rxQ0okMIj+iu05lPqWvp7aWNniOizTT9fO6DIIINv+y2TzL9lEtVZGnYSDppfRPBNpoyNMvh6O1TqS8AFTaLIYKMQ7AHCuEAV1JrD+X+7FQKR5OFVFhFsQqHGEQiBDRLz8FOP6k43HYkYdBJtjbb74Xp337DPz2isvwxsyZcNIWfvSTH2LDzTbArPkz8fQLT+HBhx5DpZ+Dj8p7oHw4KRuVoIwF/fO1W8blgw8+hhuvvR1/+eN1+Mf1N+LKK67C9VfegMcefwSvTXmVdl0LXsqF79cgu/1gG0HlX4EdZLuACEoMuJQYPsQAIE6mGA6NxGtgGDAMGAYMA4YBw8AqyIC1CrbJNOl/YcByuSyz4VNRSKYyCLg7WPdjrfTTyTjgmmtvwKc/cyp23GVfnPHtb2P9jTbCOeeeJ2tBJDgC+nrmU4EZRDadQNKzoVg/g7nnCCojQCbloVouYMG82bIOhcPI7vlzuHOZxIZjcrAZR9sCHFbYQkdr0kaCFgTPtfDqK68gnU3qukr1CMpLohrZCJSDMndB8SaOcPjFZiOTiqFDfpctxgaDmDaVUQoOingEqEZxrMWLQZSTIAoRBExpM7Gc1JG8BAerHtEc0MuQYuxKJFI0kAGlUgXJZBoJ+oe4Qx+z4FDZCDmeM4lWeFEGTj2BNDJIqgQNARVEDndxvTpqXgVxJkY5qiGybMRRErGfgHITiG1XI7IcXhsRytzNDyxQwUsitCKNelDjrqwN2+a17vuwqfCrONZtcllGnRY+paRzFmo0REg7Q16PWEa/muGJJMngxm5IXY8uWMoFYofKH0XMdi7GJNmVxxFYLyIHiDyM9mvPpyIcAoACYBERQT6r/L4a3x3HoooQD4OkMUFEBRoaXmhBkPRdCDK1DLLVDHLVLPLlPPbbYl/ksw7u++NjuOQHv8HD1z+Ky378B1xwxgXwImDimC6My6+DdDQBN/zpPpzxxe9j+iszwa8NqqoQFVJoddaBVeGYjGkV4BC59/Z/4v9+8Ev84pzf4dyvXojrL/0nzvv6L3HeNy5Cp1oX+XAcwp4U8hgPr94KO8ix2SlEcOFbCjV+9WUvhIA902MgwzEY08CV4/jxaiESHIsxxySGj8iKOecTJCoiYsTQJ8fSaB5DIQdNBJvcKqFDs0VKtD/UPFmQaYtTAhgIZdmwOF+A/PpRrNOvyR825zvZNJD7vawDxO/KhofV6PVoHjvvRN8DBKgLOJQCUlofRpWyRjT9dQ4+gaQRhIwTxPA5boNhgPK/IWIageTzWXOgEfKzgYhTl8Q3ymE1i59sJwtoRL4T7rDCsnzWEaHO66kQ+Gj2O2Cfwf6F9QKi+iDTMSaW3gOy6SWugPGCkLmWhpjhDVTY7EUAWK8Gy9RpGnyEwzzUKZtoMBSQl4Bl+BpgHkGdbWyAbWIvmt9Xo1RJ0UCV6RoIUGXZVbZbEDN8JOQ7FYykVjY8WDT8Wh2lwQHyEEEviOpSm8QYrK4MDE+jq2vzTbuFAaWUCL0QE6XYdRV6+wbBtRqXEMD999+Pv//973j99dchN9EvfOEL2GHbjVHhLC8Tmezky01WdjRTHicMzoc+r3GZBLhehNx05bfF3dzNr3HWk+pmcgdKKg2oZGRzXCDSE1MhqvoBbNfG2LFjqXAFnCdYEOPktO3GcIs40Tb8jXaLe1mQ31rLBCQvOZs2bZr+d2fyL8/k8esFCxZA2mEwcxTzMId9F8yiJGaRixGYNXuWfjmevCBPxsysWXMxf3YPw+YSs5Y17EZNuDz909s7iPnzuxu8zJyHWTPnkkvyyGt8WdfWbMYJlhU/WsLnzJGxN1OPpZnTZ6N3/iCKBS7S4hhaUXmTI4lTp04pc65Ae2g0OP+nP8XnPvR1/O6y32PGjBmo0bDgJV1MnjwZxbmcjDPgnDgVMndLfYND/chmqeizAMexYQ2/H0Z+xjI0NKBXiTaVqlQqoe8XqUwS8rORfFsLqtUyvGQC83u64dDKKz97YTELz0hP19ZC/5txzJ/Zh9kz5zfGU/O65NhpjI9ZjfCF/uWPuUaeNSyNcLKw/8KHjCdBo5/TZjTueXPmzMVAb1m/8FPu8REtk83v9s18D6trmmY/ZSzKuBVDwODgILrnFjBzWrcZPwvHTmO8/K/XyMuTX8LsWbOwoJtrqVkLMPWNOXhjyjxMn7YA06fPxZRpMzBt2hRMm/66xhS6p06dhilTZmLaG7Mh43PajKmMm0ZIOkqdZxamTWO8hrhnYNp0xmkwHce15J0yfQo0WO6UkZg6BVMEUyg1pE6CdU+dMoNx0yBy6nSWO20W3qqcOWU6pr72Ol577Q09v3Yv6MXsOfPwxrSpeOmllzFn7lzOj/0cb72Y8dpUvP7yZLw+eSpmTZ+D6dPmY+o05iemTSUfS8FU8qTBuKkj0QxfQk6byv5MmYXpU2dhGvslmEr3dIZNI3RZI/JMJ2ca5Gr6SDTDh+U08qwxQ7hfhKlThnkcltMoBVPI8dQ3ZpCTWZDNDlod4HoeMtm8nkoiUf4dWoK1z3ysrgz8b3fz1bWXa3C7xQosN0lZ/CmlIAs96a4sCEXKYvKzn/0srr/+epx77rmQfxd21lln4QtfPB3cmOciEJDHmZWi0aC3V7Jw4Qpw814bDySgVqtxcVjFuHHjuLMP2AzcYIMNODEM0SqpCNCOCFgyHygbAXX+/oFBQFmcNBLaDx5cd+oyFRul6Ocak5/LP5PJpO6Tx8lH+igLAYH4pa8SZuDyOzNY2jiQcSKQsTJSiluw/NG35scKL3KNCeS6kkW2SOFGsDROTdiia01+cpHkHCWcCG+ilAmUkhnuv48fToWytmqAWcQQoDGcVQxXjzzyCGTx1tHZDvkXfa1teey8y07ITnQw+6UFeh6W702UI6lb3MPZId+hKEzStpaWFsjkLfG77rorzjvvXFx19ZX41Oc+gd333h2pfAYRjQ7tnW1I57Lo6etG88mFhvLfLNWCxUYKmiHLksKLwaLx8r9yIdenQL5H+Q7l+1VKQSm1LMrXqHAZ07K+kU7JuBUOmhwKJ023kW9tjHV2tCGfTcG1LY18LoOxnR3oaG1B2nPRxnmgJZeHoC2b134Ja+OmT0s+ixzlsiHxgtwy07XkWll2Kw2YTeTpFmQpmbclj5yGuP8TGc5ZWeKtyq6OLnS2daK9tQPtLe3IJFN6LdWWa8O6a62L0lAVKnKRTuQZ14rWbCfGtI5De74L8j6fttQYCFrSY7A0tDJcIzUOrSPQkh7H9OPQnhwO1+kYxjRSjuSRcgXiljCBuDWYTvJ2pHPQyGTQoUF/JodOhgvaGSYQt0aKcRp5dKbyaM20ozVNDMsWygZaOS5aOSYSyKVbUKvS2AwelgXeFBDGXOQr+s25WjPAb3O1bv+ob7xSarHf2AshfX1DcB0FbsZDrtHNN90E++29Ez7zqRNw8803ob29HbfddhtmzR3QCr38jlgMCXKDHSr5skaUYhZi/vz58H0f6XQasmCVCFmUpFIplKo+IgYMlQNtCLCl3hAYGBjSu/9iXGC0PrkppqUljyZo13//UErpm4c8UTBx4kQ0If7Ozk7I77INxo9iHrrYd8FYSmIsuRiBsV0MGzce48aOY/wYdI1pR1tXHmPGdeinVP77CFyzU+S4gMu0JdDemUPHmFaMG9eFceO79HU2nrwthvHjyeF4xo/HGLoFo/3a62jtgIwxmY/GTxyLtnE5pPM2ZC6VOfO/jR5RrJuQuVXckkekzKupbApj+J30DfbjQx/+IH77+9/gT1f+Cede/D0U59fwve99Tyv55XIRgq6uTlQqZSkCURxw96ob6UwKMi/PmTMHMkl//bSv4nvf/wb2PXI7jN+yBR/9/FE4+7zT8NnPfwY1v4ZCuUBZRRsNAdIOXdhb/Ggfn8OY8e3Q46h5XTbH1XhemxxH40czhJMRfMi1N57Xn+ZLwiWe/IwZ04Fsqwe5B9u0pCul3uI3snplsyxLN1iMAGIMEI9w0NqVxNgJLRjVY4fj4u32f1xHJ5X9VnS1tWJsRwe62luo5LvoaElg4thOhrcvRGdbO5XldnRQYe5k+s7WFrS2tEHeW9Pa2k7ZTn87ZRtaGddGg+Mi2cbwdoa3N+RwPlG+l4b2draL9chatX0J2dbRqtewIltbW5FnW96qTGZakct3oC3fhmw6i3y+RRtAulhHSy6LjTfehGuG8chJezrGoXPsGORbUmjNuxjTkkZna365aKextp1pFkpxj0BLWxZtrVkaIARSHtGWRlfr4uhkWCfD2iVtSyNPi3aPRXueaCFE5rvoX4TO3FhoMK5TYzw684vQ3kYupY0i2/PopHshOvKYwHtPO8NtWPArNALITQrgxp7HT3Ou7gxYq3sHTPsBuTnKdSnwPIeTYx6vTm480hRyFZngtTowVNPGgIlj8tiYu/dJ18Udt9+uw+IwQIqJOtvbMGfWTB1WrTEjyVXEgnlzaaXNoqujnT7o+CStw+PGdOG5F1/RBoB02kGlDm0gkJyRTBhhjHXXXRc2R5mUI0ZD8HAcMLYBepd7St+aN/6RCZVSUEqNDDJuw8DyGRg5XGKO1aZFavm51ujYSqUC8L4O4YZQvFalw1bTIR6DZTIQIeL8JzMek5A/fgIeYFFxid/E+Io5EzYRKQuy4y678CJjBf1fVJIpD5lMCltttSUm7b4xOtbP6mou+c2vMXf+HJSrFebjeGZ6ZVtsDwc3jbCKbRgzbqxerPlBgGw+ByQAq83Fn/50PT790dPxjS9+F3fc/BDQArz/YwfhwPccgNiOUK6VIG0AS5P26Ar5oVi0gKXQNzxY6DLnu8NADP6NGEcyppp4d2pctUqVnX0xeEifZR0gP38QcFiuWg1dTVvjB1XUalUott91Fbh/A9TBXW+C17pc4Rb4FztMMwyGY/hwrARslYBjuVzn2ZSKEpRYilQMtxnuUjby2bGFxcC67GHIPUi7FVgH0ykMS3E34Fo2XG4ovVUJ5gfnSctW8Nh/Lp9ZB3T/e7tLQBWY/Owb+Nc1d+DGP9+KW/98J2758z34+x/vwU3XPsiwh/4rbvrzIzqNllc+gpHyFsbd8ufHcMufFoX/nWmauGGE+0a6Ja9Oz3y3Mt9tf3gSt13xNBZKcS8Ft17BdEy7pLzxyrtwEyGyib9fdSdu+MuduP6qf2HOG31yC4DjWlDKAqcjkqPAL5ES5ljNGeA3upr3wDRf7wpEEbjzU9MvBZOXgB15xBE46KCDcNnlf9AMiWFAHH39Zci/C5Pf1cvun4SNHdOGnXbaCfIbQAn52AAAEABJREFU09/97ncYGKrQIGBBMfKNqbNw3333QXaPjj76aE7NgM/F5Sc/+Un9O9S7GPfcy9NkYwm0IaCnv4orr7oG02ZMp/V0U4wZN4GlNE65iYvL4oesaQR0Lve0ZHImxBAg+QWyEBC/ZBRpEGkj0OjkAez7CHBlSDYWfoZxiIAGrojWp4jjVsaM3MQCP9ZPtWj/KP6Qa0l3Xy52OkgTP2kTIGd+4EPzxkAtOcnIGIspMQzxj2YA0O9VkXlJT4LCHudipRQcsXSKfzkIORnKLrugua4WxV+yRNS086051Pk9OJ6Ly/94Oc78wndwxUV/xOw35uLr3/0y5Odd8tv9TCYD+V2/zOvyZBYvAIjyVK9XIU9whVGAKg0F8ybPxt1/vxPXXHM1nnvuOfzr3n/h3PN+iAf/+ZRUiRNOOo47ank4no3uvh40jAASxU6J+F8h2Qg9ftgofW0uHE/gMGIIx9KoHUPCyQg+6CQn5IUOzRmlHlvDvItbIF6lhi9a8ayhkPlJ+ivrAHv4yQcZKyGV1JiGS3EbvPVryHOSSCSSVHg5+/A65XCEDCt/CKj1M4A8i0EAPiequoADzV8C/B4aaYbDxS9plpQSJuWJFEi8+EeixjIEI8Oabskz0i1+KeNtIC6wPsnP7sv8LePKops9RUd7Bo8/8hwefeBJPPHws3j1hTcw5ZWZmPzcVEx+/g1MfWEaXnt+Gl4nRkpxj8RknW4GGnIa5Qydb/ILIgXTWHZDSr7Xn5/CNA289sIUlt+AxC3CDKZhWc/PwuvP0T0sxa3BNo2Ubzwr6WZhcTmb7Riuh3W+Rkweru+1F16H4KYbbsNrz80CyIkYAeSdX3RyjuLYIHXmXL0ZkHG+evdglLd+YGBAMyCTtiwAZacokXBx6KGHolws4Zc//wWeePxZcC1JA0GI++65G089+Tgq5SK2324byBJCBsFJJx5PC6iN6669Bpf9/re4594HcMPfb8J5Pz4HDz/0INZbd20cfNABkPf3FQsFbLHpBthk4w3RP1TA/13wc1z2x+vw78eex+8uvxwXXHCBNkqceOKJSCakBt1E2LSySjvEJwtSGm7F+V8x8uavlELTDx7iNrA0J6OTB7DvI0ATFdlY+GkrG47twFIMtTlg5FSAw60OWVCKdzTDdV2AZ5MDXl7aKZy5jtvgTbgT0BAnY0xRYhjiH9WABdd2oRQHFU8MH6K0iGIy7F2mkMWUKPwCMQLIskqDZUmYPKGxYMF8Tferr76Cfz/0AHfv/6QV/9efewOHH30IDa0bM97ShgipUylm5liXNkh++alUMpnEV7/6VX1fkHfAyMvCpFHZfAbdg9145oWnIYv/9q52dPcuoJG3jo6ODkkCaYd2SAL2F4TM44JG+HI+LcYR+vpjPkug+CmQcI6j0T5+NDfDfFCAlKAZJvOXbdk6DBaZt6zGWCOtSil+rtmnGADCMNR9tm2b87ajYXuAckBeOJbIyageQ2+j/7G8BTqyAd4E4jJFleAE5CaBRMYC9ATFMJEUi52KvnAYzKOnhzcrl8wn5S8NLF6fzTjt4cewX+agt4XUcFnSHjo9jqlSIUapQA/7cs8/78cbL09HvQjYYQpWPQHUHVgVG2E5Qix8VUjTCClhDViMFwARjRoLwbTaTdlIx7ro1mFM1wxrypBhgmZ8U0p86JcQBCU0pbg1/HIjvF7WcRIf+hW6iXoNoUad7XOWAO8jNQtRVQBMe20Gnn/2JUCMLWwmeDOQaUf+q1Ksv3AJNFhdGeAVvro23bRbGJDfPon0/YALwBiy+18uVxsv/KPSXqCyfsQR78V+++yFjTbaCKeeeirSyQS+/MVTscmGa+kX9Mlcevjhh+HII4+E53k67yc+8Qmd9qabboIsIM8//3wkXAuWAtq5K1Us13DVVVdh/fU2xDXXXo+vfe1r+NznT8V5552HadOm433vex8+cuwx0jRtNBAHdS790sEo5NQRDM+4ErEcyM1fFgGysG0mE7eEi1/cBhFGLwe8ufJGzU1EckA3b0pkY+GnjJEYMsLFtQiN9My4KGhUuuTa0j8BkN5zJ6RWa1yXTc6au5BakjQZZ+YJAI6wYS6ENnnKRCRG3E2FJ/2oso5Y/oeMTg3OrVxf6cTiF8e222+HTbfYXBtURZmXMNnlf+O11/WTXOCCdZdddoPElUoVyP1A3LC5ZvN95HItvCfUaNxNoL9/APl8Xj8Z0NLSxrk4Rp1bXul0GvMWzAUyAO1lrCul3ysjBgR5CkGuKrzVQy4xQo+f5lXJXW3tl/BhHoWvUQnhZAQfdDbmMTqEIxlbIjX9Mb+JYb60fxR8OI4DUfxlLMo9X+YrGSfgtSLdF7fBovnof+XCr3LSjziJ1IAr/3g1Dj/oaGy73p7YZZMDsfeWh2HPLQ4k9if2aWDz/Sj3xx5bHNzAZvthj80OIJpS3G8GjfT7bH4oBHtvfjBGYs/NWS+xx2YHYo/NWd8wdmf9u2+2P5pyl832xW6b7ou3Kvff7nBsOn4b7L/7e3HV5deDOjKyGYUM50JempwHQ7RkOzCuc22k3RYEVI5V3eK0m0ACSSRVEp61uEzQL/BsD00kLA9uE9yQ0G6RdgIu4TFO0ghc5hOZsBzmd9Bwewulx7SChJWA49qwiYZUcLjIdtwYtN3DdRrScRlOeBLnWPA0HC0TKo3/RIZhKXhWGl1tY1AYKKIiBhHOP+AhommsptecqzED1mrcdtN0MiAXo0Ae8bdthUTChez2uK6LBx98ECedeAI222RTLJg3n4p7Hnvuvit+8uNz8K0zTm+sV8NI1oq82IHzzjkHPzn3XBx+6KEYP2YMNlp/fZxy8sn4y5//jPcddohOXylVIY9S59MJbLbxRvjDZb/Dd8/6FnbYYQcuXCLss88+uOiii/D9738fuYzDFgKW0kJ/WBZ4Q1e6nVzO6LDlfdi2DcdxtKW/mU78Ei5+iwUaWJqf0ckD2PcRALkYARkjsigSKZCxK9JyQYNZKM5RDX0dWcMU2IDLxcSwj2aTGJayFmH4WlOUGMboHHPkhP23LEtTpZTSUhaMDQdIjwUxpjb9y5KykFoyrmkEkPBf/vL/cOWtv6Nx9v1cjPpoybfpcSu78/lsXk+htrKQSaWRTWcw2D9IA28a/PK0juRykenLv2yKY1x/7XW48e//wEePPRbd8xcgn22RKrhTFOifi4nnrrvughgJROGSn4pJ2H+DUoptq+v+ioIm83NTwmJuQo8jesgctJttJoUY7eNnST6UcCWgQ3iyla35IouQL1QpBeEMPOQ7ohgVp1JK91v6rpRC81oTvwFHES+mt8KDl25tcMml2i8vuAQDC4pI2jlkvVa9C2wFSTj+IlhBAhJmBZ6W4RCQCDj3qBYkwxQ8P6GlW/eAkoJIu+ogHWd0XDgU0Z1Dm9eJuGjB9j2NsKAQ0Z+M0kgxrVVxucvuwql6cKsJJOopJP00kkEKCT8Ft+bpOLvswOOufDrMIIscUmyL+BP1pPaLTLD9y5J+OURn6ziUBkr4v/MvgJvAokMBjkogDCzUKzFCKv9OnKDinIFL5VtFNhTn1SUBeUw25tpCFhtEUK8hDgO4toKtYkQBd95DH9TDEdFIi1DSBqiWK0wjdZUpwXQ+Ar+OVMKBaymUCkPMbyGbSgNctzu2hUCFiB0gtmJtzK1GFTAXN/Z81MIa/NhHrALUeA/wWY/s3NfZFsV1dSzXUcjMI6DotkILVmhDUUYB6x2qIiW3ioh8uABtkHCZPwIDYI7VmQFrdW68afuyGVBKQSmFH3z/u7jl1psxZeobePnFZ3HVlX/GR45+PzJpD349hucuGgIt+Qw++IEj8Zvf/Ab33HsXHrj/Hnzv7O9gzz12hRquKp1JwrEbHhaPbSetj69+5dO4/bbr8MyT9+O6a67AySd8EOPGyIwBWEyqCJEUC8sRt4FhwDBgGFh9GXhnWt40AsRLFhcrPP30ywAjPn7yKTjskMMwd/Y87ki14/hjT8QGnHsRANOnTMeCBT1crDqwlMNdKgayrMiPUKnUuMgMOdeHmPzyZLSu24lPffIz+OhHj0dxsKjzyM/F9tlvF0hZzz3zPIaGCpD3w7S1tel/9wc0Z28Wak7DgGFgzWGAc4vW46jLWVRorciFwA5d2GECjij8lBahooQOs4alzTQd2TH6UfhCTxlBKYblc3FYU9wZT2FMy1jIbnlSpRBRgY6rQNZt0e5ibwUp7jDXS3W4/Ots6URLugX1UoDyYFXHSX438uCwbod12YEDh4YFl22SdnlhEq1eKxJxCigD1YG6luJPIw1Vs+HRUOEQy5I2y7diG1ZsUZm39FwLOYQXkVCMcxhuQ5EfSFpKNZxeMd0iRAAizpYNyQxwuL52kzachIUorqHul8AOwfJiKuhlJJIukikPvl8DVEC3+F3U62VkMgkoy+ccXqCM0NHZyvKA/oFuDA71o1ol52xHnQYHQWSxja7H8m2N2Lbg0wBh2S7S2RzbkACUqxHyplOtBeybtTgiBzah2E8tI5vxCoix6FDSv0Ve41p9GbBW36ablgsDNECKWAw0BnNhB7iW4mQEZJIJeDa0Ow58WhrrnNbEL1d1zImkhmKxwEnH1+FpTkopz9Nu+W8BQRDqePmZAYvR4QoADZraeEnjIzwFOAyTiULaRC8krQQZGAYMA4aBNY6Bd6JDspgaCZbZWFBaep798TnnYdoTPUhNAM69+Gw8/uRDuO+Ru/Cpz58CrjVx/y0P4ZmnnkGVC+l0Mod0Io1AftfLqT2faeUc7HD+z9MoEOHy3/8Rz93zLJBV+PZPvoyHHr0FDz1xN3503lm6rL/87kbccfsdvD/UoGILg4ODbA3oxvBhUcriLwJtExoMMKdhwDCwujLAeaLZdMVrvqEIO7zmXSqCNuFoWDQMiMKvuN2stILo6DQhlf18uh1t+Q6uMZNwlIekm+aOeV0bJkPORQ6NkjaV/JSXQTsV/YSTQkxDQSbRop82kp9KlYZKkLSe7XGHO8t5y0bvgl5dtxO73JF26fYaCFy4NEI4oUedWSHB3fhsIot8Ko8M63DYxrAa0phQZ3p7ubDEsMD+WJEFu8mFSIXGQU4aDofCGgaoFAtkHlwcEefySIWICSBEhDpKtUGU6wOIbR8ubRVOImJMCcVKDyr1EmIrhJOwkUi5qPoFph1C31A3AtSQyrio+EX0DMzDYJHpayWkskmMmzgGybSLkHzXuWtfp8IeO0lYwq1K6HCJU06a5bEV3M0PYw8B+2vR8AKVglIZNA/FCb0JsM9qGNawbKZryhgx+yb3gmaIkasjAzKiV8d2mzYPMyDKtmDYu1BY/GYtGgAkIAgCyGM74k4kEkinPW0M8DwLin8pGghytBAmPFeSaMib08vD/09aVoepVAqe6yyMq8ljTZwEOG9x0gdLacDinOAocAJv+BWg66Iwp2HAMGAYWGMYeGc6EunFpJSlYnBRjUUHF19DA4fw5WsAABAASURBVEP43nfOxh1/fgjRAkb5RAjMntyPc0//Gc487Vt64bzVZpNQ5iK6Xq4h5aVkyka5UEZcj7ggTyLJhfUrL76Mi37+S1z4nQsx/fFuFgQMzfJx598fxg/PvAB/uuxPNB5EGD9mPOdsm0YDn+2xdDoziw/TYIRhYE1iQP1nZ2RDpzEXWZybFGFRObb0XNBUCBUVRnB+EuXd933IGlPe0SCwLAstLS1Ya621kEwmdVzEBaikGxgYQJ07z67r6vCQyq/FBaObduCkOOdQcfYjH5GC/smHUgqNw+KcRjcjLNZtc2fa5iw1OFhAYbDIzasANg0NYJjP8kU2fuJk6XaLX7G9S0pblP/Q1n20OP826lr8M2KZEhIPS3FHKgIINke3VfzijlWMmOEaVkDlvYRsPo2NNt8Ie+y7Gw46fH/svf9umLT9Flh/03URRHUUy0NwkhZiq47uvgVo62jBdrtsje133QZHfegIfPjYD2K/A/ei0j8WpeoASrUCEjQW1MjTllttgs233Ahbbr0pttp2c2xBufHm62OTzdfFlpM2xPY7bYVk1oUflBHSoKDYJjE4BHEdlqfYdvYDYJtjfo44NVdorOslSoDmIXmaaIYZuToyYK2OjTZtXsSAXKcy8SwKWeRSquH2qNg33Q637XUwrQbVSgWVcglxFHIGiOBTqa/Xqtrt2Q4tsWk95SUcF+K3WJykFZnyErA5PdgyD9R9eIxzCTEI2JRgeIGTs6SV+pqQqAYkRtDwmU/DgGHAMLAaMfCONJXLPpbDyVImTLrklEV2E7IzNmPqLJxx+rew5+6H4CPv/xgO3v0DOPzgw3HXP++FLHIr3P3vWdCDbDoHv+rjhONOwAFbHcQd/z8gSWOA/By1SsNAW74d06ZMx/XXXo+Pn/xJHL7fCfjQkUfjrG+ehdtvuh2FviIyXhbVYg2FgSLaWzvYHAvSFjr0ybU3F4viXLzNEmJgGDAMrGYMyMJMlmEiVcAVXaSh5yUqsoqKn46itDhHUWXkmjBiJ2OdDq5CJagiovacbcvAoRLfO9SDBf0LuPddRaYtBVHyJdxOWihSeYUbQ9JWwxqqcRkloq/aj8HqACI3hGK62ImguKgMqbCGVsQ5R8ClKRsTsVERWyAYN3Ec0tkUgjhASIgMqBiHVHfFsBApyRdhWdLizrlNI4DNiY3FsgIWPPJUUksjWNbZotgvKitETDYWgm1jMewviEjDy3jY96B98P5j9sUO+22EzfdYC9vuvxEOOmw3vOeIg7HeBuuiUC2iFldRDevwuOO/13574AMfPwi7HToJE9fNY8Odx2Cvo7bFUUe/D+tvsiEGyv0o1cvItWRxxPGT8IETGHf8NjjsmC1x6Icn4YgP78jwXfHeE3bBAUdOwvi1UrC9ApxEUSO2++H73bDtQTT70+hbTH88svec+xfzjvBEdAsozLnaMiCX/mrbeNNwcBJuAMs4fJ+TFK9p6vu0uEa0lNYpOdHTIiC7+pl0Brb8doh+27aRSCRgqcaw8AMflWoFIQ0EURxB7/qzIMd2IEeMmHkjePQqRGxLBL9WoWE01uGtLTmGSUoDw4BhwDCwJjHwzvVFcR6VxadAZl6uI/W8KbKjrROu5WJs51i0tbRhzqz5GOwroL19DDKpPAb6BtDZ3olUIk33oDYCJNwkysUKoiBC6EewlU13jHQyg2q5yvk6oWVvd59+TDbtppDPtMKCjXq1rh/f1fno57r+neuoKckwYBhYtRig0g+ZeGSyodIMBGyfIKLyFwMqZHQEDK/vLK4DFd0QxZhx9biGTGtaK/7dA90YqgyhpTOHlq4sFdshDJYHUKgNoOwXYSUsps1QKvorVGKLGKwPItOeROvYHLy8B5VSKDCst9iDiIaCkIaAhhEgQKB81hxClGx56R2nJwwWpOwK6kFNlykKrZv2wMajd6iPaTkHWtEypeIOmkWoyNJzLpqHooPQdVE2FGRhAYg1XyFlgJBr5ZDxDWnRrxgOSPqQ6TbaZGNMotKPLPDcU1Nx3x1P4vWX5rCtMbo2zGD7XXaCm3CYR8FOOthmu62xxbZrg5Mxpr7cjRtvuRsP3/Es5r5WQI7B+x28PzrHjEHNr+r0zzw6HU898hqeffR1vPT4VDz97xfofxZzXp8L+ABctoXcBGEVEQ0MYVTTT+yC37ttgfU2uIn5fUqbBY3vVr5z5l/qKXECjo+lxpvA1YUBDoHVpammnctjQC5HwZJpAr8GudAFrmPB8zw4jrPIEICIE1/E+SaGy0QWYu0PgzoiGgDkXwY6loKtwN0kV6dRzBNHAQqDA5xBIliMB28MAkVjQV1eTsJ6a5Rg2gZgDsOAYcAwsGYw8A71gmvEpZfERaksTLvndcOhAWBosIye7gF0UPFvzbWjd36fRmuuFTXu7ldLVS7sHOTSOcRBDJt/4h7qH9L+fCaPhJNAUA0Q0SjQks3pR/0V6/ErISoFGgxqAbKpLMaPnYD2llYaA3xIvGBxQ0CEiA0XwByGAcPA6ssAlWogABd9RJ3wiZBeCSMQ0R80/Ajppl/Sa0SQ3fpSUEZfqR922sa2u2yDkz59Ik779jdw+ne+gV332QWbb7sFqqhg/sA8xF6s087rn4+JG6yFHfbYAScw/ZfO+DJO+cIpOOSIgzB+vXGAGyHbloYo/7EdIaDCKm5BwDZHdghRWlu7WrHtTttih113YHoxOhSYJ0Qim4DylHaHVrhMqUTxp5avALEZ8JOnIuTUMqYrYl0gIkAryhGiYRlz4yxWNuNk5WwxHBBjQCwrasZtvf02oBOTn5+Pf9z8D9z2z1vxt+uuwT3338mygA02yyLX3gola29uwO2w686Qx2lfe24errvhWrzw0vP41z134YabbkRYBMZt5GHchPE0tJQwc85s/OuW+3H7LQ/gNspbb7oXtxD33v0oXnt5Jup9QM9rVcye2cs530NcT9Dga/M+kYWrWoAgDXlyQ3gEIjQhLnrexPnmU76JwkySlcCAtRLqNFWuQAbkfzxLdbVaDeVyWZwa8hssMQTIvxKKokUXsrglrcTJ77cksfy+qy7/RsT3EYYhJI9lWfp3XkCMsEbrYr3GpDHcZBJeKkEjg8sFp80wcxoGDAOGgTWLgXe6N4oFjrwZN90d7V16Rz6RSKAl24L+/kFUKjV0do5BOp3lXCw5gVQyA5m75TexIQ0ASc7DQ0NFjB07FkEQ6blf5vVUKqPn8HK5innz5sFWDuTJr0wyTeNwEqVCET3zF0DySnkYcTSMAIvuFSOijNMwYBhYHRlQvJ5VCGr4RIyFyiDDlCiFEq9lzHimBSV4DIdnW7KY1z0PLR05fOOM0/Cry3+KYz53FPZ732444uRDcc4l32P417HRphuhyl1rL+VCOQrtVNw/+OEP4jeX/RInf+7DOOzIffHRjx+Fb/7oi/jhuT/EJBoNZsyegYjKvyjb0i5Zd1KVh7jZAshTAFf+5Q/4+VU/ws8v/hH2P3A/HVcsFyDavJd0tV/SLwtWrKSoxTHcxWbgyCQ6SgkPhEgaUNkQRCxGEIu2z4zNPGuvl0YwBDz7/HMI4xDjJ05AoVTE1OlToDnPcu5OpVDl+ln+7eqYiS4QADNmzUKFYZbbeDqgr68PPT000HBJ3dbRjra2NqQzGYSBTVhU8C3O82BeG0k3i/Hj1oHXCbz+6hsoDdWRzbTBdVI6naWStGO4qNLwi+Gjyc+wlyIi5IwaPWL/xKehYi3Mx+rPQHOdsfr3ZJT2gPMBRkKu05Fo0iILyKYxQMKUklSAUjZ38B1AX+aWdicSqYV+CXccTy8OXTcB23ahlL0oXrmwk1lYiQxAN5RDOQwnAcnfAJ1LO2We0fOJOGh9hhgSmmAYz7jCjGK7kOAS3bSE0qQMcGLVjzlJtmWBcyb+FyyrnJHhI8uTNgmaYQHbJ2C7sSR4n5XJXaNZ3sg0kk/QjBNZZgKGRVVWQJ5iZi6HZQz6Q2RKErC+0XySE4yARS6WhNyvFMMlnSVpxU3oMMpRfca8RpucCCEWxxR3W6AvLA48jGBTFjvaT8a4CwMlA5/u0Xe+Yz225WVWhKW5bRQri7FQ//Y1QC0uI3b5PfA7ieI6XH5HnqWg/BAyJ/icFhzHQT3shZeqwfUUF4L8QqM0bCuJSnUQboL5GB5xhariHGzVQgOtg0zWBberYMNBlfOLUoppPUglyVwCoRMisAMN+R2uAPr7t7i+tjWUUhCjsLRBXvLleR5EilFBFuyNHpnPZTFgIYTinK7kZsGvTeYoSSt+i2FNKWESp/ihmuHy1J2OMB+GgbfIgMoAVAg5rBDLnBElYEecFyhDbkUHykLN5vxgK9QsGz7nnphhNnfOXaJc7Ec27WLvfffEESfuL8Xgobufxo/P/zku++1VWDB/EFvuuzFO/uJJiHI+huI+ZMY72GnfrXHclw8DN/Ix9eG5+PrHzsTPz7oIwewIW264Pr799W9hXMc4BMUILZl2hIEF5diwOQH6qgSVLuDs878Kb30AXG6iDZjbOxt20oNjpxD7RDkFx8/DrbfC9XNEBq78B4HQghMxWxQh9Ho5z3GOjV1EcRq6A+ChmIDXoyIPVpiCokZvxbxWrSJnQB+IUkDQDluVYaMCL6ojwWk66TtI19LIVPPIlDvx469ciT/99A7Me2YA2coY+PNtdHlrY532LQFZv5aBSiGGipI08HZhYAHrTjKsWNFPc6koRpp9AuuOwzrA9BtusDb6++bCttmOqguXebNuFmnHg2vHaGvNYJMdxwEDwEP/foSGglbUa0A9UEjl8ijVWIjrk6sAVsxGi7FH338c8GajEcMDu4zQiglmtgAMI2KPgQQDyBc/zbn6MiBf6erbetPyNZgBDs0YqBRrUC67aRNVQk7FD8Zx3cRJmO5gOQiXEyf5JH55kDRvFlKOpBXJufl/bp/kE/Dew3UhGiAPDLM4uZcGi7wRAgk7iYyb5jJQErJ/5jQMGAZWIAOmKsOAYcAwYBjIZ/MI/RDHf+Q4gOuzRx54Buef+xP89te/xxWXXYG/XHk1aMPEwe/dBy3pVu5AR1gwuxsfOOqDVDSBB//1DD72sY/hvgfvw/0P3Ie99tmbCxxgo13WhvwnASfhYP78+bBcC5Zl0QBgUSoaHPbBru/bDa889YquF1wjShoxRMq34svv3qk0i5vatRaLPrimWuR5x1yiMDcKG16XqQitra2YO38OoGJuolHBZtUhDQ/rrLsWkAS6Z1FPHxigAbYKpRTKBVk4Auuvvz5KpRLEiFqv1tDZ2YlUKgXwbGtpRT6fxwDzOeQlKU97FQZ0Wnlqa7fddoMczz7zOgUr5KfW5rWSLx7BcLg4DUYtA2YUjNqvfhXpuFpWOyTCQiqdQHUwwjln/RzvOeiD2G+nQ7H1ejviwB0OwW5b74o9Jh2wTOzJuD0n7Y89t1o69pK4LQ/CngKd9gC6921g0t7YU7AVpWASwyW9YCumm8R8xF7WQCcsAAAQAElEQVSTDoFgTx12ANuyP3Zj2l2ZZ+dh7MpydmWYhO/B/II9h+vbecv9sesw9qAU7LnFvo26me99+78P55z+IwT9PjKZLI3dDsIa752BRRutWGGXxZ8JNwwYBt4VBkyhhgHDgGHAMIDyYA2tmTasPW4MFyXALX+/FdPfmIm2LLfk6xb+fc/DUD6JCoC1xqyFwe5BjGkdg5222RaoAA/8+37qpoqKvYNpM2agzl3ul55+FdzdwIEHHwhuUUM5VFN41kOfboXW9hZ863tnQo7Lr7gMc+bOBRTgM69ktFwbomTLz1zBQ/aKKAAq5NDb2HQyUC2mEOMtHdTrperF8kYMjFhXpEJ2I+BOvYKbdNlHC/O752G9jdbBpK3Xg2R85qmX4LF/XR3tbLOP++67B0V2Z8ud1sLXvvJF7LbLrjj44INx8snHo2UtW28Kyc8BxBiSSaag4giOrWgUsfTPvCZMmID1thoDFIEnn3yS8dDA8GGxz4KGl6Q2HOZzlDJgRsAo/eJX+W5zgsYw/nrlX3HnP+/EvJnzoCKbxl4XYTVExsvBqjnLhGKcqjuwlyEtxi2MZ5rF0jX9Tcm0i8UP+6UMizc6Hce0us5haVdZN6FqHqxhKfFW1YVIu+rptlk1F46Od2Axr830EidpZr4+B/+47hZc/PNfA3V+azHgKQu2gG6GmNMwYBhYgQyYqgwDhgHDgGEAKPQVkHbTOGCf9+Kw3Y7G/Xfdj458B9JeFvVyQENAO5Di0mU+EPsKXpxEPtWqN3XEAJDkBk+pVoLjOcjmM3ATDmbMmQk4wLobrIsE42tRHelcWivQc+bNwf9deAHQAtx85U248547Ua1X9VdRD+oQldvmrnhMl+UoRFTGIUCk0yz6sBY537YrHi5B6mgiREwjQMA25VozqPllVMMqOse149DDDoDbCrz6/By8+uqriKIQtXqFpgmFvt5evPLKa7q8ZBbY57CdsP02k0BaMDDdB2wgR56k9fLOAF+edAh8ZLNp+H4Nu+/O3X9Gzpoi7wzoYzmKYABLh4ain6AhAAL6zDl6GZCRMXp7b3q+ajDA+WjxhsiwJGQupdJ73TU3YKB7QN9UEkiiNdUGvxDCL4Zww3QDUVL/FspdKBP0EyHDNTz6iZCIiIWS8c08Ot0Sfolrhi8pJU7KEilxIgkvSiMh7aJ0iQTjmvAWuhvtTvopJII0vDClkQhS7E+SbU1C8my2wSSGJ3H9X29qPOomnJAvsoOqvB8A5jAMGAZWIAOmKsOAYcAwYBggA2M6xyIKqGj7MXrm9kD+o0jP3F60pFuQsFwcdtBhANcsr700FXOmz8GErgmUc/HiMy8BaWDbHbaFl3YxVBpALa7CStg45DDu/FPXzbfnUa5V0NbRilk0CkQqwpe/9mVsuMPa6J85gJ/+7KdU/hk/hkYGG1BU+GGFUG6MeliDH9EwwDy6AVjaIauopYW/+TAVQ9sXtAQPqY8Q5V/+1Z6TdjC3Zw6Up2jMcHDqlz6F7FgxnNCAceuNqJRLyGQy+icAdRoyemkAuOOf/8JfLrkFt95wP15+dDoef/xZ3HzzXbjnnntoSQGCIKCy7yNBo4niWjCOQ+7+FzF+/FhsvN14Fg488cQTsCyLDWpAdv2tRb9RYDgzyiMIdJlz9DIgo2P09t70fBVjQCYlDkmZqJrWSQco9ZfQ2ToGcZ0W0vn98GhSbkm3QR4zS9CnEVNhJlwiEXtwkSBcDVsNS+1zaUSlXzmwCZf5bULy2cpjigRsfrqxyARdHv0iXdi6HAlPDoc3pMv8Ng0TIiWfEzOt1M8yXLodkfR7w9KVtGyn+L2Yyj/dLmWCxgIdx/65TGszzwtPvwjXTiDiDZHBQMizAn0kXUtL82EYMAysKAZMPYYBw4BhwDAgDMjv0uW/ibi2g4033lj/Nn38+PHoXdCNdSaugyM/1FDm//nPO2BxTefXAq5nPNx6821AEdjviF3w179dja9Qsf/s5z6n//Wd4u5+vQzk2/Jwkg5mzJqO1vYWbLzpRjjl1GMBKvvfOutMFEpDiGwFeds/FCBKdxgHlDGUDa0AS5i0U5aUIjW0x9LOd/YjYnER66dUImMMDPWia1wHGxPjC187DskMQFsHLv3trzBUHGQbgVTSg2db8DwPmVQaiUQCM2fOxOTJk3Httdfi0Ycfw2uvvq55YwWYN3se/Fqdu/5ZnVbeAzBUGMT2228P2eQf6K7j1VcnL0zPBpEc6e9ISEkGo50BGRGjnQPT/5XIgMzFMesXUCx+SmCNE2SCk6KThGcl0JpppWFV6Z8ADPWWEPrRYpD/cS1hIpcKWk8jIvBDCMJ6iOUhYrqllsN6JS6g1AgilkewbEkfMrwJ8es0DIvqVODrMUJazEP6w3qEqNZAQHdAt4akIdaauC7yuVbYtg1USY8C7HRD8n5KhzkNA4aBFcaAqcgwYBgwDBgGNAMvvfoittpmC9SDGia/8ZpWasU9btw4/PHKS4AscPs19+OOO+7QxoH+/n7uVI/Hv//9b/z+wr9Cng5Ye9MuHH/SCTj5M8dj/AZjcceNd8Hjpn7/YD+GCgVsuMnGUI6NH537I/hV4NZr7sA9992LbEsWYRyhWq8jKAGxpbjrz/VcGFKxtrhmUmwjlXGpRAM0QhAMtbi2FIMEnW/rFAWqARaIRYhVDHliobU1jwkTx+MLpx6HGo0a1Nvx61//GrVaDa5rI8F+DQz0oVqpIJtOYccdd8RXvvwJHPae96Be9dHCtV+1WkXIPm299dbgzhPkX7Va3N3v7+mnvh8hDkJMGDsO22y1ERAAzz33HNeXASJuFiG2dJ8xfCg2cSSGg40YpQxYo7TfpturAwOcrOAA6WQOc2n1LA2W0NbSiSiIYUcO0m4GjuNo2JQCsYbaroRZOtxyOQEuBhsWJ157GBbTNjAyncM0w36Way2Wfzhch0lZDb9Nv6CZVtwCaZ+EiVwSjXZKW0fC0+22HY9tcFALfCzo6QZ4o6BtgRLgrI8ajQWxTbc5DQOGgRXGgKnIMGAYMAwYBhoMrL/hepg6YxoyrRlkW9Nw0w53uZO46NKLgDbuds8FfnbRL1AsF1CqluAmHP24uvj/+Ocr8IEjTsAPv/Mz3Hbb7fjDb/+Mo488BrfefjvgQx+tra2YM2cOTj31VIzbII2BgQrO/cl5kP8QIEp0OpWF6yao7APyNIJSSj8iH0Y+5I34upAlP6gUAwrv9GGxQL2hxaJF+Y9VhPFrjcdh790PVgtQZ58uu+yPen2XTqbg2p7ewU+6HnK5HPp6+vDG5NegmHbSbutizz32oiHD4fo3g4033BTrTKJVpBd4+omnoSKF9vZO1Gn8EB4mTZoEpwuIhxj/1FNobW3X/xWgYeSQlik0DnE3XObTMGBGgxkDK5WBiLULKBY/RfmXEM5b5TKto5zoW3Ot6F3Qi4SbbBgBYMOPA42AciR8mkJ91FGP64jsCLEHRG6MwApQi2uoW1VEHs2liQh1VUVg11HyeYPKeijUh+j3GV5DjdvuOp8d6vzVqIpyWGZ8gKI/xDRVhI6PSkQTdALwWX45rKBQG4SbsVEJyki3pDBYHoBiG0r1om5PaLE8hPwLELGtEV2LIK5GPJwYbtpFmW1zWkkI+Yh51UZuiEAtlTkmMqdhwDDwLjCw1CJVczGphqOH5y75F07DIWuskD7K00nyu1R567YsSEXKjpVSTULW2O6bjhkGRjUDCwbnwU4rroUKXKOUsc6G6+DqG/6KCVu3YsGMIk78+AnoGVig12Gy5nFSDrrp75rQqd/aP2PaTNz0jxtx7rnn4le/ugRzZ83BWuPXApdDmDVrNsqlEtZdd118+OSDwOUeutZN4b6778QjzzyMR556DM889wSyqRRUEjj/pz/AQw/ch/HcDU8lkghCatxcXVFbXvgdUW+GBkOi5rxN91s9FTV+wdLzR3j/yXshPa4RmxsLfP6rJ+LL3/gkvnL6Z3D6WV/EJ8/4AA7Yf3+9Sy+KvBgznr9vBkIq+rsfMglf+PJJ+OK3P46jTjwANRpT7r77CXge178RUC6UoZTSho+tJ20NeQDh0Ye5+x9ENH5guNtcLHLHSPGepGThCGYEj0YAHeYczQzI6BjN/Td9XyUZ4LDkhLVY0zjRghOZhFl6IhMX7xMWleWFCBBSKQ6phDdkjNiOIS+FEQV69312ww/O+wG++6Pv4kPHfghjJo7B/L75SOVTiJwIorDP6Z6JfEcOLV0t2HbnbfGl076Er5/5VXzgmKOw1vrjkWlLwVc1LeVmJvnEcFD2yxi3zhgcduR78L1zzsJnv/gZbLX9JGyw6fqYMXsGMqyj5leRpIFB2UAQ1RCpELEKoNsrBgEVIqQMrYjhke5LpPtDP8OhOMeTGpnCI8tHDLnBNXgwn4YBw8C7zYAp3zBgGDAMGAaaDKRb0pB1UK41hwnrjsevfvMrZMcoTH+5GyefcjLmzJ8DrmqQTCeQyqS55omQyWVw6KGH4qEn7sQ5P/gRPNuD/OwxrIcY6B/CTjvsDCSAl198hUseG0k3iYEZAHdjuAACrDzdDqEILoYsbqxwMQS4PNvA8hz0dffAc1zmZxqekpTiXT3ZlCXKt1CeC5TmAPKv/YqzgSG6h2ZHGJodaNRmUZEvl/WTAPJT0elTp+Pxx5/Co4++igWvhUCSRQ4AC17xIcr9y8+/goHeAbiWi5aWNmSzWWy00SZo72QPC8CMGbPQ29uPOIiRz3PHSK+bWYZeOzdbKFIQSITBKGbAGsV9N11fpRiQoSjgRCbtGhbiXBJiwY0ZqCUV5HgJRFaMkDv2IQ0BijeHTbbcBDf/82acffHp2P2g7bDf0bviC9/5BK664TJ84aufRV+xmzv1JciNrKWzRRsC/vzXK/DzP59LC+6hOOT9e+Pz3/04Lr/+Ynzm1M8wnY0F/fOhEhFqUQUtnTkcc+KH8ds/XIzTz/sMDv7IbvjYVz+E83/3HXzxa1/E3gfsRQt4Db7yUaGhQJ4KsBOKN0MfERX5iO2MaAiItYwYHhARYvZD5u9YRdrfvJvFiCBhIkmDOQ0DhoEVwYCpwzBgGDAMGAYWMiC/9+/p68bY8WNww+1XIb+Wg5dfmI5vf+fbqNQq8JIe2tvbkc/nIU8KVSoV/cb7KVOmQHb0Dz5yDxx1xAfQ1T4WLelWfOz4j2PvQ3fD5Mdn4N477qNO72Lq6zPwyVM+h/13PRp7TnoPtltvD+y66V7YddIe2HGzPRENsjk14AvHnYa9tnoPZs+cjY022BjlYglcQkHJYpFrJmgwLc/GuoqOt3vKZpSGYkkCihHnxRdfgV9ddDl+9cvLKH+HS3/xG1x6oYDuC3+L3//2L3jkoYfh1wJ0dY7lbn4Gc2bNxb133oer/vgX/Oirl+KHZ1+CP15xJZ5++jmUy1UkEin904BKqYq+nn48SYPBry76Ky795TWYMXUWxnaOh6VsTJ82Uy8ZlbRvuO9cdTIsNSGJRwAAEABJREFUJiKNEU01zlHIgGhco7DbpsurEwMxGxtxbpXd8IhuUX4jq6EE07vwXHJSFz9sC5/49KfQup6HygLg4gt/j7NPOw9vPDtbW1c/+ZVjsO76a9M6TSvzUC8q9SJuvvVaZCa6mP7CXPztTzfg9K+fhVuuvgNilT7io/vjk58+hTc2B0PFIU6rPjbdfCOcduZnkBgDVPuAX5z7Wzx05zOodgM7HbgZTj/jNNRDH8mkA9+vIYpDOI6Ncq0M6QtoI4cKIf1beJOi0r+wYxi+TGOGkAeFSN/U6GSAOQ0DhoEVwYCpwzBgGDAMGAYWMSCK6/ixE/CH638NyPqEUZtuvC7+dN2luOeBW3Dfo7fh7kduxk13/xWnfv6L6GzrRBzGeOn5l3DHjf8GBoCvffvTuPWea/HPW2/D177zRXB5g1//8lJUqexy1wRpN42pk6dhqK8AFVjIJXPIJrLIp/LIJ1thpQFZQqWcNCIq0mE1wvy5C7hL7nCdNLx2YpJ392zW01yViZ/gJj5Ci+1Ww7ChfBe27xCuNoaIUl8ulxHUQyTsFDLpFnge+xJZ6Owch5ZcO5JeBp6VhMd4W3ngchKlUoVp88hl8/DrMQYHC4gjwHMTSNBI0Nk5BtDKf7PnjJQviZtNmjAljWvGGTkaGbBGY6dNn1cdBmQACpbaIsVQIlYxQppyRekPuUseUzkWiMKsOMEtDuYZPpkN2261NbbdZyMd8vGPfwKXX34F7rjjLnz6059GtZfBVeDzn/8s5s+fi0TSxa677grkgcp8H2ee+U386tcX4eabb8T//d//4Q8X/gXwgeOO+xAtsNDwwzo+/dlP6Te8znx5AXZh/n/c+Hfe7D6HL36RN7MiMHGzVuy43faI4xjy8hrP8zh5lxrWacikzHbwZBe1qi98WNIvWj2kbxZvBDYhSdl1Gs4tiN/WqZnRnIYBw8C7zYAp3zBgGDAMGAZGMJBOpNHX3YfnH3gDpe4YLz88DXOm92LK0/Mwd8og5k8uYvYLg5j3ahED3QOoDFWQpBI7f3Y3fvOr3+Gn5/wWz90zFeDGiesCj9z6DH5y+kV48ZkXqejnYVF5bkm3IkHltz3XgdZhd61Yx1BvAX4xQMyNHfl5QFfrWBoGWpB2U8wH5DLMT6OErKWaTZZNIQGXVhA0w9+6tJh1BLhug1RAKLo9JwVB0s4gaTWQokypLARjO8eiJduiDRWVSg21ms91oaXfc5VKpFEiX0ODJTQhxgJ5u3+Sce0t7ajT4AGuA+UnAWIgCIII3d29+skAWzlsW+NUFAokAxFdhAooBRTmHLUMyMgdtZ03HV/VGBgejo3ZamHjRPFvKvwim0YACZfJvQnFCVeDM7uEgRPjWhPWphUUeObe19Hb24v21g7I/63t6enDww8/CmSp7NP6On7CWMibWTs62oEy9NtVhwb70dPTg7XXWktbal964QUgBTgeIG+mbW9r0Y+3bbD++kh0Qf97lzgIUS4U9W+znn3mGTxw7xO6H8d99KOclHvgWC4QxZzYixjTyUyMtQQxeBNoQJR76YfN/ojbZn/syAaYRizdoDHA5g3GZv9gDsOAYWAFMGCqMAwYBgwDhoGRDGS5Ey/4yhe+goP3OxinffkbOPZDH8UpJ30SRx56JI7/yPE4aN+DcMLRJ+C6q6+HFbkY3z4BHfkOTH99Om6+8VZ84dOnYucd9scH3vNRnPH1M/C3v/wVfjVEZbAC2fGOuLsd+xGKAyUM9BVQK9a48nG4+59Hqa+CYz74Cey73RH40+V/5i57zHVcFvIbeL/K3RqmHNned8tNlZrrMwtclrEKq4HY5s58gLAWNd5xUAMiQbUhY8rZs+dCfhYh/82gNd9KxT/BPJFW+Ht7BmDbLnLpFnS1d3G9OBat+XY4ToLl+SgWKsjlWlAu1dHX288NKQfjx03ERK55czQqyItYZQ3Mxiw6FVuqZOdfJLEoxrhGIQMyUkdht02XVxkGRKllYxSx1HNhRMTJNSY4eTIs5PZ+RCgqyU1YsQOBEhnasImrr7wae295GE7/+jfw2quvo1quYdONN8PE8WtpY4Ds6NcYNnvmHE60GTzx2ONAHWhZOwNHORg3ZjwGevt4U0lhm6220k18+tEXkUomIS9tyXOiTbayQTSmTn5lMjrbO9lA2hCKZd56FF5/7TVd3rZbbcOdewfVYgmxHyDtJei32V40FH+A6aF39hX7ZBEiG8q/xXAHDeWfCTl/O6HDfIoecxoGDAPvOgOmAsOAYcAwYBhYjIHuub2Qned6yYdfDrjz7lBB95GIXf37fRVY6GzpguJO/uCCAUTlELOnzWGch/XGb6DXUAknRYVdYf6cHmRTOSScJNdQCq6dRJ1KfGmohNZcO+OyXKPlIDvjCSrBsj5qybahe043EraHse1jkGJeeZlg0mOZYcQ10mLNpScaBjC89KT/7ZwWM/8nZP0mkBccyr/7E4hbnmQQeCqFBJFJZ5HwklDKguzey+5+wk2iLd+GMR1juD60ILv8hUIJAwNDKJCLMIjhMU+Oyn9YD+BaDuSFfy53puQFgAsW9KBYLKJcrmDRIb2N6G3AQsSyY/rNOZoZkJE7mvtv+r4aMNCYpmTiYmOp9PMTES2Z8jSARZOrAFCc7BXkkIlXpPjkf6VGtB6X5N/JrLUOHMeBvF02SQV+m702gmjdt99+O7baYks8//yL6OOO/713PwAUgOuuuw6f/sQnceCBB+LbZ56J4z51DIIFwMUXX4yO1g4UCgW0tbaCdzOgBrzx2uuQ/z2rlILNCT2TyWHW9Blg0/SEvPbEdSBWWUfZ+qcA8+bOZZuhD4udVFT6xSNdFLf0Q2QTYJomJA2G00seA8OAYeDdY8CUbBgwDBgGDAOLMzBh7Hj9NKM8bt/JXerpU2egJdeKkGsuj0p6ob+AXDLDHesA5UIVa3F3upXKrTzRONg3AC7kqPgGGNc1jgVbqJTLXBNZVPJTsG2bSj/zBhE8x0WtUtcbOL4f6jRK2ZCfIFQZLkYB2bAZHCygOFRAMpnmWs9jmWBa/MchS6n/CHwXAuIQiGmIiLh8FXcUcRMrZO06HGyjo/tf5IZRmX2PuZ6VfouSL8q+rPEsy4I2IFDpTyQS0PEso1qtQtJHLFykrC3pRCaTgax7JS3+42DdOoySa2jtNB+jlgFr1PbcdHyVYEDJPEQA3OFHwL8YId2imEOxiZw4E5wsE7QkJ30FNyBoTbZiGyAsVJi0AptSoFiCgDkBKsj9/f16wpTJMJlyUSj3oWNMBl/9xufATChPA55/+nUUBiPkWsdCpdL46ne/hYeeeRrWeIUPff6D+OGlP8C+H96L5QFnn3M2Zs2agYH+bqQ9F+1j2sAG8OYE5NryWNC/APKvcQL4KFYL6C/2Ax7Q2tWCSlCCnXBQjwLEtoKXTlCfdwmbPbYR0mjAroFdJSL4VoS6HRA+6pYPOOyVTbhAzQ4RMp4+cxoG3jIDsV2CXAcyhiFjTNGSJdYsXkeNR04CXbbS1yidInldIeZAFPD65ODFagvOLVgamv3S/QU7vuyTS7pGpKQVl5IPQKlhB9bcQ3HgyGJVDKu+7yPpegj8OncFbViynSU8xoDiALGGIW7NDMOhx5mMsdUT0gXBoiEUcThF7FWgEfJTEFMKFl4okkkAc7wdBoZ4n+0JC6iyEPk5tChZ/AIQFEkux54oR2FcZ6oagwm6RSFjAORJvzCO8HYQxRVEcW0YdUS8tzcQ0T0SAf0E6480JB9BjU3auCTCke1iP3x2R0PcI8CiGpcQw7iQIAtyHfmQdlVrBfolgoL5efk1hp92MzyWtIx7G6corolECrVyHfWKj67WLsTyyH5dwY5cZJLZxu/aqcTm2rNYMLgANauKil1BmAo5TyjYbE+lUEbKSbEvLhJOmmXV2dYA9aCAVCbiWmoB3JQPyw1hOQphpBBwsVSrV5DOJFEsFxAoxiVsuNkEymEZ1biKwI40qFdDAM5XApv3MAGrhoaClpyooAEew2GSbyRYNZr+wOJ1TsQqYFhAY0O0OBRLtwQhQq7ZfCdAzQtQSdRRTtZRCyNElg2Pir1AMX0Q1BFHdbhc74l0SFAc+9w8qkHJbVdFXEPKelAhYj8TntJ1RkFM7lKIAxulYhW2xYWi/tID3TbZMIt5s4/jBMI4izDKwxyjmwFrdHff9H5NYkAmZenPIhlhrbXWQu9AP/r6+jDIHftcLofjjjsOexy6K1AGvvGNs5DP5zF//nzJCrGkXnHZ5dhxx+30HeGBux/FTdffjv65VJTSwA9+9F39REALrdiSQZ4sAOf3BOPkHQPykr8C6xGrrTxlMHbsOIg+ValU9VMAEi4LZXlES9xShoFhYKUxEI+4BWi3+AXSIpECXgpK/CPQ9K+Jstmnhd01jv+dAU6KXMwuLR9jRgRzlastm6urHNEV41zhDNhUaLJ2Tqt1CQtUhABq+hxRvIgDMNxiCg/yQLrNTxse9TsmROOwOee9HVhIsA6CSpUVe3Q7w7BgsWx+0i+fw+GSRoAUwwUS959YrE1sqivghaOluIeh2JUK1zFVolyq6TfBB2EASzlIJpL4j0MNhzTlsNcIw4BhYPQxwOlj9HXa9HjNYSBWMRpo9imig6CVlA7MnDkTG2ywHjo7OzBUGMB73vMefPk7X5AoXHLxpXjppZeG02wA+X+1B+y7H7baYUPu8s/HIfsdga9/9TR84+un48D99sfvf/ZHIAt86Utfgij38ohWfy93+KU0Gq/bW9uR8lJIukkEQYRyuYxslhnYHHnRizyiJUq/PI0gWZQyd2HhwWDlMaBkF58LSwi4VIb4uXyGhuL+gUVAQ5I0jWuABcjqkzsfWK0BQAHLBAAYvCUGOO1hIa+QMRTrcURn4yTvekzRt7pK6dXiYGd4smu663QOn7xe5JoZ9ulISdT0G/mWGIj8mGo9s1YBf5CySFDxl6lMD7Y6/Rrkvy6gn5un+gmAd0KOLFPXw/KbUspvukfKkeHifjOQ/EtLx4ss4YDrESCdSkA2JiKuPcIogh8EnNbZZwwfMt4E4m1KcRsYBgwDo5KBEbPDqOy/6fRqzoAoJALwVsd7IcStH9Fiv2IrRr4tj+kzZyCII/1v+U77wRcZA1z4o4txySWXcMc/xtoTJuLVV1/F/LnzsO+++0IWD7fcdDOGBgqIWVgrFXvPSeCKK64AKoDbqbDZZlugq6sLCxYsAIZ0kdh2223R090L1/HgOA6SXhJdHWMAGuJnTp+FRCKh/7uA53lIpdKo1Wowh2FgpTIQO3LpQC+WqYXJrhUWaicWRh68FBrJFMCkGlx2A2p4Zbo6SvYF0s2REjzETyGnwZtggLudOhUNr7EGfZTNobRI9W+4ZPwwxaKBJAGrI3Qnlv4hw0piZH9XpME7z0DOtmFT4X/k7idw9eXX4RfnXoYLz/o9LvjmpTjnqxfip2dejPPP/CV+/O2f47xvXUj8Uof97JhEELIAABAASURBVMxL8fMzf8O4X78zOONSliPlCX5HN3HGZTi/iTPp1/UxXqd9c/We961fs81LgG3X4ZTnfOe3+MkPf4vbbngAfpn88hpynZR+/NtSnNsbQZB1EZ2Nszm3NWUj1HwaBgwDo4wBa5T113R3DWMg4iJTKya8mcWKdz8MQ7sjhKGPjo42fPnLX8anv3ESwJvkz35wEa69/nrkqdiXCkXII/kdHR2YOHEiOkVhZxHyP1blX8lEAT0h16m8g1piGWA9QmEchAjqIRQXvo8/8iITAAfufxBSiTTkPwooph87ZjwOOeQQSY67775b35RrNV//S8E4jtm2UMeZD8PAymJANQ0A0gAOdYhfa8RyaxDooQ0dxTQixdDWBINW6zOmSWNJgNe4hImEArTEEocQIVgieLR5Fec/GSWkDBb5kHHR4CACvWhyJ+HiF4Ccg4d2S8bVGbovEa+YJkC3wGLXLbot9nQRYoY0gAY/jDXn22Cgyrzc9X/1mdcwa/JsDM0rICwopJFHOs7CriVhCaoJ2BpJyhSsaooyDaeSeFtQLEdVM1C1FJGGqmYJ+heGSThRHY6rUUpaidd5JW7ZaLS52fZhWXPZdg82pRO6qJdDzJk+H33zhoAIkHULeF2SGX0ySILBJQlihjRBpzkNA4aBUcyA3JlGcfdN11d3BvRNjUYAuaktMgTwJsgwMQ7YroUf//hcHHnSAQj6gF/98jI88MC/uRMfIJvNY7311tM78Z7jolws4pabbwa4oDjuE+/Humutj6STQHGoBMXCP/WpTwMeGWP8G29MhfzmP/YV7rj9Dsgd9sjjDsH3v/cDvO/wI3DKxz+Jz3/2C2hZO4GhqT7+/eBDUDGQcD0aAGoI/QCpVIqFmdMwsJIZ4LjUK8MRzZCxKl6JEtlcRIpbwkRBFgAOELsMXj1lxAt3STT6xW4xLob0nN0z55tgoMGVfHK6RNx8SalqZJXwhsvSQslAIsdYrQEq+tCHonIvXW1I9pFKmBIAC9PAHO8sA6RZ7sn1Qh0pJ43WZBuyTo7uHBLIImnTTWSsFqSI9DDEL+6knUeaeKsyZbcgbTXq+E/ZgkXxeaTZjhQh9S5bSnktw/kabkmftvJoIEspyGkZ1xTANcicmfMwa8ZcoE56I4sfgGW7+srSHn5Ew6DQp778tMt8GAYMA6ORgcZMMRp7bvq8RjDQvKmJsh+rCE00FpXARz/6Uex8yCTtpS6Pz53+cVx/x1/wyMP34dZ7b8A19/wG9794E8aPHYtKqYq7/3knpk7u1umvvvJyXHrxJbjogotw31334qOf+qAO/91Ff0IcRujs7KLRoIwH7nsAD/7jKcjLhw45ei/85Nyz8akvnYB9j9gZhekhLvv95RgcHIT8+5pkMg3XdaGUgucl14jvwHRi9WXAkiWiGtF+XkN6kDfliChxNq83nQZcQoryL08NrKYyZh+akP4JInIiEDf4EdNP0TjZZWZpuM0nd/0tgEruYlSMHDsytgihrZGGHlGUJYBQqGH1Bvsv/SE0D8JF8yJh//RYGZaKUqNBhPl8JxiosRDyXRgY4jdgw1YOahUffiVEVAdlhHpFANSrEQJxV+PhsAg+wyT+rcp61We54TACyjrRDBMpkHiRjKtIGnE3wbZIG6RNInX7okb7tJ/xFcGIMIYHLEdgRR7as51wOAfHAblwAMtSvCa5HAk54BgknyNBuvSMJpLR5jQMGAZGKQPWKO236fYaxoA8CSBdakrZgRJ/vV7HnBcHMOWZeRjqDzH9uQV4+dHpmD2jF3Ne6cPc5yqY82yRyrkPm0tR+TdCXz71S7jvH09CZYEtd94Q+xy+M7xWltYLnH3qj3HTP25CT08vAj9CS7YNC+b24Idn/xCXnPdnPHXHK1AeMP35Hjx409P4yU/Ox+WXX4FsKsud/ypi3oldNwGlbF0nSzWnYWAlMsBlIMckuGbUjYjp11qL/DwlZLD4wcV1A5LG0svHRpxklWtudZXSH8VeilwaTNh/Z0AxiSUDgHJZp+IIssizgkMXtIKihxmdaITQZRFyrkZSK/xsr+y6CgdyuTQRsi/ibkqJb4JR5nwHGOC9lsMKSoEGdQ+2bSOIQt5nFRxH/C5sK0GIdKFscTuwHFfDZnrLsfHWpWI5MfOLBGzHol8N+5eUFuOxeLzFtrANtpYu87mwpI0C3W72wSK4m+9aLhqQ9rpw6K8Va3CVow0ZsoGhrymOsSgCbFthaQejlxZswgwDhoFRxoA1yvprurvGMSBDeCQaHWwuSK+66ip85CPH4KTjT8J7DjkMHz3mOJzysU/g6A8egw994CM47qPH4PjjjtMvAJTdeZ8W/f7eAZz1zbOw15aH4isnfQufP+Y0HPueU3DQfkfiX/+8CwP9Q8hm8uDtXFv789kW7jrUcfWVV+OrX/oq9t7lMJxw3Ik485vfwn333A/514DlchXpdBZikFBKQf7vbyyaU6O5y/xUSnFx04BOpPSnDmu4zKdh4K0zUJc3R9nML+Mq4haSLctDrh6p5CuuJmN5rEVDwmMo7Q6ZIdTuULswInT1cvuBz+vYYl+UlnHEHgehdgOAHIo+NA/haSSa4aNVxjEVDSpdQQB5sknmN5HyH0+UIlERiYkBv+7TYWsmlYTJwKkxKEoBUYJYXaX0YRjSJ0GzfyJHIJb+MimpQq0mEfSY8+0xYDE75y8rYaMSVBGoEG7SRcDtcJ/GzFCGINOEhNxuG08Ixmg+MRhxoaBcCwFnMJ95HOYV1CMf5XoFIQer5dmQdKVaGXbCARyFil/VbicNVMIC6iijFpdgp2IU6wNI5h1ETh2hXUPs+jpewvOdaRRq/drvMG8yl0Q9riNiH5SnUGWd0kaP7aiyP9quxD5I26XNIyHpcukcyoUq0sk0PBoKOGWDOxkkBXTGBCAjrQkdMfxhDUsjDAOGgdHJgJkDRuf3vgb1WrEvhNwhxSU7MpRyWjH07+7lsUu6YDGNFdsMWwSMOCSdwGIZApt33+efeh6vvfIauud1a2VfrO6Ok2QZlt5lULxzK5ardLkWw2nRH84PvdzlJ/1KQ7ENFkA3Q2EOw8DKZ4AXCU/dDlfGZoigVkFhaAhhGHAtqRaDQ1W5AZujW4He1RopJ80uWOyjA+oLkOvbcxKIwhh+PdBxMMebZoBToU7blJCxRSTdBBwGqhCIikwSEBw+ELvA6gz2B6JdNeXS3NI/xiuHfWa8YwO24v2DYQwx59thwGJmBcQqIKIGGKQVfyV+INIyQmiJvylDhgeoRqK41xDaoqTX0V/qpQJfhJuxke/MoxwUtT92Q/jKx1B1ACqhEDkBBsoDGKz0areXtWAnQWW+ov29hfmInRAlf5BlKaRbk6iGJQywfDejWEaM7sH5mNc3hwaEEo0HZSgnQiD9cGKmrbF9kYYo+ryE2DcQHECIEauYcTHXGxbXFOBcDM5VYAJCEYjlYzEIVRIg0eJWOhfMYRgwDIxSBmQeGKVdN91eIxgQZZpQGoo3RBCWBniDE0Ve0IhvhIvfihwIMHwoWZxqNNI008u/AiwVyvBrAUuzuXBzWLaichTD9xnGeqUcKXNkGSPrFvdwNYsL5l08wPgMAyuWgfauTj08o0qNq9c63RacRAL5fAsc2wN4TYDjlGtoqBCEBdDoxVUupQOgunqDimhYjeCX6fAVIOtmwrZseK70n92jn5+LnVx+M6ksxhcLHnWeWAkHTYzsPscJxw1JAoajK0MhnnzwZfzu4ivxw69fiB9+9SKc+40rVmucc8YvcM4Zv8S5GhfjvG/+Gj/55iUa59N9/pmX4Pun/RS/POf3+MdVd+D1F2ZpPlwbsNRIvoz7LTEgHBKyQ99Q9EmviiHjUqauRpgo0jEihodWyLgAkRUgplslY9RQgZOxsP5m6+LAw/fHsSd/BPu/Z190rdWBjgltKIdFDTutkMi72HjShtht312w7yF7Y+/9dseuu++A7XaYhB132Ra777Uj9mJcxD3+QrkPybSDUmUQflTCeJYnaT704SNx9EeOwvuOPBRbbLMROsa2oFIrILIDWDQuSLtK1SLzJtnWRrsjFdFNkCTpV6N/Edci0Iq/0nNUhEVHBPkjGzrI0p/QacWtwE+5PmEOw4BhYLQywFlgtHbd9HvNYICKvL6RcShrqRo3Rbrlpqi0tGBzN1+UdCt26BbYlPZSKFAMb5RhU9Fpzbcjn8rD466/RaUAvIVG8gM7Stu2WZe1EI3yxc/8zZcQ8Ear6Fb6rm0B0h7woOSnOQ0DK5WBocGCrt9KJgCOccQ2xygXrUNlFPoLHNs2lKwrBbLIFKm312wgdOHwOuDVtNpK6bztWHA9B5at2CcgqnLRXY0R1dlhnjDHchmQqY1THARAgzBFoWSOI6UImZ274M8/+SJeevpl9M0ZRAoZjMmOhRPm4QYtq6+M0mw7QemGabhRikhqOFESGTeHhJXVBqaZU2bitZffoKENjUN4abjM5zvIQCw/PVlqeTJ5AZEVQxRoUaprfgVtHTnsd8A+OPrkvbHjAetiwgY2ttixCx84eQ8cdMgBGD+xC2Hsw6Vy7iUdbLTJelTyN8Ouh6yPPQ7bGvsdtQP2Onwb7H341tjl4E2xz0FbYcy4LuRaMnA8mwaAIiasNZ4K/3ux50GTsMF2nVhnUiu2338jfOjYvbHzLtshkbYRxXW4noUYAarVMlKpxFJ7IYFyfS2amCUk5gf7J9cbIf1jTxthYDhdDOZqBJyxAVbCD3MaBgwDo5kBazR33vR99WdAlG5Fpd7iYnMRFHiPh2LYYqBCr5pgHkVIuiUheaxY6fzyP3Vl9z+shxC34irXYrmOcpB0k6zHWgjJB8ZpAJC0AizjMBffMogxwSuMgSEq+pC1o9RYiyH/TguhjUy2AzkavyBrR1FUlgQ3zLlOpcLMRWrgrr6yxI5XCemP9JVcWI6C5SqIxBJHTEIEEaVgiehR6BXSBMvoOvnUGgeTTH1lOma+PptjLIDlu6gPBlSeXbiht9pKFaZgRQnYlA0kh91J9imBykAdVp1KXV1h3sz5eO2V1xvKV7QMvkzw/8aAjC/Jwfu1vu/y/quGAVF36dZS0hCK163FPCqOYcUR3JSNCeuMwwabTAA8YPorQ7jpHw/imSemAzaw3jY57LLHTsi2plGuF9E31AObhgCkgQXTfTx+5yt44aHpeP3p+Xie8ql7puDxf7+BGdOn66cG5enBjvZ2HLj/gVhrsxxKPcCj/3oZ/7ruYTx7/xRIOdtutz622HIThGEdflCBow2SNnzfh2Jbpb2y5tD9kj4wTGnJFYSK6IqhFX5x6wgGiRtMqCFpGMZTytNBzSiGmdMwYBgYnQxwBhmdHTe9XjMYUHLj5wpT8UYvACXkxs+wxo2TPqaxCJtxksaOHN5YLe70O4uRoHhTlHgJbEhL38R9PwSo+Lu2x5uzA6UU5CmAMAxZjtIAy9Y3aWbWkn46F530L7zYRroXpTCIx56VAAAQAElEQVQuw8AKZ6CttQvguBdl3q8BXoorW7l+ZM1YZ3NENhHSLwgoBeKWND79q6vkol8W+iiRhiH2Q4wBwkdM95KSQeZcFgPNQcJ4zm/gGFKcc+MC/TJWOPl5yoP8y7K1utbGmPwYeLJbTkXMRgh3NZVOnIRNWNztdwibcGgQ0G6GZ708WjJtaG/pQsJNoTzIgSZUxUBQJjfmfHsMkEcQcs8VKI49kVZs6/uyRb/ST/+B3xOo9Asijk5AIYZlKey55x7IjAFefGw2rr/+Ojz55BP4978fxLVX3Ak5tthiHeTzOSroAer1GjIZzpEOFflHH8Gd/7oTt9/yL9xy4200HNyKe+9+AM89/QISTgr5bB6O5WBc1wS0jWdJMZj+fjz870fwyEOP4I5/3oHH7noBThuw+667II4C1CpV5rGQz2RRGBzS7ZXrSDG7kr4QFq8r6ZfNfgERYwgVIVasQCdEw824iOClx75C95mJGclPJmUUHeY0DBgGRisDMjeM1r6bfq8BDMiNsAHFm6Wlb3T6PsgbnOKNsgFwMcA4ffMclvIkAOObd0PF9Bg+LLobZQIpL6F3+j0q/67l8iZqIwpi/S8A5d8AKpY5nI1FWQ0MB0hcE8NBi4uReRePMT7DwAphIIodQBR41uZmFOQCWjCzH3+5/Aacc/Yv8P0zLsQPzvg1zvnm7/Hjb16G84ifnPF7/PSbv9X4yWmXYXXG/33rQggu+PGFuOTC3+LaP92Ap+57FsXuCq9lLPeIwYliuSnW/Mho5MT5H921oDIM5LASZaN7fh+653Sjd14/iv3k17c5L5dWa8QB++C7UJTiBqW4G1Coln0UBkoIaiHvJSmIERm85GToUEckOeZ8WwzIJUj916JR3+Y9XaB4XxXYDLN4j7fpt2nAl3u6DFeLeRpSoTg0gExKBigwY9oUDPb38h4fIahXUS4OQV5x4uZBxbyEpOdQqU/zO2ykj4I6PCtN+6HLtYcDhApBNUTvgn6uGdIoDlaRS7chm2qFzLHF6cDrr77B9B5yKWr9gYOnn3oCYHu6NkgwXMGzHW461JG0E7CimNeGIixI+xtw6BbYsNg3UfpjFSEigAiNQ2QTEhLzI5KpHVLXYmCMOQ0DhoHRyYA1Ortter3GMMCbOwTNDmn3ksN62M84JfdC3gqVpKdfxEhYOn5RiON4iLk7FQQBrf91Db3zrxTk311JSrVEOUv6JY3GyHQj3TrSfBgGVjwDYcABH7FefUEAA/OrePihx/D65Dd4lXChqTw4hKVcLlA92HQ7SFDSzzA3znD3dvVFUPPZP5uLfhs9C3rx3HPP4YknnsDMaTNICk/SAwGdCyXd8UgP/aP7JBvD4+c/eJCxRV1f6GrLd6CzvUsrwjZciFHVsULueK7GgMdrwYGlPI4jh25Pu21FN+NyuRbIf5QI6tJHl7vIIbVJsjRsdKPLnG+HgZiZBVBaUaZPK8ai7DfcFsO1i5Jp6FS898p9XtYCmUwGl132Z3zvaz/Fww8/jLXXXhvZbBZDQ0PI5XJAkhksoK+vD47D79S2MX/+fAYC6XQaO+2wEw5/z+E44bjjcdT7PogtN58E0NiQTuYQ86uW710bfRJAlsXJzwnrVR9REMG1XaQSUoEuDpZlIZtJoVoq63GSTmfZK4DVM4F8WuwbnQyRtks/xAet/OtqtbfxIReeuJpS3MPQfA27jTAMGAZGLQMyq4zazpuOr/4MhE4JGnYNoV1HbAUQi3isLMomQDchcRo1piNsWZnaJMFmfCOt/L/gBiLIvw2qBGVENu/kbqylYnJ5sY/tKISRD9+taISsW6DrZx1yYS0JfaNWEesOIGkFrNychoGVxkDo9oD6PGCzCVwYtrYlMfnxGUj7nfCGckhXW5Gp5JGupZCsp5AgXD8FJ8hoZGMbST+G64dIcUfK45JV+Rzffh2IQo04DBAxjBcM1T4HCcuDG7lADWiN22AXbcTVmE1QTMK8UQAoNoblpsIUMvUs3KKHrJ9DNsxCVZROazu8ZllNveTDUwlYoQ35t37iz3hp+OU6d8usxeBEwEgkw3WhyuPgFMcjH6+PMc7mKM208eIT0wCWDTlsQP49lyBCxB5aLMOFE7IPGN2HiloQBh4cN4QfFuB5HuSrt6wMIo4NOOQnTZCqclxGIVKoOi7qmRoKbi+HQHIx1OMkNJixTviug4F6BdVkhKBFoZoL0O8NYTbmopAvoeCVsSDsRzXLuIyLIVehmHDRa/kopoAeq4RuNYR4nIdptfmYEw2hkk+h2prH7DBG7LWirxSju1iD29KKolNj26rotWfBb+tD2DHA/DPQF/M6ybMzuRwqSKASeWx3GnbEQRLXef8owreLqHgDKLN9FbeIml1FpVrlDnMeQS2GkhsLLGilMtHghJ/mfDsMeMzsyPVpwYeHMPZ4hZJjfu/KLnBeG0BscaKJHcZlEEX8LjhX1O0Idd67c9HamPtKCeu0boxUkMWC6T1wAxcd2XZsseGWQAjMe8nn92chn2lHRH8+nwUrw94H7IS9j94Km+zWhdZNgS3278Lhp+yM/d+7G3orMxGnSoiSRUyd/yLgsp2dwLqbj0HdGURFcWwlith4l005RmJwqKNjnVYU6gPw0hY3HSrwrJCjxed84yNSbIPto+YEqLgBColQww4TUFECFoE4wUrktCBui5V6hMPZ0mYVEChA6gqdCIEb0TO6T6FDg9yI1BzRrVmhlDAlcgSaxiMJ1+nMh2FgNWXAWk3bbZptGDAMGAYMAyuZgVKpBKUUkskklN24nSRSScjuWZY7aa5rw7ZteAl3OA1Qr9cR0Hgmefr7+3V+SS9+21ZwPFun9TxZ0HPFzRWXlKHjEg4s10ItrKMe1NDSkkMmk2IdCmFIg5zPxT4iXabs0OEtHSbTymfA0k0I/YjfbwalQhHz5zR2XnfccUec+NET8cEjP4h999sbW2yxGWq1KuYvmMs8EZWnkHlS2GvvPfC+9x2OnXbeARttvAHe//4jcRSx3vprYZNNN8Y222yFcrms044Z04lZc2dwbFbR1taGHXfYBXvttR92oNxpx10xZswYzJ47i7u/s1lHQEUyguu6dJtzdWagf6gf66yzFrr7euFx3pI37/ucW2S+2XTrCRBF/5VXXkEikUCVxpyenh74vg8keGYdPHXfS7j5b3fjuj/cRvdkiAK5436bYLfddtNjRJ4kKBZpBHiuV9N0zDFH4j3veQ/2228/HHroodh11+2QomELNvScl+I8Kgml/sFiQZyIlRaLfXBKXMxvPIYBw4Bh4H9loHGX/V9zmfSGAcOAYcAwMOoZSFL5dpOeVugLhUEMFbgDWi5SsSqib7APdS6ma1TUq34VdSrnsoiu1URJB7yki1QmCS/lIUYIWSgPDA0ybxmVSglDxUEEcQCfO6zVsIKB0iAK1QJT1qnihzpf32APipUh1Fh+yLSxirQBwWedSlbJ9HOLDAvBPTUsBvznYUJWGAPyfQmWVWEcRvy2bMh/XNlz9z1xysdOwoFH7YSNth2DcWM6sON+m+KDHz4Qu+2+E1pbc0gkbY2x4zqx837rYesdJ+KQo3dmnh2w814bYru9JuCoD+2M9xy1Gdo7cogj6mxxDEu2SLnLevAh++P4T34AB39oX2yz5yTssv+OOOSD++GYY47BZptvhFTaQTrDHVfLgmMbAwBW80MMkYOlAbR3tiGIAsiclGvN4+RTjgcywNypNTz19NMoFSuo1wOMGzeexqYa4kHghcdfxd133oOXXngRM6fPwDNPPY3Xn6KRKgAmMF3SS8FzElCxhQfuewC9U+tQOWDbPTfBHnvvgC123gC9C4qosSzQpuD7IRQtATI/ivHT4hiDOQwDhgHDwLvEgDEAvEvEmmINA4YBw8CazkCEGNV6Te+KuckEWlpbkWvJwqNS73gKoBKeoFvAtS0sz4a4I6rxsvvvcDdfDAOVSgWOa+sd/Zb2FmTzGaRySdgeoGwgTbeVsCA/sVEsN7QCREQ2m0Qul4IoZl7CZhkKiaSDcrWIMORKnO3D/3iY5KsKAxYsy8bQAI0+foSdtt8J2QnAwBsxXnt8AR568AnMemUBkAf22ncrrLveRBqg+jFIw5NtK8h4k6//5cem4skHXsKzT7yGyc/Mw1NPTMXTj83Ggu5Z3P3PQMZixS9go43XwQ67bgakgMHpwDP3zsTsl6sI+4HM2gr77rcXWtvSKNeHOOYrkN3dVYUp0463xkAmn0aCc8icBbORa83QYOnj2GOPRWIMMH9yGTfccIM2SHZ1dSGVzKA4VMD1196A737nHCr1D+p5LwxjGi/LmDFjFubMnqvH3fjxE+E4nn5KRIyeL774Mi695De45S/344m7X8ZD9z2Le298HFdddQ16eobAQYjSYIlzVqifNJCfGsgTVCN7peKRPuM2DBgGDANvjwHr7WU3uQ0DhgHDgGFgtDJQrddRDwJYroNkOgFR+AuVAsq1AkQBk53/SAWQnfxSpQg/rCKR8eAxrTxqWw995q9B8rlJF8pRKHFHf6g0oHf1fcYPlPoROxFsL0YtqgBuiMgOUKwNoRaWUQ3KKFQGUawOaLfjQj9BEKsIemUtWiBdi53clYNgsUDtMR8rhYHmd9Wo3OJ3Y8XgEFJopVFp60nboG0jxjHZTf+4Gdf/7e944dkXcNPNf0dhVhXIggr8+jQYAH5QgUsjkeyqVkvAP268HjfddAP+du3V+Os1f8att92Em2/5O+bOm0FF3kcch7A5vvbYa0eAu77zXh3CX66+AXff/QiuueZmXP2XOyDvg5iwZTvGjm/laKojm00Dls0GmXN1ZsChQbKnr1sbHOUJoi9/4xPIrgX0cOf/gQcf1EYe+SmRGKLiGNz995HPtnBaUaiWq8hl8kgl0ki4Sf1SP8dywQHCXX+lXwLo1wLIz1i23Xo7ZNM5PPrwo3jkoUfx7wcewmOPPI7pU2dg/FhasBzQ0FCBbbvwvCTdZY5LVrgccuX6WE60iTIMGAYMA8tlwFpurIk0DBgGDAOGAcPAMhjwuOufSCW5gRViYHAQvYO9sKjEr7vBeth5tx1x5AfehwMPPhBbbTMJrR2tkJ8DiCFAFP50PgPHsZBIuFAKKJYG0DfQw4VvhLETx2GLrTbDehuvC1gR/LAGeSFnPa5h/Y3Xwx777o7d9t4N2+6wFXbdbQfsvc8eOPCg/bDPPnti+522R6YlA4t3t6UaAahcLqM7AEzMqsOAxbGgkEmmkaHyhEGg8AZQLVWoVIVawRoc7EdP7wJAAR0dHejq6kAymeR3zy+f+rn8B5cwDCG/4W9ra0Emk0JbWw71eg3yc5UoiiBHxHG17iRqfg7w4kvPo7enAMfKUskDpkydjemvzgdY5HobToCXUEilUo06JLPBastAf7EPtqswfu0J+PypJwEelf9pZfz5qj9h6tSpsG0bfX39mM2d/UqpivbWLpx4wnH4zrfPwE7b74ISnTPdGwAAEABJREFUx2KhUITvB2htaUd7eycQAHPmzIdfp2HUcjhWMnjf+w7Fpz99EnbcYWeAg1XyOLRU7rD1DrCSnPtmA1K+xfS5XE4/CSDvSokUFh7xsFsUf9X0LIw1DsOAYcAw8L8xwFva/5bBpDYMGAYMA4YBw4AwEERUxLgwrfs+/NjH2uuuhcPedzg+fNwB2Ou9W2LL3cdjq73G46APbIv3HnEYNt18E9TDOuTlW6Kc+3Rzm1cbEOSlfmPGdeGgQ/fHCScfivedsBv2oJLf1tUCL+XBS7rItqSx3U7bYL/Dt8L+B22DfY/aAXscsQ12OnRT7HLY5tjhgA2x7XYbI5dLQ1mhNBHLXisv5fanc5iPFcXASAVnyToVN0AtKkvdCxZw1/Qh/Ppn1+DKK69BYbCIlJeAZ7s0HqXQkm+D7NDPnDEL1WodQRBhaLCswxJU1sd0jcdWW22DD33owzjiiKOwySabYOzYLjiOjQwNC6l0EvIEgLzYjQMR8tK3OLJYRh3pVDuSiQymTJkCNgVjx7WjWiugr78X1Uod5li9GUjyu99y6y3xoY8cAovDqNAX49Zbb+X8keN8k9DjY8MNN8TGG24CpWyOiQLemDwTTjuw5/47YluOq3Fd45DjONp4g42x2ZZjAQUsmDsfYT1EwvGAMMZgXwWJLmCHbXeApB/bORZjOsZg/30OAjhUH3zwUURBjKDmw1IObI5tpVgQgEhFnMMicRGLTrXsiW1RIuMyDBgGDAPLYMBaRrgJNgwYBgwDhgHDwHIZCOTxf8uC4m5WOpPB+lwsb7otd8GyQPeUOq794114/tFZXAQD62yVxrbbboN8aw5RFMByLQQ0Gjge87sx/TbGTuzizv/6APOjBiRTFgqlIRQrg6iFVYiRQMnvuyNg5pwhPPfQZDz34OsN3Pc6Xn1iFqbPnIeevm5U/TrAxTOax2I7/1YzdDFpPKsWA0opKvkJtLS0wKeRSX5PLTv84CF+x/bQvn4OcIFZs+agUvaRSmap3HsQhV52V0888QTsdcjOWHeLcdho84k46Kg9cMopJ7DMVvT39wO2hbaOVkABsIDe3m50dY3Viv/gQBHpdBYDQ0yngLHju+B4NpUy6CcOmMOcqzEDtXoF7z9hT3j8+sE5JTdW4cSTP4RTvvwRfOnMk/G5r34YH/vie7HbrnvAoWKe8lK4/94H0fcat/lTwCEf2ROfPPUYnPr1k3Hwh3eB/ITkhQfn4fHHntRjMKaFSwxFjz7yODAETJyUxYeOPQSf//qJOP4LR2LcBknMm17Hyy9M1uO2XglRK3PiI6cWDVQU5jQMGAYMA+8KA7zdvSvlmkINA4YBw4BhYBVnQClqNTx1M2N+CiiUUlBK0fVfTtmFIuRR6phy6222hChjk5+cjyv+/Ee88cbr+Ne//onbb34UKAGb7NhO5T/i4tjRCp3lsA4rxlBxAOMnjsEh7zkISS7GB+bGkHf4cU2OSr0KJ+Eik0vTXYE8MQALePzxR3Hn3XfgrnvuxO3/ug233H4L/nHzTXoHL51OL7f9rBICLH68JZ+CauQbFhjmUB4/b0SsuZ/SR9u2uesewHVdyGPLIuWxe6WahCy7/4u+A36h8qWOSMrhhEqtCmVZqNbrkLpc14Y8NRJSW1OOhQMOOBjCt98DzJg+hzv2LdyZjyC2HwmHC9SpTz1w+7O47MJrcN8dT6JvZoBUB3DMR45FMpOEUjGqVW7DSt2lOnIteUyfMUOPN/kvFWLkEujyMmnIf7uwaYQqyQsGJI/BKsGAUorfpVrYFhkvCz3LcHS2d2H6i2UEAzRYzqihb1YdhcEYfdMCVBYAZY6rMu2Xfd19SLhJWBxQ1VIV/7j+H3jslpfgzwPAKSkqcvw9U8I/r3pC/77fprFA0eAYh4DIN16bgmuuvAuvPtSDgGnhAxgEHvvXVNz5z7tRq/gI6zGy2TyUshGGEZRSkKlEwNTDZ0QpoDCnYcAwYBh4GwzIXfdtZDdZDQOGAcOAYWC0MpDPt1L5i6icKbS2tsJ1yAR1qb6+PgiiOEDdr2Lu3DnQu/pcLMtvteM41r+hlrf6F6tDSKRdTNp6C7SMA3fD5uDZF56FnQeox0N+uy0KmLyBO51IIpNMAQHjEml09/TAcRxkMhmqhDH8IEDIsqV8pRS4AccGvdnTpFu1GIiQy2XgR/KdBkikHNRjH0OlAvJtGeyy+47YYtcNUKOi9ve/34VKpY7u7l60y++wY6btBfw+4P77H8JD/34Ekye/jieeeAo33XgLatzQ71gbaG3LU6EvoLW1HVDgGPX0uOwa04ae3vkYHOqjEaLIdmQh2lhULHNMZmFzoMuYZA5zrsYMTJ8yDTfecCN++fM/4JKLLsEff38Ffnvp73DxhRfhogt/h19fdAX++pfb8eTjT2JwYAiu5SIMFGbNnI0nn3gGF1zwG1z48yvxu99dh1tvuR0vvfgKBgcLej60bZfzUguSyayeI6dOmY5//fNO/P731+LiC67GBT+5As8/9QLmzpoPv0pLAScr/fJLZcO2bZjDMGAYMAy8mwxY72bhpmzDgGHAMGAYWHMZ6OsbQJFKURTG+hHs3/72T7jgp3/AQw89BFHWU6mUNgS05qjND9PQQ6Vddol930ctqMIPa9h6262w4z6boFYCHnn8IcyYOU2nnj27F5LWsx0UBgYhb9W2YCOuA0E9wEGHvgdHvv8ofOjDH8GRR74fO+20ExW0tH6L9rIW0cu86ekazceKZEBxl1SwZJ3yu2fqQyhWSrAchVxrGk7KpQGgjmQugY023wg777mFzvbMMy9h2tQZaGvtgLxB3ee4eOWVV/Gri6/HL37+Z610gdp9B3d7ZUzIY/+1GsAgbLjxhoClUPMjQHSwQZ+GhAqiuIZaOITOcTnI+wFaW1u1AaCvdwiOnYA84WC5CuZYvRlYf+0NoUILhf4SaFvi/r4LFcQQRTztpjE0UMJATz9k199RHtKpDI1BLUjR+BjUQ52uXq6jOFBEuVBG5AM2jU9SVr1cg8DhfJVmes9Ook4jVaG/gEqhgqgeobd7ABENClKeZ3sIg4jGg1iTGnE8asdSPuTJGcFSokyQYcAwYBh4UwyYtdCboskkMgwYBgwDhoElGchmWpDN5NHW1oExnWO1EhX6ARTXsDZ3sfxqTRsC5MVrYNggd2UH+vrhugnqXQ68jIt1N1wbu+69K7j6xh133ocp097A2PEsSwFjx3ZgoLcPdZYjL+Ia09mFge4+KAfYb599sP8hO2OdTToxdkIGk3ZfFwe/f1dsv+NOyORbwKU0lTZrYZNZ3EL30hwmbNViQF4SKcp/YPmYx93412e+ASdpYd9D+b0fsRNUG3DHtf/Gvffey6EVauTzecjPUdrbuaPP7si7A3K5HNLpFErlAubPn0s5yPHHSJ71ehVKKcyb2wNwgFiei/U32ACRVcOEtdoQqzLK9QLS2QzAoVQYqjLMRY0WBNflIIQ5VmcGBnuGUB6swI5sJO0U4CuE1YhTkYeEk8DaE9aGPOXkUHkPaRgol6sQA5PN3X3H8ZDLtnBsZSGGJ0HCSyKRSHHXPw3PS0NeSGlZDpKJDFLJNBKMk3SpYUNC0kkhn8wj7WWo/AN1Gq/iWMGSCQ7mMAwYBgwD7x4DvKW9e4Wbkg0DhgHDgGFgzWWgxF2verWud8jqNR/ykjalbMgOacAd/iHu2u+1x57YYP21NQn33P0gxFggL8eSl2qVqyVst8N2aF3LwtRXuvHqa69w0Rzo/KiCu2HggruOkAvjYv8QeuZ107jA2xbPbA54/ulZuO0fj+CvV/8Lrzw+H7CBnffaCFtvtQ0C2dXVtf7nh2KQgKJ5GrkSGFDDTwA0pW6CoumG4LePfEeLfgLATbvc9d8Qhx5xMHbaf1Mq+cDttzyIadNfZ5YQth1Teaqgv78bYRRg0003wSc/9QEccuiBmLjWWFSqBXiehXHju7DOuhOR4tgBB8BUGpvEUFUq1lGcFQBJYMsttwRoAFjQMxW9/TPQ2ZXDBjQKgAasuXP62CxX/0wANDGxcnOuxgy4oYecl0dnrpMyC4uGgISdhEfUygGKgzQAFWuw+OdR4Zc39fu1QM8tFe7wFwaLKBcrNFD6RF3PVUHd59BQsEWJjxRCzkNiwKzTaORzjqxXff0v/ySvPEUg0GXWQ/2vLR3L5pi3QTsA0bgWxBgmUIAMWz0HKl47MIdhwDBgGHiLDFhvMZ/JZhgwDBgGDAOjnAF5aVVLSxsXpTbU8GKXGhiiMERrayvkX2jtvfduSI0BpjzVi8mvvoo4COHatjYW7L7Xrth817VQHQTuue9u7qxWqKg5GBoagihjPhfFmXQO6WSKS3Bb78pZrAclYPLT83Dbrf/Ck089gxdefBl33XMfpjxbADxgk802h+zQxUpucRZithDLPUzkqsaAKDwzZk3H/J4FaB/bhr322QObbbUO5P0PTz73Mh5+4iHU/Qpy+SSHXB1rrzMRxdIAuxFgYLAHmfHAOpNS2H2PXZBvyUAe689kXWy3/ZZ6bPXPKWFwsB+em+RYSeLOO+5jXmDSVhvh4EP24xhah3XuhI8cexSy41xU5wPPPPMSyiWfO7xJKPMMNlb3Qx7ztyOHu/4hajQC+eU6lX/u/ltJlAoVrbxHQQTXTXCnP62l67r8/sXtMiyLTCaLVCqtxxGolIdhDNnJ92kAVcpGFIEGzRgKNuc2T6eXl5Qmk0koptc7/oxLcBwmEglYlqONoPJCTZjDMGAYMAy8SwxY71K5pljDgGHAMGAYWMMZsLhwrZSq6J7fzYWrhfHjx6O1tQ117pIhinHowYfAawGKs4G77rqHi2ALjXcGABPGTcD2O20PBuLhRx/D088+hd6BXjiOBcdSkMNRFuQmNTRQgE2jgcP6rv3rtTj3uxfh7jvvQblW5+I7o1/8JuW+SgMDuAHX1uZAqUYZUs5/ImKQgEJOg5XCgMVtzgYAKx7ZhBjyHoDOsZ0YN2EsNttiM2w6aRzsDNMkgZ322Bxnn/MNfP5bn8HnzvwkvvHtz+PYTxyCrbbeAsmUg1defQE3XfUQwK94mz03xGe+dhK+fe7pOOWUkzFpl81R6injHzdeS8UsgPxkII4sTJs6B7NeGgJSwDa7b4KPfur9OOQ9e6Nz3Qyq3cATTzyLObN7mEdxjDrMF7Ax5lydGbA5n8jTRSpSVPwTkN/527QgijIu//JPoDiPya5+rVJHqVSCKPbgIeOmVqmhWpYnAGoQo6dtWfAcV0N28lOJJBKux/nM5lhUiIIYstsv+QRJGhZcy4HjuDQOJGBZji6/WQerMadhwDBgGHhXGLDelVJNoYYBw4BhwDCwxjNQq/paAZffWcuCV97C3j1/ASZOnIhPfOJjGLdpHnER+NvfruVu6yAXwAHa2tpQKhax6667Ij++cQva76Cd8ctfnofzz/8BzvrBafjgce8BakB2bYWvnHkKTj75ZMRcPBcKBYowrzQAABAASURBVOSzOb1zNjQwoN8/UCxXMTRY1LtmsLjQdsGdOehduDf7BZh0qxYDtAvoBsn3XeBYKZUK6OsLsGBuGdOn92BBdwlz5g1gcEYvjUsFUI9Dj/wbt74elEpF5HJZvDr5ZVx92c2Y/NR0DM1jGgXMmTsDTz7wKK6//lpMnvwKZMdV/mNEtVqHgoVrrvkb7r75Icx8dRaiYqCfSJnywlRcddVVeOH5FzmuMpDffWvlr1aFOVZvBuRx/KAWUmFP6KeM5MV7Rc4llUoFtrJgUaGXHXrppU0DpOz+ex4VeseBjBsZPw7d4NhRSsG2XEge+QlUrUbjQLXKeahOo1FIg1Gk8yilIOXIEwDyjgB5WkB2+xch0GVkMhmYwzBgGDAMvFsMWO9WwabcFcOA7EEIQla3NMQMXxoY/I6eS6tDwpbWJgmTNgve0UasjoUpYYNMaRn9Rw8CP4RSNrhBASiA6wz4IRcSDhAiFh1Jo86otwIp4e0Ast06EjG/VQ32JR6J4fCRaemuI8DyUIor/xFfYY+5rNLh7LY53wYDsojlMGqUoCgEFBIuoHO5p50rYDCYQU29jGpiCPOrs7D5nlvgfSccidTaVLjmV/DLP/4JU3tmoapqSOZTKJQHkUhZSCR5+1EsXkAhY5vrbXBINMAxDpcR7cBQogcDyQWIO3wc/8UP48tnfQ5b7bo5wmo3OvI2ono/Ul6M7bbamBmAV1+ag0za5iUjV0VAGTKc4xENiIIpUEpXzjjoxflifV4UpeOX9RE3CeRlrNMM51Nq2KED18wPpZRWbkQJkl1LUY5EirKkuRS67UbfRSmScKWUNtZY/LJDy0cDAWUAeexfaFSRDTtMIB23IBd14NUHZ+LPP7kBV//4Fvzjp/fg6rNvxbU/uANX/OJuXPaz23HhmX/DVb++EaqQRirII1XPwSvnseDVCm6/6jH84SdM85W/4bpfPYZ/Xz8D/S+nMA7bQ8nwqMVo89qhyh6cYh4vPDAbN1z6MC466wZc+v2bcfNlT6A400W9x0U2boWqAKpmIakSMMfqzUCY8hFnYpTiOoYCH5GXgJXOcCw6CCygHtegvBCw6whRoWIeaUXer0ew+P3zVowYFhTHckwqQt77BMqO4HgKsEKIm7dwSiZQiumBiJOPzuv4unxlh4iVD3mXRTLp6CcG5L0BKmbZIyA/MdBgUeZ8+wzId6ahAJG8UUADPIbD+FVhJCIJHwZTmdMwsNoyYK22LTcNX8gA56KF7pGOVfnLlTYLRrbXuP+TAVkky6JZFtMRF56SQnafFO9SATUlmwEC+a7fCoC3kmtkHjaAbUETCjwknkKXLVLAMB0nH4vAUJ1qWTKhXMRcepUrRQiAiDqhDYe5JFxKNlh5DOhxyZ15Ufrk8dajjz4ae+2xNzrHcVRGwE1//wdkZ2utCWsjncjoHVf5mYD8bODv112PH5z+M/zwtAtwzrcuxPlnXYwfnfEL/Pq8K/D0Q6+BXzFmvNSHy3/+V/zj7zejOFCCPKr94rOvIJkD3vO+fbH22utyUW5xZzaLLbbYAuPWy4LrdMyeNVe/Y8Di4vm/s2NSGAYMA4YBw4BhwDBgGBg9DMi6e/T0dg3sqWKf5EtcGhilT0mzJHSE/uAqnUqVKFZvDbqQpvr3H3Jp7RoZ1shtPpfFgOyaiZIlhgBuHuhkCdeBTRVYPhW4Q7EcAFXmWTbE6v22QfN4PAKguwFWvdDNnQ+6R6YTN/5jxChgRJiiFuhQ5c+l8v/P3nkASlZUef9fN3R8+U1iYMgMKuaAirvmsMbdb9ddXXUxImLADAgoiqJiABMLiroGzIiI5JwzDDnDMEwOL3bum77/qe5+82aYGWCGmX6v3+l3T1e8dat+dW7dOlX9uiHist0SZ+scQV9tJuBSEzN+CmkvjXq1jgMOeAYG57NSIcCNfhz88Xfjc4d+GB/91H/gc0e/Hx87+D/x8v1fjtkDg0jYfx6ycJIMsn4PFwj6EHCRa8XSdVi7chQIgFl9A3j04RWoFiPMnbUAXZl+LLr5bqx7jCdzjeE9H/03fPywD+DwIz+Jf/nPVwAp4K5bl+P++x9EIkqCzb1a497m0jVeCSgBJaAElIASUAKdScDpzGbNnFZJB5pmczfltuKaWXa4I9cXkQtvzpW0GS80jjfFQAx/WQRIuR5Mhjlo1MRiu9AwBsW1nwKIaYaFlMe7HnfPPSQ0myPK412HxvW2iOH5hleeLJCVCivAer+BmZzPuDbsMc5LXNaNsgk3rAVI6glMDJjQQMJxLeZVPWScNPTVXgLF8QJk5z+XycN3fFRptxdWAPUC4FJPkxKwankVY8tYzzEuR40Da1attV+E1Ufjvi8/G4hSKAxXURoPkE/1Yed5e2CnWbuCCoLh1XUM9M7DQPdclp9HcaSGxQ8tx3lnXYzL/3YPhh6JAJaZcLFg2V0VXHT6rbj0osvslxLKrwA0Pi4ro6SDzdxi0JcSUAJKQAkoASWgBGYSAZkZzaT2dlxbjezeJ+BcOQY2diVtc8K8kh/b+pooh9ffwrU2V89tvfy0P3+zH1Fu8MymM/Z/bK3RL6zZ4EqpBrlxjZybpIDIa0jAWJG6AUIXEH/sw6Zvzg1Z4LYI7S+uMcB2vfil2uJuTjZOf4Jry86y57hwYodtNpCwz8WQpAqEBbkI669H2wj09fQjleLKFLuiMFbEz075PX74vVNw4vE/x/eOPwXHHXsyTvvl7/CLU36Db3/z5/j5z/6Eu++4G/V6iJGhERRGqnCTjN3Zz6f77CcBxocrOOuM8/DtL/4W5551EeK6az8BUBytIQk8DPTMxaNcBLhz0X346f/+Aj/5wZ/xkx/+Cb/59e9w3bU3olSsIZ/rheukycVpCp3mId8u3/SqowSUgBJQAkpACSiBGUdAZkczrtEd12AjVhVbtbHLqClxbFyvjcNTopJTsxLGGMhPEIlAFgAomYwYNoD9/+aABn5IiRgXU5IsQIMKMY0yCYdcIJD0zbk03KwBvy2uqJ+c33JZx1ZdN3Bb6Ru7cu7mpMJ+KQGo0w2bwl1lQ7+XchmhRzsJVCrcuS+UqKMRZvXPQoXGd8rLIJvOIeNSFwODXKYLhtvvtXKAaqkKxAbZNNPgIJfuRk+mn7rso0jDvzhWQcbJo7drADmvG6tXrEMKWZjYQ9rkbPy8gZ1t2Keep1PdGB0pYmy0xLK6MKtvHnq6+uGxDnEgiubA8NrgEin0pQSUgBJQAkpACSgBJcAZmEKY3gQ2+KZ1Tnhb4c22ymEKxdARobNNh5QhYlWJ5W6usFa9NnY3l38mx3OBRJAKzVq9CmMMXJfGLrtXDGrxGhrZd995D350zK/xwy//H0446hf4/pdOxXeP+Jl1v3/kz3GixNE9gSLhTbnfPfrn2CY5iudTvnP0qWjJt4/+KdbLyRP+Vrq43+U5It8/+mScQNmc+yPuGv/oW6fixK/9FN/90k9w3BdOxE+O/wUu+8cNWPcAVwKgr3YSSLkpGtspmET000E+1QUv8RHQ2K9VAmv8R9UYYSXCQPcgjfM+lAoVlMtVyKc5xkfGEdQCZPwM03rQk+9B2k9DjPdKqYLerl6bnk1lkUQJwlpoPzlguIhQ4sKD72Qgks/Idwj0IAoSFFl+heUHda4SifFvPynjsI7OBCr5FIDIRIR6lIASUAJKQAkoASUwQwisnxHNkAbP7GY+/d2dPA7o03+Nx12i4yIMErNpbvKN/5lMBtlsFnanPmDjY2DFsnW48PyLYardMPUe66JGP8NJtWsi7NZ74QS92Jzr12lAbZPkIGV49SzcIG3FCzLwAhqGFCcUf0PcVjrzyjl+Pcf8OThhbrNuUHBQKxgklRR3gHuRQS/G1tZw67V34+9/uYAw9GgngYQGthjyxhga9mW7sy/Ge1CLkaZxntTBpUEXJnYRhzElgYGL1jn9fX1wXINyqYRCcRyVchn1oAaH5WVz1Buudo0XxpCj/kdxiCgMbfq8uXPherxnaNx7RhYMEoyNFmj8sw6pLPq6B7ho5sMwHXwZih5KQAkoASWgBJSAElACAGdQimF6E0hYfRE6PIpjY2h9/XVQr6PG3TXp5vHxIuR3Z+tBBMkdcDIurqQVuJMmbrXK2bpVCVELBwHzSnzLrVRqKBbLvIqD1jkhC5EyY7o8UOSunZyzXphdDvtP7OJpinwSIBRrthmeoU5MQ6fVdNpSLS9dWvmI2RsG0nHVcgXwGO1SEuCh+x9CgQZPXPWQ1Hwa0TSW4hz8JG/FjbI2ztDo3qLUUvCjnBWnnrZuBt00yDOojkYwTA+LBqk4D0nv8vohYVR9xGVWpuyhyxmAoZuNuxCVDdJJF+qFBG6YoeHuMQ70p+BFGaDkwqulkU164dLdYt1Yd49tSqEL0p6E7ZRwV2oA4haHRV/JQ4/2EaCBHUe8PCWXy6FcrCDlpZDzc/CMZ0W+xFHiHBr+QRDAp1HvOA7kvLBe485+yDiHiwcpnutCEpIopPEec0e/jv7eHhTHx+A5BpmUb91ysQCuGzA95jWoU8aDfBohl84hiQ1q1YDpHivmNIWOPTYMSz3kVzZExC8ii24S5s1nz9C3zRMQTi77M+TCjO/7kJ98FFe+uNQYA7A7OYzZAiSfxAvflt8m6JsSUAJKQAkoASWwQwnIbGiHXlAvth0IhJx9i4GdJJBJOLfU7E6Z56eRTqexavVadPf0QCa0ru+iRqvd8RxUuEsXJTG6u7tBmxKy01wsNz5WLfE+J3QBJ+KO42FkbNTuQue7uuzHd7t4TshFBJnjVYMQYrwOjxWRzWfRWlwoczdPLpqwbjH3/UB3ovWczINGwER4Bntorzy51ksnNXMa7qgKW0MDbJskdBCUQ9SKdfsxbdmxdWMPWS+H/q4BpLi7KiIf445rCeqlgMZdHr25Pgz2zOKCQZrnxYhrQBK4MBQfPrpSXdzlzSLjZpDinxenaLSn4NA1oYukbri44MLE6SeULeWBvqYMAfudFKyN6CNEL6mjRgYG8VOYhFYeNMMwIagAlK1zHSkf8jJ8E4GMNFYAB/pSAkpACSgBJaAElIAS2JCAzpA25DENQwbWLnQdlCtVOKm0bUMik19a56VyFbPnzsYQd4sln2zqSz7x+2kHtOHt+SPjBetmc3nrjnOnvx6wFNeDobHe09sH2eUv8hp+KgMuOcDu/PNquVwaUm5Xdxeq9RgOFxfk+7ey3BGUc2JO0mWnKLbTcsMzqHaMg+PSP8MPMYREJjDE9LWEXh4mQcNwoms7R1z2r+HKAfc6SbW21ZJOpZDhIlGefSXiOo79GLZ8JDvkbq0s3kge3/Nsvog7fRJXLBQwOjKCXCYPt7lgkDIp7uYC1XIN8i3vhdEx2nYJoiix8Ybt9BIPXuJziSAFz/GZ7j6RbDEd+morAfk/eiushWgt2Mci0teTReJEJI8VE0PO47JR80xRakl5aq5hditIeA+IADacbOiiWS9MvBz6ROgcWu0UAAAQAElEQVTooQSUgBJQAkpACSiBGURAZ0DTvLNjGmnGS7EVDmTHXgw0motwabCNFsp4aPGj+Mn//gxf/dqxOOor38CZZ52DfHcWVVrwMt12XQelWoSenm7Qdsd9DzyC3/7hLzj5lFPxnRNOwOlnnIWxUpXTa3DCDqQzGQQJZ9cAUlkfhXKEM8+5GD886af44uFH4bwLLsKNN9/GRQPmZ56Gne8y7MEYwxge4ojQq8fmCcjSjgPppY3yEH9jJ9UDt9y3SRIvRsJd2NAEgBMhcrgTS5e2PDI5H5WwzBoEiN0Irg/AT+ClzIQbBDXUgioc34Gf9nhOGo5n4Gc9uFxgcjKOdV0f8LgwxJUMBHGAeliDfBQYT/jSDNOagBjeT9gAKrTNsxWuSWCQ2LPppfG/ifvFpuqbElACSkAJKAEloASUgBBw5E1l+hKIDbuQ9pi0wOfOfMKdYZkOj4yM4Ve/+hXe/o5/xeFfOoqG/9n4w5/+jI989GD886vfjKHhIkJmjHhiKu1a/1//9g+88V/egmO+9nV87evH4aSTf4pPHvoZvOu/34sHH1lGQxA09gDPNyhVY6xcM4qPHHQwPv+Fw3DKT0/F7/7wR1v+W9/+rzz3F81pOS/AwzgOjOMxzuHKACucUKTuTJvJh2DYuP0O+4WUJqINyZNWI8y0hsehLe0gocG+LRJ5dZTCcQyX1qJQH0WSCuHlDWooY+34KqR7POsvBmMYrQxZfzkqIHRrViI3QMDYWlxBsTYOpGLUeW7gVBD7Ictdh/HaKGpJBaHHvE4d9aTKBYUQTjph/aMtCxcjki1Ig4W+t4tAYmI0BHSfuBai7w1pnWd43taLSWI4cn/QBV2wPtYVv5UN65Qw92TZMFVDSkAJKAEloASUgBLofAKT7YzOb20HttDzfdCCQrEoX84HyM5/zHZeeMml+MlJ/4tUJkej/s345rePx/v+5/3Yaf4uePjRR/G9E0+EMczIY3isikcfW4WPfuwQVOsBcl3d+PwXD8Nb3/4O9PT147IrrrRp8rH+VAoYGq0gw53dLx/zVZxzwQUwnof5Cxbgk5/6NF7wwhcjjBOc8IMf4je/+4udgse8hkhCVy4qBkAsnyIQkTgVy8lYQOthyELA+hB9rXS6prWzKu42yHB5LZxugz2euSte/KoX4fVvew1e947X4iX//ELs9qxd4Xc7GI/GkKRD5Ofk8MIDnof99n8Wnv+y52DfFy60RrybBeJUZPM+58XPxItf8SIr//T6l+NVb/pnvPINr8ABr3kpJG3nPeYi25NCzMUAWTwAQjZs8/LE6TxdjylAQO5wQO7tp1SZbdBd8FzH6k9Ms54LSvYu4tVlEUCEXj2UgBJQAkpACSgBJaAENiSgCwAb8piGIXYhDXnjOkhY+8Y0HPj7Wf/AkqXLccA//TP+/Kff4L/+8x04+ujP49Of+xyGh0fx69+cBvnIv5zT15vBsdzx7x+YhTe88V9w+RVX4StfPgw/+fH38Lvf/xF77b0Q9973AK648gZ7jf6+LG6/62Gcd/6FmDV3Ho775rdx4fl/w+GHH4rT/3Y63vmf74J898DZ556HcpU7wiErNulIrJUg9WXdJ8XPTK8wENly6ycWA6TDmlkNDaAEPrZFStEojf9d8Ia3vxqvfutz8cyXz8W+L5+NV/2/5+C/D34Tdtt3Pkw2tNIzJ4vXvPn5eOO/vhiv+Y/n4V/esz+KQQGhqQN+gDkLZuM173g2Xv3/9sOr3/JsHPCmZ+BVb9mPcc/By968D17wsmdgp93nwcklKEclFOrjtOGCLckTpjVRqNMmAhvu/jdGH3t7b1QfiWtIa+e/4YKm+zaJkRuC1226ThJj4l6RRYCWTNTHoW+yMKiHElACSkAJKAEloARmEAGZCc2g5nZeU+Xnl6RVuWwO8sVr8oMAEr7tzjuw6667413//W7uyDf2UUfGA7z5LW/Dvs94Biq1gAsEw9zxh903u/HGG7Fu3Tp88IMfRD7fUAtmwfOfuw8OOOAABEGAyy+/nAZ9I/9NN92ESqWC3XbdA+94+2sh/05Qph2YTQGfOPRQOI6DK6+4muXXeG4E+bJBTtOlajRYAWOMFehrMwSSZrxQa/SHBdeMtfaO+BMP2AbZefed8bwXPw9z98qxr4BrrrwDl5x/Ix57eARcW8C/vOMV2GWPXVAJK3hoyUNYNVTEqnUlWLstYAWcBLEboRbUUKkznv0f1YDbbl/C/r8TV191N6675j7cc8dKPLxkGdYMraIOleH4QL47wwKkfZuTJxPPIvRoMwHpJ6qh2ZpqODxpW4Snt26GlmtHNMbroQSUgBJQAkpACSgBJfA4AjLzelykRkwfAp4LxPUKEkraB9IuJ+NBiDtvuQEP3LUI//zSFyPDXqZdhqwLrF3xGB65/27sOm8W9txlAB4Tlixbg3Uj69CVz+IVL3sx4irE9kOO+X2i+Of990dEY//uO25Hnjabw7jb7r4dXtbHW/ffB/laGb0mpAQIxot4zj4LMG/2AIKwhvvuewBpXlh+JSCiTRvx3Ho9BK1/LgwEmOkvLwngctfSjZuGvIkQOwEiLpAEJo0oHqC/C4lPVuwr+HXAGlpZnjeP3nCbZJ63K/bcYzZAo/20X56Ba666mQs91+OU//0/QP6rhNd67p77Ixn34NUy+Mvv/4Jzzz0XsgAQZ4DR0SI8k4Lv+jABO5jVdMvA2aedjpsuvALXnX0pbjjncpx/2j9w8e/PwzAXFrqCHpixNPJhP0yc3rw8iTQ2vsHDAOKn9lvzb7Irn46JkSCWSA+NF6uayWYb/hn8boyAawIgE2Kyi3eygCfSTNmsYxIHDQFd8CWQSdtsKBylbJrY6A1pnNdYmgyZtnUSwcUGYhxElGZTMOE267Px9TzPg7RTvpBSFjnl10okzhhyoS6zYls8El7BkZtBcjnyRgkBKcd1XQY6/5C2plIpLkDXIexkUbrlTm698BAR3hJvDBmLp4PFGGN1QRhJu0WkuRzyxeFY5VKDPAqVR3CIMCWhTsUUcWVxPaROMTOM48LhWCvx9Shmzs4+fN+HMYZjN8eTJLH6lU6ngUnjuBCQfC7vN+Es97IxBhInaZ0s0l7RKWm7tDPmmEVMlpmBkagnFsnG84SrsBNucg9LuU988nTP4bIBLoxx6TocuOnYg35x+dyA3Hi8Qxuu3HOtmzGSHCpKYNoSaGr5tK3/jK94tVSyEwyHD0qYRne6vgfXcWFcIMct+Uo1tl/615X38cc//hE93X14yUteAlk8kLF/dHTUGuPd3d0IOdvI0LBLSNZhcdz4R39/PwYGBlAsFhkLMAsNv1Hr32XBriiyDoBjH7hdPV1wDNDb2wt5gAwNDUFenGeLAyaxvpF1XT6wbaS+bZFAFEUokXF93RhGli/H6Ko1GBsbs322xROfROJgXz9QAcaWAauWr0aVCz2D/QPIZXK4/x72HdcbfNfDzvMXIJNKQ37iL5fJ2pKpHthrr72Qz+dtX8vkQTqWRUAMggwVSfrYPjLDOipcpJJPjbgpF/muLCo1XtiWtOm3JxO7bNkqNGQFXcqKZVg2SVasWoHlZLZixQqsWLESq1auxbpVI1i1Yi3DK57MJTo6T61WQ3GsguFVRQyvrKIyDJTLZY4DoZ10d3Tj2bh6vW7bKXoqE2AxXOV+k7GuOBJi1bKhhl6tpF6JiG4tW4aV1LtVy1ZD9Gvp8qVWx5Y+uhxrl41gbKhqPx0VWquNF5nBx8jyYaxZtgLFoRoKhcLEmCW8xdDodDTSRmmrtFMWmESvSkMJ9WUNli5d1RirllO3RMhpOfXKjmcSpjy27DHmW4pVq1ZjbLhinwOiV8YYawxLuZ0sMj5Je6WNxhg7Lo2Pj2NkdYX34AiWP7YUhXUVq1uSzxiZYXCOwntPzpXzOllkvDKmwUXmCCMjJerKOjz22GNYRv1ZvmI5VvD5t6op4pfn4fKVyyEi+VavWIOhteOWoeio8BKdlbLF38kic1RpqzEGoi/l4TrWLl/JcX8Zx62RTm66tk0JQObwimEaE0jn8nDTtNiNw0lnrSHVOqqU1gZByK3PgYEu3Hr7fTjzrL8jjCP8x3/9J0rc9ZWmy6REBntZTTbGgPYmHwYhAi50ej7QxwWAmM/VpUuX2o+Je/TLQ1gmyl4mj56B2Qgjg+Wr19l10oiFxrQExQAcHh7m9QBZFJCVaSbBGGMn3TL4Slhl8wTk4SR9I67kEuatiY7ES9y2yGOPLsXJx/+ZO/4/RxzEGOgawMiaEST1GLvuNAjZaSmMjMGX1aTYRb0cwDNUiphXZUcvX7oCa1athcOdYPYyRAEqlRp22203PPe5z8V73vff+I93/j+87g2vw8JnLkRsAhRKBcROglpYYyGbPZ5UgjHG6pMxm3ZFxyaLMevzPakLdHimll7J4o0I8UDiRIwxHd562HFIGik6YkyjvTIOCgu514wxT6hfxhgpwoqUI/eliBh/NnIGvwkP0aWWSFj4CtuWsdHJeKSN0lZpo7RdxHWNvcfEb4zZon61uIlrjOHiecLnc2RFdBQd/hJG0na5n8SVsDRZ2i56JNLyG2Ms143zooNfolsiwkCaKXxEhJWIxG1JJK+I5BUxZr2OyTxjS+d2Qpq0UdgZ07gPW20SFrKJ0QqrqwQ6kYDTiY2aSW0ysk0P6UaHO/BpZLJZZDIppCiSVCiHyOc8rFlXwMcO/jjW0Ej/t3/7N7z1X16NXBr2iwAzuax9cFbrNZ4LRADy3R53GGSCDLvrIA8Zx3O5s8s4wE5a5EG7ZnjM5gcnNXPnzoLYhWi+ZHdNHi7NIEL5IgAG5DwZdOnV4wkICCdjDHK5HFIDvZg1bx5mzZ6Nrq4u9o/3BGc/cfLwuhEMrVsHh52e52JOtVSlse9g1513BVUJYtCLkb+WegMuELiJy7wGqLLsBPbTIVlmlN1TyIoTkwZ2T+Pf/u0d+Oe37o95e/djt+fOxYte/0y85W3/gj323gPloIR6VIXxWQCL2fTx5GLnzZuLhsyj+3iZM2cO5s6di5YrOjo4tw+zZ8+ycU/uKp2bSyY5Xd1ZzJrVg1lzc8j0g/2ehdy3Mrnu3JY3WiZjkTHGGlRirMmEUNoun2rpHUhj7ryBTeqV6NzceXOsDs3jPbnzzjtjwa47Y3B+L/L9HuR+mAn8GhQ3/947rw+DvAezfZ4dw4S35JbnibAWfyeLtFHaKrogbZdxPNMHjj+D1Ks5lI3HrA3Hs/k7zbd5ZLzq6cvYe1OME2EmzwZxO1mEmdyPwk/aa4yxejQ4O4/5Ow9A7rte+oWrMY37WPLJOXJuJ7ORtklbhY3oRJbP4b6+LMekxpi107yd6G+MUfL825TstNNOmD1nFvr685Zri5norIyHco1OFmEnIm2UMTvXlyKPOZjNMb1vTl6iVZRAxxJwOrZlM6RhNW7Tx7SjeMD1HGuA05ZDXT6nTwZi/K8bKeO/3/seLFn6GPbekWJKoQAAEABJREFUdyG+e8L3bT4mc6IP7L33QoyPF1GrBgh5Mu18SJkMgvYglixbDsf1se/CZ8LISZT+/kEuGvgo10KMc5GhWINdCODpKFaAgMZ+woWJ+fPnQxYieArkYSWux3qKi4laNEL6/ngCMoEUsezkbk2ngaxPpg7kI2uPP+OpxfTkuzB7cBYG+wa5i8/FnmIRg4ODeB5378HnX3U5MLJmmB2aIOV6SHkiPuDxOlSGkEpSK9dQHC8hoC7KggFTMDZWwLUX3Iozfnsurjz3ZowsD9C1K7D/K16Gvtn9SLwYSEnOzciTjHZdUA9FDF2KceFOEoc66DqME2nWGXw59LtyMv0z+bB6xe60fSGuA2sMi861JkadzMcYA2OM3VkVFtJmMR5kMog0W+4CLhc3XTT/DF1XIptpjPdEmRikqsk7xBV+8u8ujYgZ/G7YdvLjux3/hbH4xdCQxSfxd7JIG2WcMcbY9ot+SXutCokaiT451CkRcqIDm0aPjFsGBh7HXQ67kDHXZaKI8JsJnzARQ1REjFERua+MMZaF3GfGd0FEMMZMjFuSR0TOQ4e/RA9EWjohH84jCkicNN33fHi+D6cp4he98TmfE5HzhKPklXtTxBhDHXS52fM0PKAxtV9yfxoz6d50WF+rU9QxevVQAp1MQNS9k9vX8W1L+SlOXhvNpEmFAq3vWjWC73FQY/Sd9zyMd7/73Xj4ocXYb7/98Ne/nsHBHXbMZ1ZOSoDenGsH+1QqhWuvv9XacBwT+UAF8jlgyZIlXCAYx2577G4/zi/XkbLkf87uuvcBZHMed7yAegQYAPK/nnKOPGj23HNPey1RNM91rF/yeJzsMKseT0Cg9SCXCY3tmGZ+mdzYuGZ4a51arYLR0WEsW7kMo4VR9Pb34IUvfCGe/wJa6+yoc865HNVqFV1dOfslb2E9AGR1iGmos8/rdaZ1Qb4nopuLCbU1wNDDNdx86y246KKLcOvtt+Hyq67EVVddBVGO+XunMXvuIBcAgDBhAdj068nGyr+VbCCElEySmItMURyxyvRRP225CRCxGfIJFRuewW+iR0TUIEAurT41xtgxoZHQue9iVMikVybCcq85jgMJSzxCtptMrH5N0ilrxDGeUcxAXUqaitV0hKeUI+XZDDP9TVjFHDZi3oMUwWGMsYuY6PCX6IExhs/oxOqVvd+ER7PdCZVoQiSesrG+xa1vDOQ5opsiooPGyCDMyA4+pK3SPLmXRISnZSj3piRQr4iQc5UIxhjObVxIPmOM5Y0Z8BJdaImwkCYLt5ZeUfkwWWxeZpR0ySsiKibniEi6MWZG3J/GNPRExnurV2i+5Cbc9ulJszB1lMDUJOBMzWpprZ4sAXn+ybcBi8u5A1LpDNIZV+agWHTbPTjkkENw9dVX49nPfjZOPvlkLJjXi5wPcOMWXVkg5CAn5775zW+mEZ/G+eefj7HxxtM1k6Hxv3QI11x7LYzrYP/99+dDFbIRgVe/8lX2S+EuvfwqPPLYsN39rzTLuvSKK+wiwB577IH58+cgbBSHlO/wQS21ZOuM4ZseT0SgZZiIa/PKg4kdZoyxEx0btw1vtbiKOTvPxpx5s9A/2IPnPP/ZeOkbFgI9wJXn3IX7H7wPsZsgjAP2MSdZLlCplQHpPtbDdRw7UVi3bhh33XUPTj31dzjttN/h3nvvRyaTw9y5O9lJ2ZJlS1EfBWRXNZ1NIaZ1FbNExmzqeNJxxIANBObxf8zgGAesaqNcAzCKQg9m9mtCrwSD3JpEInEOYRnDgMR3sMSTDFJjGu2VCbCdDEZsOKMk2mDSXyMCjIK8jDHirBePYyS3bH2fA+362Jnrc9l0B3YcEL1q8ZVJN1M6+pA2ii5Jm40xloHojREmAL1mvRiAATAbzKQ/GbvQfEk5orNSpkgzumMd0RcZj1pijKEty4GKh220PA+bfmOMfSa28sq5Nk8Hv4kOtER0g2pjW+s6Lr0NLQK5TBZjGvHybjPzTfTRdV0+Ix3LV8oU3WVSRx+yiSLcjCENykRjxd/5H4CYaK56ZiYBZ2Y2u7NabQexjZp0wYWX433vex8eeOABvOlNb8Lx3/4m9tlrPoZGqlg7VEZQDbmzC3TTyKc1hvf993uwbt06/OEPf8D3Tvg+rr5mEc4+5zIcd9xxuObSS7H77rvj7W9/O1Kc3MqlXvy8fbH7gl15qsGHD/ooTj/jAixdtgLfO/EUHPqJT9j/PXvH29+KlAvEXAEwPEmULYlDLiLQcmRYjycmILvUMY0UeThDIMopTXw2TsLbIJmeDJaseBRj5VH802teide97UXsMODm6x7GFddejlxvDn7axWhhDAn7MtedRxDVYT/KkQHEyPEcF55x7KcAkjBBpVxDUAu5oJSljtW5ABTbBaFSKbE1lXNkcub6LNDGbPz29IUNoRljGgU2nUZA34WAMZOgOIyhzerReBWdmwkfYXc56TWmYVRIm0VIAaKjslgl/icSQx2zeVrqTDWXybN8csbGz/S3OgcsMmlNtAWH+EXE38kibRQxhlpCsW0lC7vwTiw2vIW3mE/YhLu1G2eR8VNk4/hOCws7uSdljiPPQnElDq17zTWQZ5HESVorjxiwEtdpPDZuj+iAMQbGmA2S5FNvIhtEbiIgbKli9pkvvIwxE2VJeBOndFyUPAPk06/i2sY9ifvS5tM3JTDNCciUb5o3YWZXn3MJpDMpyP/uC4mUb8TBpz71Kaxdu5aGWBV333kHXvvqV2HO3F3x8pftj4X77IUXvuB5+NoxX0OlmsB3gP1f8iJ88AMHol6r4JSTT8KB738fDvroh/GnP/8Bz37xC/Dlo4+0nxgoFAPIFUQk3+Ds2bhl0SL7SYN3vvOdOPHEE7nLH+GNb3gd3v8/75NnM3KZ5qoBayYTa3lowabwwozTY/MEhJU8iGVyY3PxAQ3iNMY8LQsp49VxzNllLl79ptfgxa/dG/K/4Oeddy3+cd7f4aS5G2BCDBeGMDB3EPKlfctXL0dXfw8QsDasB+IEUjep4/Oe+wJ86uj34WMfOwSzBmejVKwgjoBsJo+B/lno38VAvjxw8eLFdqcmku8MYDGPO57mCDvJaZYp9RGvQ0NXJonin8ki/TbRfhlMOPkRXsYY20cTaR3uaXEwxsAYY3fBnvIHVISfcCJDx3FmDD9jDMTwkkm0jAWygNRyre3qOoCBZSr3nDEGMtl2yAgd/jKmcR9JW0XHRISFx/HnyTTf4XPSyAlNTsYYSFngy5ZFdyYcxpgJnTHGwBqtWP8SJqJ3olfGGBhj1id2sO9xOtAag9hmYUJni4fNI6jSfKQHgWUs967cy8ZIwhZP74hEYSjjkri2QRyurKtvSqDDCaiqT/MOrnF3RT4F57mNhtAeQ6FYxbOesRAvfP7z8fIDXmrdF77o+dj/xS+i/3l46UtejOc+ez8MDvSgO2PsYvrcgTy+cvRR+OGJJ+CNb3w9Zs8exJ577o6jafgfc8yXbZw8DnIZ3/7/tFxunz12x29++ysc9oXPYeHChXAd4DWvfCW+993jcfgXv4C5s3og5zCa0xjoawoS6Orpwhve/Aa89LXPgEyqrr3mXtz70P3wM2nstPN81LhV1dfXh5GxYaTSacydvxOMKFuK2euUOIbv+pAdz6WPLkF9LdC3G3DAAf+EBQt2x8i6Yey68wK89lWvgxgDXEtArVKnVJFEk2Yrk9ioVwkoASWgBJSAElACSkAJKIHtQ0Bss+1Tspa6QwhkUg7kS/Uj7rTW6xHkE3E9XRmc9tvf4KIL/oHzzv47/vKn3+Gsv/0NZ5/1N5z+p9/inH/8Haf/+Y848vDPol6LUSlzOzcBBnqzeNc734Gfn/pTXHP1lbj2qktx8Ec/gne89Y3Ipow15tMekObuheykdud97LPnLjjysE/ghqvOx52LrsUfTzsVB3/ovdhjwVwUxwrW8DeAPVdcNF+8nNiDzZA67SLwsle8AvssnAvbQQBe+MJn4tOf/iC+dMQn8L73/huO+PrHcOgRB2LOnHkoFEoojBSwctkKa8zLLnqxWORZsD8hNDw8jNsWPQKEwLNeOh8Hfvzt+PaPv4R3f+TNWPjs2Rh6CLjw3CtQGi0h7aTRle2y5270pkEloASUgBJQAkpACSgBJaAEthMBXQDYTmB3dLGyKevxrcZFgFolQCaTsca3dLDHtywt97QLa+fluGggAu7A5tIOurO+XTgoFisoFkvo4i6/5A1YVk9X1pZTq9UwOjJuz2dxcGm+uwkNPw/0N8qllwsKIWq1EIZpfb3dNj+zQl9Tk0AcxFi2pIKhZcDqZQFK40CFNn29AtuHBcZX1tCmL8fIuDnMn7cLZvfOswsA8omBrq4uOjHS6TSCIMJVV1yNM399NR65dRy1VQBY1vgS4N6bh2j8X4QH73kIXbluuLGHyniVGTY+NKwElIASUAJKQAkoASWgBJTA9iIgttz2KlvL3QEExkbGEIexNdLlf/mzKRc5GvTiRs34kIaZdLRhfaIwsEZ5w19HVKsjpqFvDXYa+71deZsec4vfYWSSRDaco4E3q78HcRBQYrgOS0hgrxuHQERDUhYA8lxoEHFMDMhvy4jQRIQVVoAHT7Mh5mBIj3YSuOTcS/G3P56JP/7fH3HaL3+Pn530c3znuJPwzWN+jO8f90uc8uPf4S+/vwijqwuojoYorCvj3tsewA+O+T984/M/QjafhXxZnHzhmSwC1Ot13HfP/TjnrHPwy1P/gu98/Vcs89e49orrsGb5WiAwXEjIIgkANxSt3Kj1GlQCSkAJKAEloASUgBJQAkpguxHQGfh2Q7tjCu7v74XHLf5SqYJqpYagHmJsbMwa7fV6FZF8Az+NcCMmNy1vQz9o1ItBnk55cH2PeWME1TLCesD8dUoA+YKiFNM8Yxphnm/YJCnHlf8zYDlxRf6PG/aXAbJcfYijCEGtQuOuirheQ022k+03adHUZ36wDBahxxQikPf7aJS7GF1XwPjaElJxFjv174LB/Byg6iGpJCisLWOwazbyXg8yyNu0qAwbFuNfvjROmmSMQXd3N/r7++G6PsZHS8iksohp7JcLPCF24Dkss54gZXx0Z3qw8UvDSkAJKAEloASUgBJQAkpACWw/As72K1pL3hEEkjimAQ/4XATIZtNI0ajv7e3mpWPkchl4NNY937VhMcB9608Aa5DT5fa9YZyfScFjGQ6zpjwXLhKWG3GHP4Z8CqBSLSEM68zDDEyDGPNcSEgxyAO1ahXyCwKplA/D8x0uCMgCg81n87MKGx3JRmEN7ngCtfG6Nfr7M4PIed2ojQcYW1NAXAP687PR5ffCC1LW8M8gywUBLgFVDF0XQTGEMQlE71zXtZ8EKBbLXIAqoFyswHV9ZLkAkPJSqJcDZL0cenN98JGyUqvUN26whpWAElACSkAJKAEloASUgBLYjgSc7Vi2Fr0DCITc4ZfLyE+YWKFBL2ExyMWFNb5jQH4nkGSOTf0AABAASURBVAa7DSYJwhotPJvBgFv8zJZA/unbMQ4ibtmGUWgN/2qtipTvIZfJ0vhvqktQQ8LzHS44MBNkBzjDBYRsNmfLCEtloF4FVx9gXyxayrb+5ptENb3qtJFAV7YHQTVAlQZ6zs+hJ98LExpUSwGcxFA3XCRhgkqR/Rk5QODAcCd/oLuPxn0XHMexPwEm/wIg3zshu/+e50G+DyDjp1DigoBrPJuPZ6JaraMwNs6wi0wqs1HLNagElIASUAJKQAkoASWgBJTA9iTgbM/CteztTyCVStmLiPFljIFxPIYdpDM0xrl/z+14WPHSgOM3/HS9TL7h9xjnswzG2Xzw4Dpp+G4Grkkhm+6CYRxaQmMO6SxMlue7HowxNOYcsHDAiOvD6+oF0hQny7g0k3yAe7700AUM0CqNPj22RMAYA2MaMpGPqyd2sYcLORNxW+kJnDpiN4LnOUiiGHElRJY79l2ZNCq1AkKvhHqGki+jnC4gyNZRdwMUq1wEgsu1IweOSSPt5RFzcaBWCODFKeR9CQMO8ySsm8tFgXJYReIn8HrTGI+KKLs1pkw6tsYrhU8Sh2VsLIbphvGy+OXQL14RGyeeGSyiR8LFIhAgIgxIvAi9HX0Y02wwWyntFaG3caxPaoQ38560ALZ0q3meMU3PZs7rhGhjDKIogsf7OwgCpPg8Elc+EWRZcu2ZQ4BtquSTeGMMZOHaceROtUkz9s1BBNKgEFRCDCJ0DGKOnbGNd+hnFETNDN8MwyKO/RSfTdE3JaAEtopAxLNEYrqUiSGbfsYgkTFKRBLEFfGYQjdx6eqhBKYvAWrx9K281lwJKIHOIaAtUQJKQAkoASWgBJSAElACSmD7EtAFgO3LV0tXAkrgyRHQXEpACSgBJaAElIASUAJKQAlsZwK6ALCdAWvxSkAJPBkCmkcJKAEloASUgBJQAkpACSiB7U1AFwC2N2EtXwkogScmoDmUgBJQAkpACSgBJaAElIAS2O4EdAFguyPWCygBJfBEBDRdCSgBJaAElIASUAJKQAkoge1PQBcAtj9jvYISUAJbJqCpSkAJKAEloASUgBJQAkpACewAAroAsAMg6yWUgBLYEgFNUwJKQAkoASWgBJSAElACSmBHENAFgB1BWa+hBLaSgPyWdksmijCAMcYKOuGlbVACbSLgOA5a95f4ReI4tnHQp+MT9oqwc10XYRjC933U63XrRlHUGJ9cFhFTeEg+iRe+LT+j9VACSkAJKAEloAR2MAGd4uxg4Ho5JaAENiSgISWgBJSAElACSkAJKAEloAR2DAFdANgxnPUqSkAJbJqAxioBJaAElIASUAJKQAkoASWwgwjoAsAOAq2XUQJKYFMENE4JKAEloASUgBJQAkpACSiBHUVAFwB2FGm9jhJQAo8noDFKQAkoASWgBJSAElACSkAJ7DACugCww1DrhZSAEtiYgIaVgBJQAkpACSgBJaAElIAS2HEEdAFgx7HWKykBJbAhAQ0pASWgBJSAElACSkAJKAElsAMJ6ALADoStl1ICSmAyAfUrASWgBJSAElACSkAJKAElsCMJ6ALAjqSt11ICT5GAMcb+nrYxZv2ZCezvlMtvcK+PnIY+rbISaDMBuYdEWtUwxtj7zcbxPmvFq7tpAsYYRFEEz/MQBAFSqZR1Xde1YxQSnidCp3UY02BsjGlFqasEtpmA3LMirYKMUf1qsVB30wREQ6xwjBJ3g/GqGWfEnSTOJP+mS9VYJTA9COgCwPToJ62lEug4AtogJaAElIASUAJKQAkoASWgBHYsAV0A2LG89WpKQAk0COi7ElACSkAJKAEloASUgBJQAjuYgC4A7GDgejkloASEgIoSUAJKQAkoASWgBJSAElACO5qALgDsaOJ6PSWgBABloASUgBJQAkpACSgBJaAElMAOJ6ALADscuV5QCSgBJaAElIASUAJKQAkoASWgBJTAjiegCwA7nrleUQnMdALafiWgBJSAElACSkAJKAEloATaQEAXANoAXS+pBGY2AW29ElACSkAJKAEloASUgBJQAu0goAsA7aCu11QCT5KA/K5xSyZOMbC/VW4MPZiGL63ylCFgDHWIh61QwncROsYYq2P0dvQRxzEcx7FtlftMwsYYG4cYT+pFUo18puEgabhSXsPXue/SRtd1EYYhfN9HvV63bhRFlmnntlxbNtUIGGM20DnRzalWR62PElACSmCqEHCmSkW0HkpACcwMAtpKJaAElIASUAJKQAkoASWgBNpDQBcA2sNdr6oEZioBbbcSUAJKQAkoASWgBJSAElACbSKgCwBtAq+XVQIzk4C2WgkoASWgBJSAElACSkAJKIF2EdAFgHaR1+sqgZlIQNusBJSAElACSkAJKAEloASUQNsI6AJA29DrhZXAzCOgLVYCSkAJKAEloASUgBJQAkqgfQR0AaB97PXKSmCmEdD2KgEloASUgBJQAkpACSgBJdBGAroA0Eb4emklMLMIaGuVgBJQAkpACSgBJaAElIASaCcBXQBoJ329thJ4AgLGNH7b2BizPmcCyG8ci6yPnAY+reKUI2B1iPpkKyYqJsKAxIvQ29GHMc0Gs5XSXhF6G8f6pEZ4M+8JmgCbDprnGdP0bOa8Tog2xiCKIniehyAIkEqlrOu6rh2jELOVLoWH5JN4YwzCMITj6PSDWPRQAkqgTQQSXtcKh2px7dhNP6MhfolLGJ4s8aQw9KUEpjEBfQJP487TqiuB6URA66oElIASUAJKQAkoASWgBJRAewnoAkB7+evVlcBMIaDtVAJKQAkoASWgBJSAElACSqDNBHQBoM0doJdXAjODgLZSCSgBJaAElIASUAJKQAkogXYT0AWAdveAXl8JzAQC2kYloASUgBJQAkpACSgBJaAE2k5AFwDa3gVaASXQ+QS0hUpACSgBJaAElIASUAJKQAm0n4AuALS/D7QGSqDTCWj7lIASUAJKQAkoASWgBJSAEpgCBHQBYAp0glZBCXQ2AW2dElACSkAJKAEloASUgBJQAlOBgC4ATIVe0Doogc0QkN8lb8lEFgMYY6xgOry0jkpgihJwHAet+0v8InEc2zjo0/EJe03Yua6LMAzh+z7q9bp1oyhqjE8ui4gpPCSfxAvflp/ReigBJaAElIASUAI7mIBOcXYwcL2cEphpBLS9SkAJKAEloASUgBJQAkpACUwNAroAMDX6QWuhBDqVgLZLCSgBJaAElIASUAJKQAkogSlCQBcApkhHaDWUQGcS0FYpASWgBJSAElACSkAJKAElMFUI6ALAVOkJrYcS6EQC2iYloASUgBJQAkpACSgBJaAEpgwBXQCYMl2hFVECnUdAW6QElIASUAJKQAkoASWgBJTA1CGgCwBTpy+0Jkqg0whoe5SAElACSkAJKAEloASUgBKYQgR0AWAKdYZWRQl0FgFtjRJQAkpACSgBJaAElIASUAJTiYAuAEyl3tiKuiQ8R4TOZg75EeZNSMI4kc2c9eSjWQ5iJJuRiAVtSkLGi9DRYwsEjDH297SNMetzscPl97dF1kdOQZ9WSQlMcQJyD4m0qmmMsfebjeN91opXd9MEjDGIogie5yEIAqRSKeu6rosJhsmG5xrTYGyM2TBBQ0pgGwiIvom0ijBG9avFQt1NExANscIxSlxOZGFFsjfjjLiTxJnkl2wqSmC6EtAFgOnac9O83jLYikzzZmj1t0BAk5SAElACSkAJKAEloASUgBKYWgR0AWBq9cdTro0Y0SKbP1G6WGSjHHKSCHfusU3SKFeK2lAcGDj8wxYF+upUAtouJaAElIASUAJKQAkoASWgBKYYAWeK1Uer02EEDNsjQocLAvKOx7nQVwcS0CYpASWgBJSAElACSkAJKAElMNUI6ALAVOuR7VYf6epNyTZeMGGZmxSWm6wXuwjA8MYuc+jRiQS0TUpACSgBJaAElIASUAJKQAlMOQK03qZcnbRCO4AAbfEdcJVJl2hdcGN3Uhb1dg4BbYkSUAJKQAkoASWgBJSAElACU4+ALgBMvT55WmokdvaWRL67X9K3+WJ2S5+liCtCrx4znoACUAJKQAkoASWgBJSAElACSmAKEtAFgCnYKdurSmL0t0SuIX5xt0UmFhHEI7Ithem5HUJAm6EElIASUAJKQAkoASWgBJTAVCSgCwBTsVeeUp3EjBfZ9EmS0pJ6CPsTp2KnB1HDDzgol6s82UGSGOuWShXrhqGc6SCQzMxXqdRQLJZtWqFQsq7kiFignCpSqgSMfxJHwjMjVuhJZJ3JWeR3jVsywYHdZIyBMWYiakp5tDLThoAx1CEetsK8j+0AwYAxZkboVxzHcBzHtlXuMwkbY2yc/XEUPPGLpBqZTMNpMZTymjEd60gbXddFGIbwfR/1et26URRZph3bcG3YlCNgjNlA50Q3p1wltUJKQAkogSlCwJki9dBqbEcC9Xpi56Sc59qrxHx3XCCgpx4GyOVyNj2iJT8yNop8Pm/DnuchoJHuOB4kPpvNIt/VZRcMurq7OemLbb5iObBz5XXDBWRyPqp1xhtwsaAK0LWZkgQbvCS+VaENEjQw3Qlo/ZWAElACSkAJKAEloASUgBKYmgR0AWBq9stW1CrmOSJ0Njocz1gDXVJFatx4F3Nc/DG4w89wmACu56Cnt8/a62uHR1APEjiuB+MYGx8zT7FShZ/KIOI16kFky813+QhYRk9fN41/wE87kA8P5LszkHPkkwHMDthFADkztkG7ONDw6XvnENCWKAEloASUgBJQAkpACSgBJTBFCThTtF5araeBgJjZtNlRr4e46eY78POf/wa//9OZ+P3v/4S7730EtPfheS5Gi0UYA2vUP/DQo/jtH/6CH/34f/HDk07C6WechbFS1S4KxMyTzmQQWEMeSGV9FMoRzjznYvzo5J/h8C8dgwsuugi3LLobhpplr89zIMJFBBjxSMNYq5ZXgiodRECbogSUgBJQAkpACSgBJaAElMBUJUAzbapWTev1dBEol8s455xz8N3vfw9HHn0Uvv6Nb+L8Cy5qGPW8SG9fF8ZLAc78xwV469v/FV88/Ev43gk/wA9/fBI+eehn8K7/fi8efGSZ3e2vBYDnG5SqMVauGcUHP/QRfOazn8dPTjoZv/r1b/HBD38Eb3rzm/GTU0615bN4e9DkB8Ton1gEAGwY+uooAtoYJaAElIASUAJKQAkoASWgBKYsAWfK1kwrtk0EZPe9VUBvfw+e8az98NrXvhbZTB7r1q3D8PCwTZbvARBZvnIVPvChD2N0vIDe/gEc87Vj8erXvg49ff247Ior8dGPHQLJl0oBQ6MVZDIOvnzMV3HexRfCTfnYZbddcehnPo0XvvhFiGjtn3DiD/Gb3//JLhpIXUQYbRcF4iSBfkGPxd9xb9ogJaAElIASUAJKQAkoASWgBKYuAV0AmLp98+RqJt+mL7KZ3PI/+PLp+//3/96B448/Hvvvvz922mknDM6ZY41z+R53GioTAAAQAElEQVQ+l1pw/He+h+6ePrzu9W/EddffiM9+5hCcfMpP8Lvf/xF77b0Q9973AK648gZrwPf3ZXH7XQ/jvPMvxNyd5uP473wXF13wdxxxxKdxxpln4L/e/S5UalWce/55KNcCBPJv/xvXz8iSgMjGCRqexgS06kpACSgBJaAElIASUAJKQAlMYQI0/aZw7bRq207AALU6kPKAvp40Hn30UaxYscL+VJMUzmSMFyPcdNNNGBsbw0EHHYR8FnZxwHeB5z93HxxwwAEIggCXX3455BcDxWyX/JVKBQsWLMBb3/IahCysxOukeZ2DDzkE8jNQl15yOar1mj035tKBnMdsmPhSQAmodBABbYoSUAJKQAkoASWgBJSAElACU5mALgBM5d55MnUztLhFIF1JaX7OnrY7WpKmRwx9Ka6npwe5rl6U64H90j8x3IdGh7B63Wrkcxkc8NIXIawCaWZ2abH7dP/pJS9BXK3injvvQD4De6VFd90GhwX/xz+/ABhei14uAcxOcbFhdBzP3GM37Dp/Fy4CJLj3noeQyvioh8b+a0DEs7kmwFIZV+cF6NNj8wRa/yphjHlcJmMeH/e4TDsyoh3XEgSTRDRqskRI4LguF7QSLkTFkC+ytNWMANfjvWMDM/fNGLO+8eLlEOI4jv0XnTiO16d1qM/3fbTaK4uW0ubWPceh6glbHXEUTahjNqPwk/E3AMc+jnTkaOM7/E14pVIp1Ot1eLynwjCccO33vLgEwPtN8tBn0+R7aYwRYBLTuSK6JYvnoluiay0GLZWJ+ZRO4DHIG09wiBBHQuWLKS2XUfZICNTGcRU9ot9GdvCby7Fb9Et0ShgKT+FINI1Wy88N0Sf56Nj7TnjLOa04ie9UES7SVmNMY8zm2JMksGOaebL6YUgnBNLptOUn97Dcy1IuUzr6ICree2yifEyWDC0y4cEo8dt0hnm7oSUyh2j5JZuKEpiuBPjUma5V13o/GQK2gzmAWbd1gonhJI0AkzA6OkrjKEB3dzfCMEGGRr4ky/yVczr09/djYGAAxWLRnsQs9hxjDPxUGt1MB5/I8uDt6etBhgsDMtGRh/XQ0JA9h/NCMDsMQ0kSWXcmPKDZ3G065GEsBVS5ABONFFFcvRrFNcMolUr2YS1pU0XaUY/R0SJ1UWScLmV8FKOTZGR0BCMU+XSLyPh4AZVCHYVCeUKf21HvqXJNmUBWiwHG11UxviZEMApryMm9KRPCqVLP7VUPMSpEpHy512TcEr/cX8W1IYqjtYZeFUYxKiK6NTqKAvWuOFqyOiR6JTKybgyVMS6sBrCfsMrlclLUjJbimgKqllUN8okxYW2MgeiX8EaHv1rtNMbw2RpCFj7q48DatWMYHi7AjlVj1C0RLp6PkdWoiIQpQyNDWLN2DfOPojIe2TLkuSrsxO1wfLa9Yoi2OIpf7s1Rjlerlo9i1apVKI/UIc9H4SH3r4gxBrKY1+l8pK3CRriI0V4qBRgZKVBf1trn3ih1aMyOV6Mcs0YxRv+oyPio1b21a9didGiMadWJ+1OYSZmiY+LvZBGdkXaKK/PXoBDzWTiM0XXrUBiqdnLTtW1KgFabQpjWBMRQF9maRjjNk8Swl0FQHiLGGBqWoIEUIuCqsM9d/T4a+BESLF26FDVObj1a8YVCgfkizJm/ADCezTs8XmIu2C8L9NMZLiRkOMkZhizS8xQ+kGFfxjQezvKQsRH6tlkC0ieSKK4Ya7VaDSKtibSkTRFpSzXWrFmDJxKZ5IjIYlRL5Eswxd+WSk+hi4ouyYR6fHwcIqVSaPVLJkMyoZxCVd1uVZF7S0QuIBNBETEehMET6ZZ8oaroluQTV8LDw+OchI9YkTJnsojBK8aZsJQxS1gYY2CMEW/HizHGttUYY3dohUEQJNZglftO9GZLIs9ZuS9FJL/cr/IcEJ7i73SAcl8asyFDuTeFwWQRrpPzChcJi9vJ0mIgY7XcZ3K/iZ6Ivsii5JZ0S9Ikv5wn+iRchZUxRhyrt9bTwW/CTdouHOV+arETfjIv7uCma9OUgC4AzCQdkGHdIObufwJxpe3yKfxMLmt3ZOT/9WX3P2JCvtuD7NrLp4DlISEPWOM63NkCSwCM4e6/76NQqaNYDbgG4GBwsM+mya8AyIKCDK6TjfxIEgCW69nFA3r1eAICwl2yZNgx6b4+DM6eTc6DkN3FyWwlT3ulPVdfuHBPNGRvupS9F2LhJHnGwmdg4T4Lsc/e+2DffffGXnvvjl123wm77bUL9t577/ZUegpdtaurC4Oz+rDzznOwy4IB9M3z0Nvbi1QqZceEKVTV7VIVGaccx7HGmUwCZTJojEE+n0f/YBZ7LlzQ0Ku9FmKhiOjWwoXYi3q358I9sNfue0H0bZ999sHCZ+6NBXvvhNm79th7VNhul0pPo0IHBwchC8jCQj5R0hqzxNgQmUZN2aqqik6JIWqMsR/LFgb5bmM/USdsRHdkfLKycG/sQ72y4xnHLInbeeedeW/ujPnz52PWrB77KT0pQ0SeCejw12R9EZbSXGn34GAXucyyX2jc05+z45U8K8WIk3wt5pK/k0XGadEFmQ/IuD17di+ZzCObhs6IDu1jxysZs/gcpH+hiIxjFNFB+YRn6/6UsVB4yb0pPMXfySLshKHoVHd3N/pmdZPfTpbfTvNndXLTtW1KQBcAOk4HTAyIWFMcW3wZpnLuS0NoIXf/iqjRkA9p/XsujfwEYBDlGrBk2XIYx8PCfZ4BOYenob9/kAaCj0eWLLP/41/leTzsJwCMA4yNF+l37GAq15Bz5KEiruc5MEZKYl0lQuUJCTgC0We2bBbIpSYmPIyZGkebaiELVBsI9T6eJAm1sFU1ydcKJgEgk8VW2kx1ZaIMHzBpoPHFH7z3CUoMYRHGdvQhk1xjDMcyF/IS40HiZFKIDGM4RBHHJI2idjUiCApUp8SmMef6ow77rwGjo6Pr42aoz+VCMtIufA5bstgiGOQ5IHonIuFOllYbW64dx1NAvsfnIq5vdSdOqFMi1DU69pNyrTjf9ZHNZJHNegDPk3JkYV1EOKLDX8YY20Jpt4gERI8MxytDJG7aB+j63IyQNMkjIn5jGueKv1NFxisR0QXRLYc6Ihs3ojMpPwXRo8SOV1QuuuKXvNQ4q3vW8Jf5RNZMjIGSjhnykrbKc07mAlZvqEtuNg03TQWjas0QDNrMGUrAmaHtniHNjiGPQCdJGi5bbTjDkN1/iZPO5zMBvTnXGpQp7vpde/2tnNQC8uyMaNHnOHFbsmQJ5KOIu+2xO+Qn/WIA++23n/1/xocfXcoHCSCLBrJYkDBtaKiE5cuXQx7Ke+65JwwjHca7jrErTlInVyKgryciIJMdeTDJhM+Cbp4gRoo8+JvBtjvtqoCsi2wg1DBnkhiYiapJvklBu+s7kThDPTLxARdDbPN5n6IKe1/LpEj0zsZ38JvcV9JOuc9kvDLG2E8nSbxtNscp0ZvJOuU0IkA1ozoZOsyESa8UaNzl7KcIJsXObC+fJTJmiQgIYdja3ZVwp4q0U8QYY/+ffWLMlnuNjbZ6xRVzR4RqRAdWvQxTKLWghjAKmZMHGVarVfu/2qKfLZZM6dijxUsYikhDbVxrzJIIihhyok9yD8u9LHnlvmZSRx/CQsZq0QcRWdiWBteDutUb0StjFYrKRVf8wobaBRHJa4W6JfokHCVsjIHkQ4e/pM3CTe4rETv5lTZzYpxw80u8KkqgUwlwVOjUpmm7tkRAjHLDDCF3q8Sgf/Ob32y/Bfb888/n7n1jwpHhDtjS5SO49rrrIB//33///Tk5hiy44zWvejUyqTQW3X4Xbrz1AVT4QJZFUzo465xz7O7qHnvsgfnz5yJsFIeU74DjKq8KGD6MoK8nJCAPYRFj2Ft8SNsOoCuTG4l/wgJ2TIa2XYVrWzTksV74BE8mSZQQVrN2Ld2TYOO85ixcImaoyEfd5RMAtvlUMfCelzjZGRKx8R3+JvdSa+Ir95SIxIFjI1WpoVv0TOiVVR5CaaqP6JjNv17VYIyZERNoPNFLHi7Mw3VnvsNyMUYUDTPiJXphjHlcu2VYkvFoQqdEv0SfKA31aqSk/TQX17ktKbRc2IUl+aiy3JtZ+TSYxM8AMabBUHiK0RbLvSYiXzBE18YRqDGNfIJE8orbySJ6IOO1iPwbgPEbrZXdf8/1RKsmPRwbyiVcGtrFd1E23qNEZ080psHPGGPDnf4mzIRdiyNazeb81KQ7vfXavplOwJnpADql/RzaN9sUu+PPVBnbaIJzRz7mOBczBujmhF92lt/33++BfIHVH/7wB3zvhO/j6msW4exzLsNxxx2Hqy+5BLvtthve9ra30ei3p+FFz12I3RfsilVr1uLYbxyHs8+9GLfc/hB+8IOf4stHHomenh684+1vRZpzlzgMeD1AlC2OAi4CNK7dKEnft0RADBPZ2ZD/VbOGmstZIEHKLof839qWzt1xae27ksxTNhBqmpkkk2vGZ/pE0KFeCsOJiBnqkd0j+wmAiABkoY6u6JzEy3d/MLajD/nUkzHG/gqKtFkaK3rh+5xJ86AqgcmYrFPGGDCiIQCMMVbAWxPy4mAsu0ozgZ80d4vCsUrSTfN+E7bGGC6qJFzLpLJJYgdLFEW2rbKoJOO4tF+aa6grMh5RczAhhikU4pmIYwzkY9wsBiAu0VER2a2ULyyT9E4W4WaMsQxlXBLjVTg6YpyRITwqmLiEIKyFjbiSl1Edf4getETGnFaDI66QiBhqEshvshgjsU2hXyZm8jyUMU/0U5gLP+HYKq9TXfmiP/kUXOuTFDIXttKpDdZ2KYFJBDh6Tgqpd9oReGJTOoY8MEulim1bEjHMQb9aLcMwplJNwI157P+SF+GDHzgQ9VoFp5x8Eg58//tw0Ec/jNN+9xvs96Ln49ivHYOevINqDfY8OfcHJ34f8+bPx+VXXomPfvSjOPDAA/H973/ffoT4TW98PQ5833vl2YJ8VmbSsC95yMgDBjZF1c9C2cKbPITl4SQykc0A8oCWyc5EXDs9U/jarnEhEyFbReEWWR9EiTdgipn5kgm1vRVdtp9GmvglTsQYAmN0px/SVhmTZPJrjIHohdx3oiNPqe2TBmMZc+2i3VMqYHpmNsbYn46UxRRhJxxbrm2RcKFuiYEi45ZMuIWNZWwzdO6bMcYar9JWabuIbW1i35/Um3yMW9Z9ZYFJ9FRE9EuepU+qgA7IZIyxn6iRtkNerXFc/BSJF70TLsYYGGMYOzMOY8z69k7SK2HypAjIOZyiyUKCMY17eaboluhMi5MxBvL8s/KkwGkmJTC9CagFNr37z9Ze5lfWs4m3UrHI2Bhd+SxKhRLAleFsOkWjPG3Hue6MkXkF5g7k8ZWjj8IPTzwBb6TxPnv2IPbcc3d85StH45hjvoxXv/qVMIBdcOcmvj3n+c/ezy4QfOnwL+KZz3wmUr6L17361Tjh+9/FkUccjnmze+05AYZnVwAAEABJREFUDs8ToaNHBxLQJikBJaAElIASUAJKQAkoASUwPQioXTY9+ump11L+6ZKSz+fsuaMjQ+jpzuPMM8/Avffdg89++hPc7Y+tVMoBwFXggd4s3vXOd+Dnp/4U11x9Ja696lJ87OCD8K9vexPyGVfWDpDhSnGaIosB2bTBPnsuwJe++HFce/k5uOPmq/CH3/4MB3/ovdh9lzkoc8FBFEzytgTNFy8nl2yG1JnGBLTqSkAJKAEloASUgBJQAkpACUwTAmKfTZOqajW3hsCalStp3Mf2t72B2O7S+46Y40A67SBH6c76cBlVLFZQLJbQRSs/7QJBPUJPV9Z+UkA+0lkplyd29KN6CPnG2TwXA5jVxotbqwaoVOpyKciCA4uFWvpb03PT5RytpxJQAkpACSgBJaAElIASUALThYAuAEyXntrKes7ZaSd7pjEG5VLJ+uW3YOVXAKIgQlSrI6ahL+E+Gvu9XXlrzMdxBIeRcRzacNrz0NedA6IIccCFBM+Fm8TWuJd/CYjDBLIAIIsH3dkUXCdmWlO48AAr9vJ2PYApk2Ia8fo+DQlolZWAElACSkAJKAEloASUgBKYNgScaVNTrehWESgXCoD81AuN+Vw+zzJiyLcPRzTsfd+F63s08GME1TLCeoAorFMCmyfFNJ+Zo5Bhmuuymx/UqzTuWQzNeK4pcEEggfxLQMYzLAcso4okEKkjqMj3D0TMTHNfFgtYBgN6dBABbYoSUAJKQAkoASWgBJSAElAC04eAM32qqjXdFIFkU5GT4nLdXQAt9SQIgSimcR9yZ9+BaxwY8MWFAMOFAD+Tguc5cFwgJbv7YuAjgkOjPUkiFEvjkF8OyPgemidyYSFCmoa/CyAMAtS4iOAz3fB8w3g/xbw8nxmZ4/HHE9X98WdozBQjoNVRAkpACSgBJaAElIASUAJKYBoRcKZRXbWqWyAQbyEN3H038jtC7G35OSKYGPLTJ/J//RBrPgppoyf0JnCMw3WCACHjxPCv1qqQTwJ057uQ4SIBpJx6FVGlArjGLihImT4XEdLpDECDv14oIuZiAAtjmAeLhpE3+pvHhqFmpDrTjIBWVwkoASWgBJSAElACSkAJKIHpRIAm4XSqrtZ1YwKyxy478CKNNOlSimGKFR9wUhS6DKfSWWZjOt89j3k8xvvr0wEPrpOG72Zo36eQTXdxiYD5GA8RloFMDm6+G3A9SBmuLArAAbh4AJNCqqcfTrYffGNcmq4PQMShC5YHKckK9LVFAsYYGNOQiYxcPZHfLheZiGuHZypckywwSRzWaWORtSfDeMnnSF7xU2wcXT1mLgG5h0RaBIwx9n6zcZN0pZWu7oYEjDGQBWB5DgRBgFQqBXHlmTDBcCOOxjQYG2M2LGwGhrjcDoOQEkPGJyvkYLiQLp++a7mMsumGGQzTRBwu7Nt4fbMERN9EbIBvxqh+EYMeWyAgGmKFY5S4vL3sfWZPacbZ+YP4myJziFaczadvSmCaEpC58jStulZbCSiBdhLQaysBJaAElIASUAJKQAkoASUwvQjoAsD06i+trRKYKgS0HkpACSgBJaAElIASUAJKQAlMMwK6ADDNOkyrqwSmBgGthRJQAkpACSgBJaAElIASUALTjYAuAEy3HtP6KoGpQEDroASUgBJQAkpACSgBJaAElMC0I6ALANOuy7TCSqD9BLQGSkAJKAEloASUgBJQAkpACUw/AroAMP36TGusBNpNQK+vBJSAElACSkAJKAEloASUwDQkoAsA07DTtMpKoL0E9OpKQAkoASWgBJSAElACSkAJTEcCugAwHXtN6zxjCMjvGrdkotEGMMZYQTtees2OIWCMAXhAXgnfROgYY2CMoa+zjziO4TiObavcZxI2xtg4xHhSLwPTyNd0kDSCUl7D17nv0kbXdRGGIXzfR71et24URTCmBaRz268tmzoEjDEb6Jzo5tSpndZECSgBJTC1CDhTqzpaGyWgBKY6Aa2fElACSkAJKAEloASUgBJQAtOTgC4ATM9+01orgXYR0OsqASWgBJSAElACSkAJKAElME0J6ALANO04rbYSaA8BvaoSUAJKQAkoASWgBJSAElAC05WALgBM157TeiuBdhDQayoBJaAElIASUAJKQAkoASUwbQnoAsC07TqtuBLY8QT0ikpACSgBJaAElIASUAJKQAlMXwK6ADB9+05rrgR2NAG9nhJQAkpACSgBJaAElIASUALTmIAuAEzjztOqK4EdS0CvpgSUgBJQAkpACSgBJaAElMB0JqALANO597TuHU/AmMZvGxtj1rc1AeQ3jkXWR+4An16i4whYHaI+2YaJiokwIPEi9Hb0YUyzwWyltFeE3saxPqkR3sx7gibApoPmecY0PZs5rxOijTGIogie5yEIAqRSKeu6rmvHKMRspUvhIfkk3hiDMAzhODr9IBY9lIASaBOBhNe1wqFaXDt2089oiF/iEoYnSzwpDH0pgWlMQJ/A07jztOpKYEcS0GspASWgBJSAElACSkAJKAElML0J6ALA9O4/rb0S2FEE9DpKQAkoASWgBJSAElACSkAJTHMCugAwzTtQq68EdgwBvYoSUAJKQAkoASWgBJSAElAC052ALgBM9x7U+iuBHUFAr6EElIASUAJKQAkoASWgBJTAtCegCwDTvgu1AUpg+xPQKygBJaAElIASUAJKQAkoASUw/QnoAsD070NtgRLY3gS0fCWgBJSAElACSkAJKAEloAQ6gIAuAHRAJ2oTlMD2JaClKwEloASUgBJQAkpACSgBJdAJBHQBoBN6UdvQsQTkd8lbMtFIAxhjrGBHvPQaSqBDCTiOg9b9JX6ROI5tHPTp+IS9Luxc10UYhvB9H/V63bpRFDXGJ5dFxBQekk/ihW/Lz2g9lIASUAJKQAkogR1MQKc4Oxi4Xk4JTDcCWl8loASUgBJQAkpACSgBJaAEOoOALgB0Rj9qK5TA9iKg5SoBJaAElIASUAJKQAkoASXQIQR0AaBDOlKboQS2DwEtVQkoASWgBJSAElACSkAJKIFOIaALAJ3Sk9oOJbA9CGiZSkAJKAEloASUgBJQAkpACXQMAV0A6Jiu1IYogaefgJaoBJSAElACSkAJKAEloASUQOcQ0AWAzulLbYkSeLoJaHlKQAkoASWgBJSAElACSkAJdBABXQDooM7UpiiBp5eAlqYElIASUAJKQAkoASWgBJRAJxHQBYBO6k1tS8cRMMbY39M2xqxvWwL7O+XyG9zrI7eDT4tUAh1OQO4hkVYzjTH2frNxvM9a8epumoAxBlEUwfM8BEGAVCplXdd17RiFhOeJ0GkdxjQYG2NaUeoqgW0mIPesSKsgY1S/WizU3TQB0RArHKPE3WC8asYZcSeJM8m/6VI1VglMDwK6ADA9+klrqQR2OAG9oBJQAkpACSgBJaAElIASUAKdRUAXADqrP7U1SuDpIqDlKAEloASUgBJQAkpACSgBJdBhBHQBoMM6VJujBJ4eAlqKElACSkAJKAEloASUgBJQAp1GQBcAOq1HtT1K4OkgoGUoASWgBJSAElACSkAJKAEl0HEEdAGg47pUG6QEtp2AlqAElIASUAJKQAkoASWgBJRA5xHQBYDO61NtkRLYVgJ6vhJQAkpACSgBJaAElIASUAIdSEAXADqwU7VJSmDbCOjZSkAJKAEloASUgBJQAkpACXQiAV0A6MRe1TZ1DAH5XeOWTDTKwP5WuTH0YDu8tMgZQ8AY6hAP2+CE7yJ0jDFWx+jt6COOYziOY9sq95mEjTE2DjGe1IukGvlMw0HScKW8hq9z36WNrusiDEP4vo96vW7dKIos085tubZsqhEwxmygc6KbU62OWh8loASUwFQh4EyVimg9lIASmBoEtBZKQAkoASWgBJSAElACSkAJdCYBXQDozH7VVimBrSWg5ykBJaAElIASUAJKQAkoASXQoQR0AaBDO1abpQS2joCepQSUgBJQAkpACSgBJaAElECnEtAFgE7tWW2XEtgaAnqOElACSkAJKAEloASUgBJQAh1LQBcAOrZrtWFK4KkT0DOUgBJQAkpACSgBJaAElIAS6FwCugDQuX2rLVMCT5WA5lcCSkAJKAEloASUgBJQAkqggwnoAkAHd642TQk8NQKaWwkoASWgBJSAElACSkAJKIFOJtC5CwDyW8wiMbtPJKK7CYkQYlsECFiwSEh3vSQsVyRCzPJjhjYWMI6ndMghqDclm0BOHo22C60Oaf52a4Yxjd82NsasvwZBy28ci6yPfBp8WsSMI2B1iPpkGy4qJsKAxIvQ29GHMc0Gs5XSXhF6G8f6pEZ4M+8JmgCbDprnGdP0bOa8Tog2xiCKIniehyAIkEqlrOu6LixLefa6jZZKPok3xiAMQzhO504/Gi3WdyWgBKYygYSVs8KhWlw7dtPPaIhf4mwa41puPMkPfSmBaUxg5jyBedPaftrIdbBtf7ZMfXvKBKQbRJ7yiXrCdiOgBSsBJaAElIASUAJKQAkoASXQ2QQ6fwFArMwtiOECwLZIwmXChsDuAyVouGC5IgJYxDB+Q4l5ZszYzjg2bBvYtoZI27ck0NdUIaD1UAJKQAkoASWgBJSAElACSqDDCYht1uFNbDZPLFRp7cZuy2LfWrdZ/BM5cmkRybexK3GdKoJbRNq3OVfSVNpNQK+vBJSAElACSkAJKAEloASUQKcTaNmi07edLcN94xaItTlJEsTcoX+8MLKxZd8q5ym6MXf6NyUbV0fCUh0BPtmV+GktCWsvQr7YnDDdSNomXJ6tx1QgoHVQAkpACSgBJaAElIASUAJKoOMJiD3a0Y1sGf6tRsY0RCeL/ay6JIpVvjWunMNFAOts5k2KFpHkjV2J63gxzX912Jzb8QCmfgO1hkpACSgBJaAElIASUAJKQAl0PoHOWQDg7rLdzW/2Wcvwn2zsiz9hpsliFwDEKt9amTD+BeX6LxSEjXds8c0qPd6ROj8+dnrFGFZXpNlehjZ9JFwE2JRsOrfG7lgCejUloASUgBJQAkpACSgBJaAEZgABZwa0cYMmGprkIhIpboIYCXemt9aVclqyMUzTStiU2wnGP9v1+GZsTIGZ9JjiBLR6SkAJKAEloASUgBJQAkpACcwEAtPfWhMre7I0e81wR1okiROIrN+bb/gMFwIkPkSIqPkXczFgskj85PCm/DwFhlawgBTXCsDSgYTxYD2QSCo2fHHRASIbxk7ZUBxzB79Zu1qt1vQBIdtYDyIQM+hFsVRhmrS3JQzKMel8CUI+DRAG1qtvmycgv6XdkolcBjDGWMHT8dIylMAMJeA4Dlr3l/hFZKyTOBm6ZyiWJ91s4eS6LsIwhO/7qNfr1o2iqDE+uSwqpvCQfBIvfFt+RuuhBJSAElACSkAJ7GACYqXt4Evu2Mt5jg8Rw9lcHCUQEdvTxA5jXNCMsoLmK6EZK2KNf2ashlXUwzrqcR1hHHK5IGzmEHMXcA1YDido0VMAABAASURBVMAkhEGCgBKFjcJoo4GZG4Fp/F6pVCATY2mC+NPptHhRKBQgbawGZGKA4bEisvksgjC2zS6Xy8znIKHxH4MZ6DKicTgMc/LdCOh7OwnotZWAElACSkAJKAEloASUgBKYGQSm/QJAAjE248f3ltjnlKAWIqxHNNATuI5Lg92lwe5MSEwjP5Hta5YgsYaGqovGn298ZLyMlZSTgogHz6Ya5pP8XBEAq8CyAc8z8Cmuw8J47SSi+7gjZozUmc40OWTXRqoqrsvdHvHXajV0d3dL05HLpRGwrV3dXajWYzieg4DNzOZy9pMBcWIgO0UxmcEKATEOjgt9tZ2AVkAJKAEloASUgBJQAkpACSiBGUKAllhntFQWAh7XkgTwfZrsNFod2aqOmaMldSCRT6vXHCB0YAIao5EDN/Fgkk24sYckNEjqBmEtRliJUa80t/p5HWsJiyvCy0i48S8ADBgKD0kSoa0syRCX0VP6EMO9q6sL8rFNWQBIpVIIgsB+1FMqXihHOPOci/HDk36KLx5+FM674CLcePNtMA5sGxt2vsswuZomCHFEpACVNhPQyysBJaAElIASUAJKQAkoASUwUwjQTJveTY2tmdloQzLJ34jhu1jcIvLv5jT67Y69WN40QI0HpFwfnnG5q+/A/ku+2PQiklf+1b3KMsRlnENrVvL6joe0l7LCVEDKF5F8NXrkWix/8gY3Y23tZP1B/C2x50/hN1kAkOpVq1WI8S9+Y4zd/b/33nvxkYMOxue/cBhO+emp+N0f/oiPfPRgvPXt/4qTTv6FxSL5RYxDvuSWwAFiwiFLyCqBJKq0j4BeWQkoASWgBJSAElACSkAJKIEZQ4DW2PRv6+RFANualnUtbswYcaWlIgzaRYAi7dARYHRxASOPjGPtA8NYcfdqPLpoKR644WHcc939uPOae3DvjQ/ggZsfxqO3LcXKe9bY/JUVdUTrWBDPhywQBPTLdbigAJ/GrcuwXFOk6ZVkCYqIvyVMntKHQ8NdFgHElYrK//17njQU+Na3voVzLrgAhuH5Cxbgk5/6NF7wwhcjjBOc8IMf4je/+wta7RRX2g5jILZ/LB+PEJFCVdpGQC+sBJSAElACSkAJKAEloASUwMwh0DKJp22LE1izcvP1l2Tu5sdjQGlFFavuXYd7rn8A1156Ey694Aq611m5/vIbcOOVN+GWa27Foutuw23X347bb7gDN1xxI65n2jWXXIurLroal557GS4++xJc8PcLcf6ZF2PRDYtw36L7sPKh5SitKSIuRUBrQYDejSvWMoSl3iIbp0+1sBj/xhi0jP7WpwDuv/9+XHLJJZg1dx6O++a3ceH5f8Phhx+K0/92Ot75n+9CqVzF2eeeh3I1Rj3csFWJrADAYc9Ne/XbsGHTL6Q1VgJKQAkoASWgBJSAElACSmAGEegYC0w+BWBoVEJeYvQ33eWLV+Le2+/HlVdehQvOvRAXX0yj/ZbbsHLZCpQLJSRcHDChAx8p5FNd6Mv3Y07/XMyfvTN2mbsAe++2D3bfeQ/sPGcXDHQPIufnIfmDcohqoYbbFy3CDdddZ43hiy68EFdffTUeuv8hFEfGsanXpKrRAN5UjqkVJx/9b9WoXq9DfgFAfgng/PPPh+/72G3XPfCOt78W8nOAZbLMpoBPHHoo5BMDV15xNar1GoIgQsiVDx62KGFgjIExxob1rV0E9LpKQAkoASWgBJSAElACSkAJzCQCbV8AKGEYZYyiSqmjiAg1ANwyFitRdtBFGJQou7NOI9O6Yk1SvLIPt+zBrXhAIUGytoxVDyzHrVfejov/fiUuu+gG3HnzwxheXkVXMht79Dwbzxp8MfbtezH2yb8Q+y14Hvad/1zsMfdZ2GngmZg9sC/66fYNPgt9s5+Drv5nondgPwz074t5jNtt1rOwcO5z8az5z8FzeN6cPV+JOfNegjlmIbx1PXjs3nFcc9V9+Nu5V+GMP5+Pldc/hODulXDX1uDVHaTZujTblqnHyJRjtraEOip0y2xWjYsCMfjWEHoJxOKA+EV4rqQLFhEWt02HoJVyRBoF8SIJY5OAdQiRzXg04AP7MX+kUpAf9qtls7hrZQVrkj68df99kK+V0WtCSoBgvIjn7LMA82YPIAhruO++B5DOuuAaAKIEtjl1+UiAMbbc0AkQ8dyIDTTw+OfDjT0w2KgOvePJOtS6Coj6K6jkxzDirUHFG0U9XUDoFdsqEa8/WUKvzPqUUfcqG0jNr0Gk4geYLDUXqHkRAr9iJXRChE6MyK0hcQvonhPQHUehWG/Aq/k8gd64CjczzrzO1ovjIJJrTWOxa34yihmqC8UwYrLEVDrXdSFfYMkkxC712wO44oeyU0S79Sd0A2yLxCZCbGKIzoTGQc2lOCmUPYqbRplSseKh7lCobxE5RY6cx7s+oT45QHGI9zwPYeT4MYK4xHGpiMQpIfTpp9RSJVTSDSmlKxCp+hFEanQnS92Lqf+sF3mHVoBQrs1rRRtIjHbqYNVZg3R/DQVnBUruGsQ9RYw7Q6ibKkBOICLw1vNCjk0Uw7EppgoFbIN8b6wX+fCjFDiAAxzf7DlEGpNPkCqilhpFQKn744g4ViRuESBTx1Qg0m79eyL9eCL9CrwxVNmeGp8NJddDORNgbbAWfj91DQQl/ESvakB3qgdRPMLn3Bo+77lAnosQGWfbpM1jVzkzimp6lP1cRN0vInIrCL2S9VeZVkitRq1nBCPJUpTMOvZ9AVZPqFOiM8RCFqA3Rt2A9yjIQ7I4MLEDp+bBWGUDEABV7ljUcgGWx8sw0jPEaxXbKqLTkyX0yqxPGU/2+VfIVOw4Is/EwONY6AAx+1RExsUixhHm+Czs5jjjVeFxLoFQQJFHnSIAqV91uKi6dZR4n5XTZZT9BG4ujxBZIHF5W4bMUYHce4mpI+KzLzQZ1pPcm2NVa8x6Km7EurZThvvXYimWoNZHdtkENTYREeBxXI/rHuKEAoPYJJQIId2QChjD4bsDyL+xCkcyrFTLcLodjPtjGDIrUM6NoJIuUrdL7NMahddwIzILEHDOUuNcJvTaq391x8E2SVcKo3GFY3SCUB6MAXWqKkI2dOVZVeezr5IeRzlVQdnzUHV9ztliyyE0aTKl8NkaUiS/SOJEmBATU98oHOtC1jd0fFjhue3UHXttN0TE+6bOZ1U9NYpKbjVK+ZUo0S3k1jFcwrjDm8wlEwPUyMSLPdQ4Lrngg47RekxfAtTy9lbepckn4tB14HJYcgC+8w0ct4AYsK4BbDST5ef1wloEEcYCHLzi0RrWPLoCt91yDxbdcCfuv/NBrFiyGgO5PszpnYXduKO/2047Y5fZs9Gby8EkISrVAu5ZdBfuvuU23H7dLbjl8qtx9XmX4PK//QMX/flvOO/3p+Piv/wNV5z5D9xw4WW465ob8cid92P1o0sxvnoYpZECennTz8t3Yy+Wve9ue2LfBbtjTs8gvMhFZbyKSy6+EpdecjVuue5WPPbgYowXAiTy7YNIAxwAavUqEv55vJk8tj/h7DIMAojhAnkZvrHNfIflACBhXCuKwe170FD3fd9eI7HvAKuI4eFha1TtsmBXFEslpjiQfF09XXBYv97eXjgc7IaGhiAvjpvi2CYk7EBmgRhmNpJvDuSBJJ3NgCTSkcwcm9HV241isYiVa1YgDEN09eSR686jUC4i4cN7Korx2KuTBG4jbPjgNG6Mlit1N802gPGJz3wizXMfefRBVIISdt5tJxTXxCiPA2tX11AOyjTS6gicAgJT2irXnifnTmNZu3YtnowsXboU69atg7iPPfaYdXMcB4T/dBb4fDj7VcCvI+EEBV7NuoauYVpCAdMb/gr1TtKr1oWkUecefng5OPQAvMGXPTyMAHWkMi66+/LWH6CGiL7QSo3DbcBwDREXCUPqjkiEEuPWS2iKNrxexwo8j3pqmvrK89anSXx7pBpUUI9qACfyMWsYxyFyuQxqYRWP3r8ao8NVjIxUMDRcwjqO90PDY/SPYXhoFEOUlctX8X5ch9HRMYyPFjC0ahhLHlqK2CSocZHOeMTKe9m44vK+pwuGkwmJ2zuGiQ5sST+a6fDrVq821i+TjuBkYjh+SB0M4NPeSnU5JFnB0NgqjK4JyaSGoZVV1JISsl0u0t0unFRE/ag0xi2ntPVuu/WI90pECSgNt2bvCxumsS79XA8rSNHQ6OnPI92VQWHlCFY/thTVdaNYuW4lVq1diZVrV2PlmuVYvZr+VfSvXItVK9ehVKpjeG0Jq5aMYPGDKyHP2EwmRX4uahH7pPnsSKaYayb0O6F+J4DbcM3jnn8JDNPQzI9mO8BxSdqU7qJxZUIUqzTAOF+LaIDmOS6tWDmM8miMxx6tYGg1OB9w4edCcglQT8b4fBzBWHUtQsPxxhH92kiaehPSjTh2ba0b8Px2Sjrto4dzLjtm0fpftXodhteV+Uwcw8joKIaHhjlODT1eOH8bonDahdpogsceWIWu3i7ONcoA+yI0ETI5n34Zs6TvDMB+kj4xzb4Rf9vFr0GecVsr46U1cNIBTKqO3jlZLH5gHVYtK/OeS1DgWl1kdaPIsUr0p9BwqVMSLxI4RepYEaIDVteoDxHTJdyQAse2IiLGy1xN9CyE5C9PnNfIV7Jl7Gh/KM9wSsSxKkqqnNsHiBkOGZZnofS5zAVokkB0JZUGZF6exODYxDfoazoTcNpdeZeGsIsUfLoe343MRJNmtQwgQVG4OOQgFDHMJJMCvLRrZeVwgtvuXoZzL76RxvbNePi+NfDDHuw59xl47h4vwG79u6LH5FFePoIHbrgNl//jHJz5h9/hD6f9Er/9zS9w/flX4uaLrsHdl9+AxdffjrW33Y/SvUsQPbQcziOrUL37EYzf/gDW3HQ3Hr7qZiy68EpcdeYFuPDPZ+Pc35+Ji3/zO1z/93Px6I2LUOdDu5u7RDvnZ2GPgd2w++y9sMvcfWgI9+Hhxetw2ZV34Kzzr8WV19+HdWsrkHb1pHrZ8gznnwZxyBsqNvB8H45rbLrkeZyg8XIazvZ9TxJbvrzbQYAhlxceGx2GVNHL5NEzMBuyerqcDx/JJ90Us9KZTMYuFEizHDanWRSMYVu5iuA4Dgz/WORmDycH/OWvf8YdixfhnuV34sb7r8X5V5yNS2+7ALc+egOuuOuStsrlvP5kueKui1gfyp0X4Kq7Jst5uPqulpzb9J/LPGczv8i5uPwukfNw+Z0iFzB8Ae5eswg3PXwVzrzgr+ja2UFuNjB79zTe9I6X4shjP43Dv/sByoGUp+zynANx2Hc/NK2lv78fW5J58+ZhNhf9dt11V8yaxYXA3XaD+BcsWIAPfOADZN9e/bmCfb4tcuk9F+DSe6kr95yHK+45F1fdezauvucsXHPPmZS/4bp7/kb3TBsnaZLncuaVc+Tc6xddh72esTO6Bj0gB+yycABHfONT+NyxH8PHPv1+HH78IZSDKQd5fnwNAAAQAElEQVThiG9/GEd++yAcefyHcdTxB1E+jCO/05AjvvthbCyHU7cmy2Hf+wAO+96HqG90qbeHWZFw++To738Gh371Q2zHp3HUtz6DTx9zEA4/7lP40Cffjd2fORd9AxnqV5aSp3RTeprSjYH+buy0K/Vr/ix09Xch15vD4M4D2O0ZC3Dhpedj0YO34Jo7r+S9fjmuuPsSXH73RbiUY4LIJRwLRK7g+NFOeSL9EB0RXRGdEd0RHbp6kn5dece5uOKuc3D17RfgykXn4iqOezfddzmuuvk8/OHsU9G3wMPgbmkM7pnBv7/3X/CZIz6Kz3/jY/jscQdRDm7qgoxDohNb47ZPd2TsPPL4g3EExbrfPpj3hoQParqH4EvfPgRfOPpTOOLrn8Ynv3QIPnTIB9G9oB9zd5+PzLw+zJ81H/Nn72Rl5zk7Yae5lHlzsdNOszFvJ+pVbwoDA3nM270fezxrJ/zfb36Gy244H7c+cI2VduqOXHvys0/8T/X5dx3vg2uacjWfe1fdSX2iXM5xUeSyRefwnjkbNzx0BW5dcg2uvvUinHb6rzB/nwHkBhzsum8Wg7sCn/rigfjCUR/EF477II76zsdw1Ikfw+HfPwif5xj0+e98AFY43nyBYZHDOF6JHMHw4ZStdQ/jue2ULxz2QRxx1MfxyU/9D17/ppdgt71mYWBODrPm9GJwsJ9jVT8G+hru5OekxIlUwwDpQYNd95uHS6+5CNfccSluefBq3Hz/lbjstvNwDeczV3PMsn3Dfmr1zxV3cs4i0ubx66p7zsa2yC1LrsaND12Oqxedj39ceBr2eM4szNs7h+7ZMbrnAsd855OUj+Mr3zkEX/7OwTiKenMk+/wI6tLh3z2Qc6j3cAx7D9330T2Q8gF8gelfYL6GHMTwhykfsmmH8ZzDvvs+5n8PwyIS30bh8/wwyuHfOhiHc6w64tsfx5Hf+iS+/K1D8RU+D4886pN4/wffAz8NyFS9Ug0R0BbLZoGuvAN9TW8Cbe9BP0zDC1MwsQ/EHtAy/ltcDbjTTHOSRqPspsguFRensHbpOtxPw/zKK27CvXctRjAK7JxfgP3mPAO75naBO+pi+KF1uPLMK3HVGZfh2jMvwy3nXYMHb7gHQ4+tQlKNkEtn4Fc9+DUfqaqPdM1BtkopG6RLMbLlED0Md1UNMoxzGeeMh4hHQ9SH66gN1eCtKWHozsW48ezLcPYv/4Kzf/U33HrBjRh5cBjpYgZ7zFoIWYzYpX8PpMM81j02gjtvvg83Xn0rbr/2IURjNJlLBibyaFCn4Dhuq+WQG04kMcQiArqUHXLwenKdUKx3emiv8x2yCAj2kvW7xsEa7oiJwc/KY+7cWYhtSuOtXq/DoZHfCAGtsjzPQ9wqkImOLZWe1mHoaUppvIx0NgXhYLM1461fLsYkrh9hSooPcE2rIVJPASdx4m+5aeaRcEskXuJEGFct1SFQ/T460l6WkbgAYxE5PNffWmmex2vYOk5TV3RpSyKfHEm48lQulzmORBB/yX5iBejt7cWU1Bvpiycr3L1AKmA7uAObFqGSpNm3IlKGuBMiacyTEuE5PNdLG5SDGkIyknGmXKNmUcfkJveIBy7LakkzfiKuFd6UK3op8VIH8bdc8U+WVny7XKljq31SBw7HbDHAQa04XoK9N1hfh+Iyr8tdMCtOApcSIWTWEG7KIHb4XAjrqHNnNj+Yh+XE81plWF1r9UWGVxG/XLOdInWYkBh8SAGT9APUEWxJv8jDtk/a41GvXJbhx4jcKoetGhJTp25xsdsJkO41QDfbLUzI0vIQ/7ZIqlleu1xph8s6iLuxSLyIsJH6UbpnEwDjAtR4Uo2PsYSPNkNJGG6IAV0ejAATwExIiBZ8uZx4EyyodgBvYcuQ5U5Jd3K/Sh2Fj8SJf2NX4jYlco4jDW8KWc7dox8yPnHnBNVoHMXqENLdIUxWxi7RvwhWJx2e07qOlC1+EfG3RMJyja11pRw5t02uw+v6ZOLKPWwac4SYzedwjpjbtC53aVzX5Vi1sRjGGWT6fViW1MlUvwPLjX4Zu0LRLybbOF5nwpVrSXgqSIb9naZspRuH3Ob32NBUFZlZLhKXY5XLezPVdMXvMl3GNo5rloEwaemM+FuyqbgU69ZKF3fjPMJQ4tvlNvta+ntCHEDGHCusV98sKphhHCWVNjAOFYxBPaY/Aenq9rYi5OVFn0TkoSfCKPvgM0CtXoPrObDGP++lsdVFGtB347rLr8fVl1wDv5xgQWY2njd7L+zpzkbw4CjuPe9mXP2ni3HFny5F4aERRMvqyI16mFXvwayoF11BHmEpQXG0hhz6kUcvMqYbqTgPh4sRCBzEHAPCaoywniCpO3BooKeYO+vy/PQg+rNzMZjfGfHyKjKjDvrDXgyEA/DXOlh581Jc+6er8NefnI6rT78aj16/GF2lLF44/9l4xZ4vwj5d81B9bBh3XXEjLj3rctx/8wMIhwmAh324J0DEUTxGxL+QUSIxXQIQNhSigWE+erfD4QBiDbBkMZjowOETxXcBe10Ac2YNIo4ClGshxrlQUiQvqb5IkWNnwIWDhCPI/Pnz0VoDaBn9HvuTRfCImYPXok8OwxA2euX7cnCyNFJYaFhn6TJY5pmJdbEDlkf/VBSpZ0u2oX6ZwRSodpCHdBUV1Lj6FZmYbgVGHkjygPII/6m6G+TnA86Gp58bRZE17DfnZrlUbYxBV1cX9dCBMQbpdBotXRSubRWf+rstIn3fEulDh7rQEk5ckpa/5UqeVn66hdooZBIJN4QYsNluD6VqBXIrxoZ124zuJowXgZS3KZHredQncVkPtFzJK/EtaYXb5rKNUQxpr53cpRmW/qDb1Z9DQmM+ooRRFSJRVKO+1ag/gZWx0hjH6AgB/xzPgZtyIB/9hxujLg8Rl+WR1YSOSdmt8GR/K24Hu0+kH6COTIj0kfRjS9ivifQj2wpOkBOf47NMDk0Ax0tgJJ5h13cQCAvGQc5JqqjXS6hWxjFR9uTrPBW/1MnWocayqG87OGzvAfbZ5txanKAUliGLtiGt+Ij3GbhQ5GV9xNQNhw8xB4bqZ+hzKcb6jQEY3RCXDvWRibA6mgEgkqXrTVER3W7JU6lj6xxx5TxpIx+BsUlQqBRQDSuITIiR4hDXQAL4zCf/gpJwQSWhbsk4k/h1gDoRu2XAp05QN61r/QxTR0TvRSS/5N1ql2XZ89vkBmwqNQBUGlDV+Iyjl9wc6ozMs+RfJkMuSoZRyPEr5JytKZyfxZSEuihSCYqWa43jXI2MRc+8LpbMcuzYNdmd7Oe1bHq7XIfPKpeyla6TcwiMED2OXRzDI1PluF3k+BUyRF2jXkWUBFUknH/BlJif17NjFHXJCyFjn9UBq181hiW9KVI3r+mXcySPSOu8NumNfW7zHtmg76RfRaQvxXWAwvgo6kEFlSrbzTvO46K3YyKqW4B6nYsnVBE9pi8BdvEUqHzSrIO4hn5KzNtNJM3JOr0YW1vE3TffjxuvuBmL73oMuagLz17wPOzVOwepYh2P3XQnrv/7RdzpvxgPXHsHxpZyYlv2MLq8gPE1vJFHDXU+jQyN/Ay64ZtuuKYL5bEA5UKIejlCGBheykPi+XDTGTjpNP0eItcF1wFQDzgE0NgtjFUxNlzByNoSBnLzkHX6EZV9FIZClNaEiEZdZOrdGDCDeGTRI7j9qjtw00U34KEb70GyagwLUn3Yb84CPG/+Hhhj/R6+81HcevVtWHn3St5xCWjpw+UIbuwMIGGdRGSAipnEySqe/tcGimDWl++y7a2Q08zEtQA899nP4gJEgLvufQDZnAeiQp1VlFMLhQKWLFnCh7OPPffcE3KaiOc61i95PFfeWyWDLZUc2PDFLENDw5CTMt0ZeDnX+gkEER9esusRcIcp4sDUPjdEYDaUCHVMiKkhFuFDpOUmSY1NqFiJOSmMWX+RhOXETp3xdZ7TkFJlDOX6OMp8QKcyHoxjELN0R/5Xki61zYafqrs+f8KrC8Hp6Yp+bkkSUdamVrWMfvnEgESFYci+k75qt1tv1uOpuzF7P6bGxHR5+1EjRDtiBAwH7NnQujHDrR6X4UVyJ/bTELl0lrdXjPHyKHdqa8wdIZf3kTgxnDSQGOazEtEfIaZxJxI1dTzhnTtZYiSIGddwmZ/hkLUKN3IDGxexhgmlfa4Y6iEN2oTtAdssxlnM+1Nc0Hg1vgNZgPY4DjbEg+dSOBh6joeuPBeWSDBh+0SnxI1JQMT1XHKvN2TyOMX7PGpK+8atuu2BkHUNrIQMxxQwJLVPrH6IL2bbYsZuUr9iabUDDkyIeK/FNq9hn4JnOKhGcgUg4CJLAnkZGD+FVC6PTHcP80Q8I9pqN+TZIWvdLjdi74a8JyKpg5H3BCHvl0jqRddLGeR7M2wfQXEBJExE8xMbroRVa5AlHIdi8onoisi4FAWxfcZFfM5ZbobsRFyAG7vgLQaqHdqtPxs/+yQc8V6aEHn2iWzm+Rcx3oosbPO82D4PY8snNjGq9Soq9TIM2eW6s/BSDskGdi4QI+RfhGKxTDfGaGmcvRBTLDE4XB1ImDthOTFdkZCpAf3iikhczLitdcOJshLWIaLsWNfPAqBOiD44TRe8D0Pqkvxak8dFSXne2THLTTXGLpfjl413UKxxUSWqIJX2wQkdPN/lnDexrSpViiTToBTbHgFkUbglskfUbv2LIDUD67l1LmgBB6G012FJDjH6HMp8tt9BYHUxYXzC8hsSM0UkoZvY2BiiX4n1S21EEp4jbkMfYqbFSGxcQn9DYsh5IRLqTERpjyvPuA2Fixocz9CU7v4uqxuptChXwoWAMmJuToKvTCrDdz2mMwGn7ZWXGogY1kSEDp+FVLKYuy9AUIux/KFVuPPGO/DgoodRWVVBP//mpuZj0JmN+666Grdfciluv/RKLLvjHsSFInrSXejO9cLxsugemItMN3ervRzqoY9y1eUDxUMYZ5GYHHK5LmQzeXiZLJDyUHOBIid+w0kFQ3EFpVSCcjpBPeMiSnswuTTS+TyyXd3IUUYqLtcFWVbXIDIDuyDXNx++34eI1ymNBOjLzUJYDPHInQ/g+nMvxnVnXYDF198KMzKGXbu6sNfcfZAJM1jxwArccf0duOuWuzG6YgQxrekmDhLZ8LDxCeNE6GzLYcvaQgGOSyDNdMkr4vDtlQe8DH293bj08qvwyGPDHNZAruAgB1x6xRWQRYA99tgD8+fPAZ9FtoQUJ9NR1Ky0YSGMNZzFiGDjlyRTBmcPAHTrYQ0xZz61oAb44IIMw7yakUQjWewbQzvalWtvKJC2tQSYCAo3h5MRQ0OjlWycBBuIMRAj3xi6lFwux8UV6pzvkzEHZ7a5xge2A/ABVeV7BgkyT9XdID+a509HN+FkZ0viOA7kX1HkEwLGGLa7cUi853kw/GscBu1zDS9teH2zFW6O5+StAHk0JMvwenGQ5V3WSsszrSkmfuAkRgAAEABJREFUz121caYBPbkeeMbj+YD99BEnPzJlkUkhDE0/6i0ohvpnOF1xEXDeGcAkKSuQ1TiKoS4ZugndloD+jUXSNo5rS5ht8jI+DMcm0C9tjpIIAXfNwDvLArFvhu/rxZCaIclCscB3A5lsS1ikK9OF1kvCLWFGHgZ8mxAjASNB+8bQjnZFN0TyABpi6FqhfhhsWb/8VIrnCSkHrpth/VNWkjjF+DQ8R8pM81kuYR+1usOFdoeGL1CtJiScYb6tH8OwCd3asXEx6z9ZeK9wpEZTItRRj2uoBGXmM4j4DIvZ6oT6k/Zz8N0UPIovRtkkcWmgWaFeiqFAqBCRT0TCT8Cbj2VFjDI23tDXOMwODtvLyaUnBDLOtgSYCDqs2sbPP2oCScRwuFgi0ngWxjDyjHSAdCaFVDrFUYckkyqfeQFqCADGJGTsoQuze3eGhxx683PgIA+T5EjYtwKORSIJ3ZgC6kvyNIqU11YxJEGDTMZsNh4NSSCGfzabJqfGYZhgALQEzVeOG10p6h1LYUwM+aSO78pcI0Ymm8EGfWb7RPoG7B+KS5ESWahpkwvpb8rWugnScJwuRFGGLchRq9hm6pShPqUNbQi6DvXFbCRguCEpoKlXEl6vWznqX45pDbcVL3kasuF5jbgM8+9gYZ82Fr5jWNewCpOkXClx3h2RT8QE2Lmozw3SIKjD8M9G6tu0JeC0veZSAxHDmlCohvTw4DIjN0lw+/W34w7u7q96ZB0GvAE8b48XYLeePbHk9mU4/ZQzcd+t92DNoytpcIe8kX2ENDDHq2WMVEsYD+ly9bgYVlDjynvsJnBShg9dg7SRW9LwvCGE9VEgKFD/S0iZMrJOFXkvQC4VwE2KlBLcmBO9pADE45D/G4qCcYThOMAxNvQSlBCgEFdRooFai0MuwhoOni6GRgp8TBn05Pv4kEph7WOr2aZFuOaya3DV5dchn+Qxv2c+5vfPR1RMcPet9+LGK2/EkgceBbgy6fAmI5bmO+DwD0/zy9mgvGbISGTDLwaWhCRKYlwGnv+8fTG7v5cDpsGHD/ooTj/jAixdtgLfO/EUHPqJT2DOnDl4x9vfihQzx1wBaJ2bkE086f//WdQWj1pQ5UAa24mA4cVj0kx4Vcf+LxKYJqG4bW7MujxeGnXCxml28rdh7oRxLZEFDvFHG52HVp/T2CUCRAH1ktrkGZftdrZC1p/DkzGtZYvaQ3IO20puxhg4TX/U/LcB8JWw8dIj7XPl6nGzFk/djWMPcexYodqgJUkMtMTebgy30uJm/ohuf7aP+WLaEw4ScqpVq/C4leQYD6bJhyWxfglDEd3IuhInkrBcEd6WEBG/CG1piLBIyTYhUopIo2wWJYE2StmOL1L1BAF3q8F7zfNScDgpZtNoZIFsNyXGxg90DfAMBxlr/Brrd/ge1AO+kymJiW6JxOyAlhsR1uRwK36Hu2zklvQjfgL9YvMgEtUBPlLResWBkGRSaMgBnEDCpruOA89lmgF8z/BUMkoozJVshcsCeBG0TyYqIPeFKDKBsp9hJYHLdqWcNFwj95MDz/E4bwh5VsL7i+3nbkfCDkharvgniZQT85lZ5044eEOFsjBF0AlCcPi35cS81g7XG15ZrrtpSVijGLbu1tfMxYGh6ZuIlZwNIROmJxR5DraEhaBSq4gD36QpPuQv62ThkmBUN3wn0zpJJ4xJgJC6x+pBbmcWZ+9hGYeYJNHMD4rTEEYSK4gUW+PaAllG21xOko0Xw3DTSngnsnjJ+YE848CXzLU2FOaKAeEi4lA/mQ0Bz3HocXgPijs+NmpTpD8mZJJeJtTJWMJsuPRp0iY35jOM1eBY7FBAeWqu6IjLdoeBAZuAmnzPF1se1BKYxKeOyH1LEX/iIaGA1xR9ohJjskhcwnPjSTI5LH7JM/kcuWY7JbTPoYSjScRqJY+TbDYPhwON76dIySDiOAVSqZQ54EM0BfqaxgS2ew9WKo3Be1OMZNChjQuOOeDYDdr8MLwPXcqa5WtwwVkX4tH7HoUpGezevzv2mbMv1j04hHN/fx7uvvweFB4roVgwPK8LZe5EJb39WMfRoJpPo5o18GfnkPTwtqMEmTLcvOwajyCurkG/X0GuPoSsuxazc0WkoxWYlRpDT30l5joj6C4txy5mHDs74xisrUG+sgxdtVXIhqvhh8vhJyvRlRqGnyuj7o1gJFyJ8WQtTFcdbjaE/B6wSSeo+xFMPocCjQ4n28OHUZY7Alnc9dBK3HzXYpz+u7+iNFzB3J6dMH9wZ+wyewFGVo3h+ituxIN3PoTKWI0POp/iQH72sFwqoTVgcJNuU1ifUtwmFUA6RG5u9oMUZoyB4xiEESBRck6tVMVpv/k1BmfPxi2LFuGQQw7BO9/5Tpx44okcJCK88Q2vw/v/531SCnIZD62X7/ssS0poSsKUycKgHK2hyPM9xJP+UnY3IIZLI0XiPTGE2ygur90Sn36RRp1c9pkLRIaubyWhP+aDxkGKXJpiXDhNicMYbCrzMg4OkihBWA/pM0j40HHiRjm9mX44DGe4Ch0FYH4wDxDVE/uJGV7VhltupVibCFfLAcJaPBGWPNNZjDEwZvMCvtLpdFPnYPO6rgsR8OWxz9orLmuwZeGgMZGnVuaCGPXEY6+LTO67egVwDag3gE/XSxquLPKDqiVpkl/GjZh64zDdhYuI+mB4z3smxeukgNiFoYaIboGDcmx11kOlJHrkI6YeG57XEDAvqKew1wWvw7khz4YVF2BOwDBeROrEtVJwU1R+bcqmtfK0w035GVbZQcJWOK7sNDo2DLIw8OEYD4ZGm9MShiWuJYb3oUjGy/KedGHIUSSTysLAYQkpKx7JThbhPjncPj8guiJ2pWsARLB9IrrU0I9G2GVSWKPfAJIvof7Q9mBs4/A8oFwM2X4g5twww5XfoBrAxBFMAuTTGYBuQj2QM2pVlsNCeZAS/YyUfBIW/amW6hPxDtOkLhIfB5iITyJA8rdTPNZgvTjs5cniMtWxkvUy1k2ZNLJeDj6fAS5zG+PAiDh0J4sLGIo8B13PgZ/yiC9GLp9FbP8ShhOW4LVVpA0t8VkTkUaNXLaXDeBY4bK1Ign9sR1LUuzDlngojZYbYcOxJQRiLhrVqxFc3msRx7psikYIGuXJO0LweQjGpDiGeCAO+FxM4t4LZJ0k7cPqHLHZMUl0hzVhXlhxqYcxn5U8045bDmDzyTpDtRyxLrDnS/wTiZTbThEtMAAcY/gew/Am8n0Xreeb43hoiENXBHSbYsB2Mi+N24yfgxGiHAPFHeidxTDzsw+cx0kr3mGPN3p7e73XyrUtXiOkoZ5EALsfMi6J6wCQPhdXwtVyCDuuGdh8RGTTW/l5I8HhOfJ8ynDxV1yXhr6UYaiLDp+B4rcSg/rJzLwmi4NIvRRZV8pwmC5utalH4pf6iW6K3klYzrESAS6LaqdIDRLbepcYnEnisU0ea9eIM7yHAQ++mwXIprenn67DdD2mM4Ht3oPZLBWmSciuGNolsEaET2PQ+ECRs4G6fKTE0D9ewc3X3Yabr74VhdVF9HuD2KVvVzhFgwtPvwCn/+p0rF28Fj1uD/r8Hpiwi4ZPDmGcQ8CVdofGtkuDM6gXML52KeojyxCXViBnhpBzhjA7M465/hi6Rx/FwPhS9BimhUvQF6/ArGglBoOVmB+swx5mDLvQ3S0awV5+Ec/MB9i3t4q9KLt0FdDvroJfexip0mL612KXgQCzuipwqysQF5ciG40ha8qc+AC1egnlYgWVYoCw6sJEXXDNLFTq3agz7twzz8X5Z52PykgF8/u4CDC4K7yqhzuuvxN33ng3Vj2yEmwc0n4aea7I8S61AA15Wc/T8LZBUZMCUZTY0uVaMpg6DElyd1cGO82ehd/89lc47Aufw8KFC+Ey8TWvfCW+993jcfgXv4C5s9g/zM9oO8TQu82HPPBEpCBxDUs2Muluk+vyui2xdWG44XoAB0zPSSMM+fwJANfNwOPkD3zgBgzLKnONE13Q4AIHVU+MCOaXCZDhgFvjJCjNyY+BhyLvC18eztJWSlCJ+PB2wGc9F1wAxEAqZZBNOwzATmiq1ZC1kes6COsxarUIXTkfaeaRXOPjZRjmNuzi6eqy+tt0GBJqp/4Y9q1h32/OLbCPfBoNrfSuXC9SbhZ19qUs7MiinIh0pNhYYrTXKjXUrH7AvuS+FAH7WfI5LmhQAMbhsFIKkEl3U2EYSWNWFgGiyCCoJqhWAqtjjkNdps7leG3ARUR9BvMCDipl2LBsEEi5tGHs5LxeAzisQ4xGWXBwEkAmXKJrPotLp4A69dMAvAYFaIsL8k/YDnFhXQcNl87kg/W3/J6sG/PkSXkN+RmW3xKX1235J9JaeXaka8CxAZD+qFAXXPZNkW42B6sfoi8iMdsi+iXjTL0aI+UDYvRb3QNfLCfXxZPpdZkGZkylXfgphzpQgcu48fEC+MiHTAHSMi1gmTI5HhkpNPregHob2nK7cikMDY2hIuMjy3Qocr0ULxHHjXxcx5OqNc5luugWi9ihYcAFZPfCulJLCvsP7GuIK8L6gm0lEuZlRSXcEsOwCJ0nc8S2IClMcidsv8P2Ung9w2uZHey6vF5L7LUZbrjsKOq4x+fZlp5/ILvunj5yMQi5YOR5afieD8ekUOAzz6NCGo41hUKl0VaWmZLnpB0zeWUHVGAKecoYlErTzyOKgGpzkYlrUHaMCgMmJICckuZkxvCclIxDNVKlgstUNZeT/uTYVAs5frEQnrKlwzDRsMx2uQDrzjpseEgLJablin+SsL4QkShyhEjssaiW8Dwyhwh1asKVczYSQ5qGebaX25XrntDvmP0XcENEXFlITEKDbMZAxgXhD77ElfFBXMM3HsjnPXguUKmEGBstQZ5R8jyUORhPYT+DrQBEZ6QssI1+ykgSDFFI2AbkjdFUSeqiBCjMm86ycHpFz0REH3xOzGSck7rIOCX/jcFTea0QiTw/2RYpV+Ikf7tccNxKbOulDdJY6gDvMdg4CbeEDWRb+Q6p9wauDejbdCQgvbtD6h3KU4BXMsbwffIRI5v2kfZTKI1VcefNd+D+2+5HPB5j1/7d7f/IDy1eh/sXPYDVi1fxLqYW0jAaXjOEoFxHD+Ygj0Gqaxeq5YQ3V4Is77wFaQ97pWI8mxOZvbxx7BSvQ2b4XvQXH8FeWI1nxWvx+gGDvXpGsCC7Gvt0jWJ3by12C1dhl8oK7F1fiwVjyzBn7cOYO/QIBocfRve6+9Azfj9mx49hnr8cs71leF5uHPOLD6Nr3Z0YKD6E3cwaPCtfwy4YR7z8IeRqY0jXypiTzWN+12zMTs9FF+ucMXMRFLvhOT7WrhzCw/c+jNtvvBMP3v4ABlIDeOaC/eCVfSy+bTHuv+VBLnqs4QhFbjEl4D0Y0pV7ls62HNIbIo8vw2GUw0Exogs74DkcqRKOaJIil+7vzWGfPXfBkYd9AjdcdQ4Om1kAABAASURBVD7uXHQt/njaqTj4Q+/FHgvmojhWgOSV8luC5iuhK0KncWyUwfBMEYfuZDGsyWSBFNJOkf4Q2UwdTGLYxx4ceWqAXUicVeqv5/vwUymkZabNNgVc6QbLkQeI47jsYCCfy6M1aenr6YGki5TH6vBNxoZdLjl7bgxxDRMjbuUF3AaRuGzGQRKHyPEBJRN8gzqvFE9Ibw/LMFQmQ2Wari6ZbtOR8OwpLD3d7Hf2WKVURY3S0vc0Z7o56ofrAyIc+ahj9HPMy3e71CvGxBWA/RqHFZQKwyiWxhBz5uSIehmgFoTwxRKLAVANQi4aOJwYu0z3OQHKd6XBS/McoM4dMw6rACd7KS5KgRN3+ZWUbBfAIYyaBwRcLKzXA9YjRoqqJUX7mRiOfETVpY4ldQS1IsvkxXjBtEeX9UMb9c8A0kQraL5kzBJpBjkBbfnotk6g1x4J36ezkL+XCml4j1MXqAhsX1e3Dw5bqLIvRditMA4byTRwrKmU16HRZyFcn/3qhChVRhkXYGx8NaK4gHpVwhUAJXDzGzAV9PSlqCNlwA0QJTWqEHXFidA/kAe4RTcywmd0luRNjPHxEQzO6kaOk3cwHARV6mAF4k+oR7HVbamv6BDrwHY06rSDwzHr2xLeG9hAsP5FfGgJq2394hpm2YQkfO6JgK5ITFcEVlMN0HIT8J5so8S8tshm6mGoSJ7jcUwQw4K9HIGGeYTW869eoD5wQRw0QGXxslqs2fak0y66u7OoMNlhc3u6qCMJtalY54YPs0QsT7jLt6mLDlIvRTcirk4G3ExyfSDDuR+xwfUSXi+GTz03pg4YXoNSr4zQH/DZWWU69YZ6VauMsfCaHT9TPuPapVdP9rrSQLDKGwma8YxuHGRndU5cieE9BRm1Jbw52UK/ShFWNnfu0xwfhwn7yeHCY8q6jnHgUDHGxoYh/S5SqRRRLhfY3zEc6kO1WkKNc29JS5IA2ZyDvn6uPLLtUVSnPsQocbE8nQO8NOBSZyplPp+cmGWG1LOSFXB8kzLGOD4NDw9BXsaDxSnPVzjUEz7PRK88P4Zh+ZzecUSLOG5KbskbQcrwqKuGAtEtp844ntvW558DQ10RAV3w5TSFjj1MQkeEjj0M3yeHGdRjehKQvt7uNU84c3QcuWEbl4tpRAZcfotkyY27TZ5xUVhbxg2X3WCN3bmZudhnp32RC/NYdNUi/ONPZ+Oai69FxFXZefPmIZ1Lc/e8wJvWoLxqDPWxMnzPg+cmyLgR3PIwusbXondoGbrXLqZhvgqy6z87W8RgpogeDMEbXgxv3SMI1tyHaM2DSFdWwqusQjoYQirk+V4VGaeE2d0Gc3ocDORCdHsl5DGKXoygOxlGd7iG11mKeShg794Y89MlpAqPwR1djNlmFHsOuDT2iyxvHKmojNrIMKprR1FZMwY/SiGX6kZYr6Ovrw8ZP4NH719s23nPjffBrXjYb7fnYefeBRh+bBg3X3UrVty9HLThIK/E/i+O+LavGGMmLiD9aPuM/SmxIjkOhC5ziJ9e1NlHNYoMGvIlgRKPhBm28jAclETQfDkMT5aJslvX2NFus162HnJtEYlrutJN3FwAR1lQ1SFzlpD6LvZ+AL5iCvP6zSXiIIxBuwx0UOQCl0uoTLZxq6nrzI1cdwpeipOpKtUhqvLS0YTIBD1xItQZH3JCE/PhkqCR7vjyIIpQrIyjRqNQ4oEQ9iE2bV1s20vgSglT3M1mMhz3MtKBqHNnvlJg50dA3PyDiVAqjyHmxAZxHdKnhmNhcWwIDnUl35tHV3eO8SEqnBQFnBB5KY7HARtuFRHwMi7TwQk6MDIWgHN3G3YY7XNBoMKdX6uuPAWuB48WfiQ3uMNszOMxj1xLJlIJJ7CxfM6fuid1s0IjMgzL3OkrgpoLcGGg3frnsCYbi4xdjIa4IuLfrEj7NyeTT5I8wm1TIvkkvg1uHFQgupLOp2kEOVi1ehkS6pToh08jzPgMcQJcrZc4BjEv+7N3sNeeI+c1RpYEDvMyJ3p7u+C6DlLZFMCSZNwDz4llfGG5w6Nr+R4jItiQvpC6WiqPo1wtciGA5SJCGNXQw3LkPJEgrCKhfkt9JOx4gPhr9TKvEULqASmfOrfjXaDRRjRe0o+m4d0gXqI2jmdYskvSZLfll3jwedeQRqjhdxhoSitzu1zWxB5y/ZZIhPjpPtHzL5XnAifnQMzK8S2LDPVQ/PIJohI3dDjEsO+tJqFYiJClXrnsf48LldVSHTF1w44t1A/rcsxLqK91Pt9Cjj8Rn4EJZIAT4YDJBYCQuiY6k+ICech8iSxOyvk8N52j3jbHJdH9Ha9PT1WfhZbhm0hTJ6zOMKrZB/Q9/milibs5kSIlrXW2hDeWVvr2dNltjsxD5dpyHXHjRqV6+7o5LvFZyHEjS7sgl89AfrYuoF5kqCvpjM8F7EBGGkQca8B8Mt5U7dgRIdPlI2D8yPgwwLlSmhPagGNihYvlbsaDCJWMaRF6B/swMKsfNT5jy1w4sJipP1JmzDEr4uJTwvKrvHbC8ahSr6BGHaxzsbIWcsGTafIFsxBdo47ahQXmE11Em9zJGtPyc2iGvMQVEb9KZxKQPt/uLTPGwOECAJovYww8jzcXt5pcziDXPDSMmy67BcvvXYG56TnYo29P1FfXccNFN+Ke6+5CJsli7uBs7h5VsWrtchTDMaQHXSRdNew9vx/9eZbnFBDU1yCLEfRFw9jHr+E5WeCZXGnbg/4Br4KuHB8C6TJCr4w0zzGoYuecj527MxjsTsPhg8DlrleRq3hruDq3LK7i/sIQHqmOYJ3cxHwwuF4En1Z4F2/sPg4YfYzrMlXew+NIYRz9mRoGeI1uM4Z+LgiY+gqkzDB6UhWmBdh1MIvBjEE6qcBUCxjhTod8T4IsiPhuCvVCgOsuvh5XnHMVamvreMb8Z2BObh6Gl43hlmsX4dF7l0AmFg4n70G1ju39cib1m1zLcw2MjApJhIiWqsNIbjLTH9sPDuXTHkQcwxE6aQqHX1hhZh4JhSmNGMOACJ0NDsk0SQwcbEoYibYKmq9WGya51oDiZCVygLEqUKX6yQKAlwFcrjiPVRrnhnaLDagwg/SrGFGSL5NPYawcgLcIJG7OTr0QJHJWyK53WY7jphARgHz5ZFkiDe8rT3Q5hfEyJ8gMj5QKqHB7xTg+ApaQ4batyzwB/VLWjBbD1rdTePktHdVKyHGNvS51ZMZxLnamsj6yXex8F3ZqW+KOV8T7I5PLw7guhsfHeG/xDqM/192FgOllbqWVaxXExtB4yiAxDgryGf20ATfzG2IAWXjyuU7Q3e+jzrBIkXob0J/KOTwfLL9EnQNEL2VaM1qtoBxHGC4UIOsJEesZ8N4vMb7GmXy1QkXnoi84JmS78/DSPsBFRCvM286DzeLdgw0EfEk8nfWHREwW3tNEjseJ4SnTSBxuVY2OjrDS7BK+z547jzpF3TEuxqgzhgNPAo86k8NYqYgY1EXmGy+O8x0I4Vpx3CwqTCuzn4eLJeZzGHIpHtaNjDLsM5+H/lnz6TLepDBarsC4PjK5LqSzeUTshTJ1tcaNAfFXwoB5gcgYuH6aZTgYom4Xq1U4XgpeivcApsjLsB4toVd0fUJkR1GklS660/STNBmBbcOEK6dvLA4VbVNCZGiroPmS9oh3kvuknn/MH7HlSUQS5FKtMcQ4ebZlcgbyHOR6p+XjZ11w2LILlNLmVCYFh3oBsqnUq3y+1uh1GZeB46X5/KtATpCxTsY+2JdBRP2yXs5lPM/nXNRHhWNjTf5RmwmlSgljhTH6pv4RE0TM9reEABqVThoO0cJKM9hwYjpNMfROFofhlkyOb/m3lNbK83S7XrNOUi69AeedYbMPZZxwOBYEbORIsYACnzkyVkic+CU94Vgm48ya4WFIWMYbkXGObyE1K3EddPf2oMz+Ny7HJupFtqsHtbqUyou6HiIqc5G7NpUg5liUgpdNc04n6QTCLA7HUeO7tvzYEddDJt0F10nDcbJwOemL2Ve+nwJYFgsEjIt2v0wCbCzgS+LobP5gm9mczadryrQgQO3dcfWUgTfmBMEYA2OMvfDaB0a5y38b1jyyBvvOW4i9Zy/E6gfX4OZLb8HiOxdjZOUIMsZDzJserK1JR0AmgOmJ8ejIIyhWl9CIfhCVZAWc3Ch6BurwnXVI11cjW1mNfDSCoLQajw0txrBbxCq/ilXZBPGC2VhO4x2lAHE1xOhYEUuHx1Dq68LQQB+W9ubw6EAeY3vtgqF5s7C2txsj6TSGOUMeLZbtOd00vsZpCI9xyrSqNoYRU4Hp91DySlhVeBRj9eXw+wOkequoYg1WD9+HIFrF3Y6lqNRXwkkVMH/+fLvbEXNgiWsx8n43vMjH0vuW4dqLrsOSe5ZhbvdOeM5ez0a9FOLWG27BQ3c9DI408PkAtBC345sxBtJnIo5xYByncTVj4NLL5iPlAVnfQcxBOeCDNAmqiOs11EoySWR/cZAFDQKIi618caCyp2/sihq1VUKAC0G2bc162PGdfml5qUZdo79ONmddcAkOPvRLeO+HP4OTfvFnLFm5BgmfAZ5vuFIcU4tiJGQq51153fU4+4JL8bXjvoHjvn0CrrruFjzw8HKA6aPcneX8BvIq1iOqgoda6OAf516Mj37y0zjwIwfjp//3GyxbOWTT8vkBuG6Oqh7j1P87Db/6/Z/wxzP+jj/99SwWIcYYBRT5KOa0c9mEbTkMT57Cksl58LizLvPjSjVEN8clsL7DI+P43e//jGOO/SaOPPprOOnUX+L6W29nf/vo7Z/LLGneLh6Mk4Hn51HnTPrq627GN797Ir50zLH43Z/OwOIlK8CMoC0G0cPRYgWxB2t0LVk1TB05F0d85Zv43BFH4gcn/wJX3XibTcv35a1bjYCEBXCNAktXrcOf//YPfPKzX8QXjz4GZ517EbL5Pta9C7LgJP8rHvFeAFIA0rAXSsTfZr1LWJ2NxcSMpIjbEtJkpRvxk/wJ05+UyDnsN+LCVJKE93sYu6iEidWd5WuH8ds/nI6jv3YcPvv5I/CDk07G1TfcxDSHz6nZoAqixDEnlepi3/scsxycc8mVOJZ6dfhR38DZ516OR5asQY19HCHL87IITJatz9Dv45EVa3Hyr07Dkcd+C0d/9Xj8+Kc/x4NLlqEUxEyn8nlZ6mLG+iMq5v2PPIZvfudE/Od7D8THP/N5nHHWeSjXpa4ehqmvYP3RxnErYZ/KmG1d8VuJyUaExixbkrD1VqyuADavQ5cCvqhpfAdzWce6rbhGzBbeeb326lOIbXn+1asluJk0xyAH1Vqdfe8gALB2pIILL7ueff8TfP1b38Xv/3I2brrlzua4E0JuWU4LUaiFjPP5/DP4+3kX4aDJz79VQ1avEi5ggYZYEMlZKY6HWV7BBergc9ewh3wMjZaw6I57cdvd93G86kNX9yyUrU76Nj2inm1KwPh26h9kQjBSXBPjAAAQAElEQVQhbNamjmRTkc04Q1fEabrinywST2mNcRG1c7LsSN2TnzqUHXQ/7fG5wv5jvcYqddyw6A786H9P5XhyHL574k9w4eVXYZTGejrTw77zrD+iDgxy8VHcq2+8Bb/7yxnUq+/hy5xfXXjVlVi8ciVcPifLvPEczpUi9qubylu9uvm2u3HCD0/GoZ8/El8+9ts49+JrUKDupDI+9TYHvlEf07jg4qvw69/9BSf/9Ff431/+Gj/+2S9wCudhPzzlVPzwf3+Gn/7yNKurCcc1Kj0SeejyOu3VH4CV5xuPhLK5Y7JOTPZvLr/GTwsCvIV2XD1lAaB1tQp3hZYsWULj/3YUV5WwS/cumMOd7nWPDtu4ZTSAs0kG/bl++Mbnqm2I17zplTjia4fhU1/6ON75gX/DXi/YFQVnMRY8L4///vTb8MXjP4YPfu7f8ayXzEeutwK4o6i7RXhzM5jzsmfgzYd9Av/27S/jFV/6DJ79sY9g9LnPhBt2wfcGEPh9cHbZCy96z/vx2i99Ca//xnF46wkn4FUcIF7+pSOx/yc+jue9+31Y8JJ/ht87H9V6GkElheJuu+IVB30E//HjE/FvXzsKe775lSjNy6OHdfv3Iz+E9x93CD50zAfx8n9/EZx5FdTza+HPKuBlb9oXXzzuw/j3d/4/7LXXXkilUog4sQq53D3YMwu9mX48cu9iXH3RNVjx8Ar05vuxYKcFkC8TvOXGm3DvPffCDr54el8yBkwWp2nwGw784AQG4ooxL+IAKZeYWYUad2XqNP5TKR/Gc+H4DtIpjykcUSdGGAYnHXKdScFNeyXTFsROrFindrmQj3M1JeFCQMQhvvGABB8+QCptcNaFl+FdB74Pn/zcZ/C3c/6Bi664DMd++5t409vfjl/8+v/shAeuQSaXZkvASfFP8YUjDsO7/+e/cdZ5/8Bxx38L7/vAgTiYOnj3/UvQPeBDJp2jYzWkUmmcc9HVePd7D8Khnz0Kfz/7Ulxy+Y049rgT8aa3vBO/PO2vELsrAnD/Qytw4o9+jqO+8m188COH4rNf+AogXwA0nYXt2pajXXozcV3DLtiChDGV35E8CfWD9xP9l195Dd7/QRpEn/w4TvzJ/+E3vzsThx3xdRx2+LE4gf1b5WJQBA9iH4l76ZU349DPHI1PHnokTvzBqTjp5N/gM5//Ct7wlv/Eyb84hZPtYcSsQ74ni5gwr7j+BnzkEwfT4PokTvnlz/DnM0/HV477Ko469iv40c9+ZvVa9CkwCbUd+Ma3f4x/fs1b8PFPfAF/OeM8/P6P/8BBH/0sXvvGf8MDj6xgfgeul8V4iaWLsUaJozSvlELb9U9aLGPZxq7EibD2sBKwvo+XgHfvpiTiOSIxy23JRJ8zbqr4C5UEfQNz2T8Z3H73Yvznf30Qn/ncl/Gjk36Fiy6/Cd/+/in4AvXqRyf/lrUG86Xo5uBxcvzg4pV4+Wv+HYd86iic+vO/4vQzLsVHPnYY3vavB+L7J/zC6kad1Pr7Bu0YdONtj+IDH/osvv6Nk/CTU37PBciL8LVjv4+3vu1d+MUv/8RySZoLVcbxrP/475yEV77qLTj5lN/i2uvuwJl/vxhHHf0t/Ne7PsSFgIvR3dXddv2JDOvMNkYTErPnRRq933gWiL8lYTO9cV7C8zYWRtmDd4t15Y23GjYlCUm1U7b1+XfGP/7G2UFEXUkgGxouFzvve/gRfOYLn8E73/Nf+Nn/nYpTfvFT6tgh+Oxhn6MR9Rt4GQ/CfYQDnJ/O4uyLrsC73vtRfOqzR9vn38WXX8+F8+/z+ffv+P0f/o6IAD2fY1uSob74gMkDcRZB4MM4Gdxw69046GOfxWvf8A684pVv4sLDtTyH17ALWOJuXto9fiU0/kV/MPnFCB6TYxr+x0Uywolh55EytzMArBtjcwZ/RH2bLNtb96IkROsaYRzA4TypFS6UxvHzX/wB7/ufg/GFTx2Ov55xPseh3+Ntb38XDvn4F7BiTYG1BYJQxix2OYBf/uYv+MIXj8HnOff51a//QoP9DLz3wIPx4Y9+Gvc89Bhcx2ffA8tXj/Fcgx/8+Jd493sOwmGfOxqXX3kL/vLXC/Cv//4+/M/7D8V9j5SQcCIWUuSrLE752e84bzsW3/7u/+Kbx/+E87af2GejPB+PP+Gn+N+fnYY1Q1VbfsR+C0IP7dYfwmUdCIaqwPf1/lbYRsob9YRE8DiRNJXpSsDZ3hUPgmDiEsYYOE7jkuvWrcN9992HYe5Szuubi9n987D8kZW45ZqbsfLRFbxrDZI6nXIdHpd6I978g3NmoefFfZjz8vnYbd9dsa60DoPzc9jnuQuwz2tfgNSL94TpjrB87UMYHlvKSUrEnfYx1LjUG3b78F70HJhXvAR9r381vH95HTL77g0XjYfCOK2kqpuGt+9+wMtejswBL0f3K1+B7pfvj1mvey1m/cc7Med/DsTCf/137PvcF6O/bw5STg6roxjunnsCL3oB8OLnwp83C6uDAkadKrD3TsAzdob/iufgRW85AAufvwfygz4qyRhSvRHyz5+Lfd66B9LpNMIwxMDAAGRHfWzdKEIuBrjcjlu9YhWuv+ZG3HfnPRjkRGqPXffA+Pg47r77bix97DHsiJfDPjPGgKMdwK28WPo0CnnpxMbFcYxMJoWsfKEdZylhqQzUqwAXApiJefjOeL5PHDxzwv+kPK0TNnJjDkjtFPD6Uv/EuokdTxthWP/asXH8+a+n4/Jzz8Gs2XP5gDgcx3ztq3jJAQdgtFTAsd/4OpavXIaq/R8x4Jqbb8BJp5zEuBXYdfdd8fZ/fQcnJwdh9bq1eHjxQ/jkpw9l/wf2IdLbn8ba4Rh//vPfcfHZF2FwcD6++MWj8ZWvHIeXvexVKHCZ+qtf/RYeeGC1rctuu+2OZz/7RXjRiw5APj8Az+NEaCOeNmOrAdPBlTpug8Tst/YKWIPNS8QOkUdvEEc237qRUZz6y1Nx9jlnY7/n7odjvnocfnLSqfinV78Od979II7/7vfx4EPLbd501qfRneCccy/Gn7njMTRcwL+85R346MGfwvNf9FKMF6o8/6u4kTonk2S5zurRIS5K/Yr6+g/stc+eOOLLR+H7P/oBXvbyl+PW2xbh2G8ehzsfeIC1AsdygzPOvg5/PfMcFIo1Llh9iAtMp9D4/yS6+2fhkcXL8Mv/Ow0rV5Yb9Ul1wZ7I/grqcjV62q1/UjMjdaG0XFYLMl6JSPoWJGHapqSlUwkbLCJFtuKmkuunfbYAWMuJ6bePPwG3LLoTe+39LHzrOyfgqKO/hhe/5AAsWnQ3vveDH+OBR4bZGoCPPHvOl476GpY8thrgDv8zOa4ceOBH8aznvBirV41yUep0nPaHizj5hs07VgRO/OEpuOHaWzgO7oKvfeO7+Po3v48D/um1WLFqGD/535/jmhvuh+sC9RA08K/ED350CsrVmBPwD+DH1PGjv/INPOvZL8SVF16OU3/xWxT5iLEVAl9t0qOYl368JLbNG/Zzg0PMCsdMbQlPf9zRasrjEjYR0SqnXW6jVbCtkvdW3cUVeaLn32c/9znc98D9bFlin2mFShk/+vGP8ac//R6z5gxi/5e9FB/92MF4zvOeR928FYd/6QhcctllNm9XdxZrhuv405/PxIXnXojBWTvh84cdjS8fcxxe+vLG8+/Yb34Hd9y1lPUDYlbI6q78Tx6v6GezNv7MM8/Dxdy97ecctKtrEMZkbDxHOOvytM26NoFltc2Va29OpOKttMl+Gzcpwo57jKQrsSJxU0dFk0ViNlAkoTtZ4ma+7eayTq2yI/Z6y796aDVuu/M29vU3OEZE+OAnPoMTfnASPvSRQzB3p11x2RXX2k/Gyb3Z1eOjVANuuX0xvvHN7+LmW+/Egt32xoEfOAivf8NbOE+q4cHFS/hc/DivALYQmDO3F3/928X4+tePR7kS4cCPHYqvHvst/Nd7DmTabnxm3s5Fzh/z2uTGI5MDanUgnenhItLr8O53H4iDDv4k/vu9H8DHeO7BH/sUXsGxbnAww81D2HHR9XliQpGjXa5c28jbRtKKI3+IsJ+xSdnoPA1OKwLONteWNxbta3AJ1+qH6HHEQN2a3RUYP0Y1KCKOAvjcyWc0Sg+NY/iWdSjcNo69dh7AgoE+jDy8FDddchOWLi3xBpwFP+xFHlnkqXyV8mMwXUMozFuN8m6s8c5AtroCry8WUH/5XLzk0LcDe/FWf+xGLD/1VOzz8BJ05108EoyhQkP9ISeP8DVvRLKQxr0zwLu0D1E+RO4dL6GbQ5JLIY6LSLkh4GaA3CDKnImsHlmLOy/8M5b+/dfA4nt4ngEOeBkGPv9FVF71JtyUGrDtw26zMTK7C/UFu8IJs1hY7cb8UZbFBQJwNx+9eeCFu+P5734lelKrsJ8/jD0r6xojRo7LE72LkU+PI+CKZoE7K7XeBajWB9Ed74yB2gDSj1aw4uybMXz5fdg1uzueO/ul6Lovj3V/XIF1S8aBAFZK4/QksINYKSyxWwJKjb0hEpAr6wRyYh5xbEaeOvlgCzFZJtKMC4h4aTipLLgMz7APYwwNAQfgiiaMuD68rl4gTXGYz6SZ5DNdRNIBA8BrCp1NH5JJxGGyiEt3E+KypHYKqKNAmm0S8Vkbj+IwBqAmYWjxI7j+3LOwy+xenH/aqfj/7J0FgBzHlfd/3T0My6RdMTNLlmTLTDHGEENiih1w2OHESRxmTi7gOGgnMSWOmZktg2wxSytaLe/O7PBM9/dey8o5d0nuS2Sf4Wq231R3deG/aqrq/15177tOOpqPvu0U7v3dTxkXqVAUxdOvZTEbD0REGQXX/uaPDHb0ccj8xaxZ9jTf+cIX+MHXv8aqp5+RdD3Wrn6BRx57cG/zWTCwaxUP3H41dU1xbrjhj2IJeQvnnncSv//9f1BXnxCdTY4/XfdbiSv4uUX+cNWPec8H30vetuktSH9RbF/PItXan8MRZF5N2Vd2bQJHLhxp2ZeKVS7gyO+1Uiqg79rYsHEzDz38BDXNbfz6qmv51HvP4pSj53PXn3/NpNENZDLd3HnXLZIK8nuH/tQgV/7+SumfJW687kr+eMV3+cGXPszdV/+M977lSEqRVr71k6t8C21A8u/csJEnbrqBia0t3HTFz7ns3e/kjCOO4u7rr2PqyElUBgo8IgoF7dtJCX/nr39EuLedc990KFf/5CtceMphfOSd5/Kjr3+ZdG8H11z1K2IxEP0FsQR4ultGrE7hmPQ9R0Qr/mqKJbX+e4KOVyphqaVKVNz/LmH5/f89CckIoBKQdFRezT72z/KOWiXc9IBMb0+w8fmHqYsUuPLyb/GBC07mgjOO5eZrf8b40U0U0r3cevP1fr+KSONv3LKLBx66H3tgI3/+5Te4588/4ePvfxsP3nEV73vvefT07uDq634nSkYYTHtsXL+KFU/fTyKS48+//R4fu/A43nPmIfz2D5czbUb6RgAAEABJREFUe+40duzcxBOP3oUj01NNEO698dckvG7OffNBfPeLH+L0Ny3m4refwpc+/zGax7by/Iqn6ejpQ6edV1NC0iv+VmxC0uYhv/2jcr5PwnIefFEC4mo4W0Yf/q444M8Hlrgq8gPm74kjsV9NQfo/UlfLl6CUJiBiyxX/X/OfE6qWfnITSCOqTWGnKA0fvf9B6pM1/PGXv+K63/yCr176cR6661Y+/L73EPQ8fvbjH/nY6L8p7dm1mftuv4HGhji3Xn8lF555Au859yT+ctV/MKw2iJft5a7brvPDB4OQKZawpP/qu00Kkutt9z7Bt3/wQ+YsXECyuppgJCAwuxRLLjEJH5AwYV9cwp6ILLbCXknOC75IsbXor5po+VQcKaOKJa4lXyp+2eTcd225oaLXuk7TtbjK39y0pe57xZFWVNHWVAn5fToo7fq3omFeSXFlfbQv/VgwTjadw/YcWuqH8c2vfIsWWXcfc+SB/MePvsJJJx3KpZ9+H5/8zKWkS3nuFEVRbxZ/zNJXRfzwx98jX0hzzttO4/ZbruNrX/wov/jhN3jw3vvIDAyxdWs7D4iVvyJQqfzmD1fJPFvHYcceJgrKL3PKaUv5wmffyWc/+37ymd3cc+fV4OV9BB2JUxNzKef2cPpxB/OdL36Az3/0Ir5z2fv48MVv4/Mfu5AffvNSQRUCtkdII8i87ke2JfJrTSwpk8pfCxgQj78n4m2O1y0C2u32r/DaSVQ0lX2unGvCtnSeopCOcDCCKwMqRenxBdiycQvr1qynKlFFbbyW7e27WLliLd0yoVuipg0FAljyI/HfnBlx8MKSWrmELYO3I7/Mcj4PchIY1cTJJ59MoLYOBnM8duOddGzYjiNWAytbYURTG0PZPPWNTSycNR/Ls/F0d0GhjBOJM2nadKLDahgUshwIWZTLkm4lB7IoCsuwke/q5Kaf/5JlN9/G0z+7HNTiXhUHmWzmHr0UuzEGUkckXZ0kQnJuy7kqmPMBKbMvAaQyuGLhHz17JnOPPYId5CjVJ8W/LNE9iQWxiktcZsCYVyTkFXDE9YS+u4KDbrXNCllbs3YDL7ywUhbSVYwaP56uVIoXlq8gN1iRtCSNcJCKnErOhAIh4fdywd6Ptdcx3//LCCxbtkxIuMXBhxzGsNbhoj1uRn4F5KU9Tzv9DBxRNA0ODsp1xZennnqKiKywzzrrLL+kBbGUatuNHDmSRYsW+eFXr15NSX9PEuLpp56UCREOO/Rghrc20FQTkkkc8tK13nL6aQQdi/7eHn9BU5MISQwoC5msSiZwLC2J72W+XqMIhMJhv2TxWNwnU5s3b5bfeIVZYhEbM6rFv2eLMkdPps6YTnPTMDTMvveD3n777XqLo48+lpmzZ0lfhFQqS0SsX+9+97vJZrNsa29nYCDjh9sg1n3djTR27Fiam5t9P01fe8r06ZK++G3etJV8fu/Ysk3GxFgiwYUXXshgqiCKVKiqDTN8+HBGjRrlp18qlfyya2IVHaD05MUy66mRVxeBiLTfli3b2CPz3eJFBzJhwgR0ePFk4JFhSvrO0QSFPa1fv96fqzIyRd51113U1NSwdMliFi2e7/tXJYN+RU455c1EZQxbt3Y1nd1DVCcttm3ewp7O3Ry4eAnjx4+RuVZ6VMUjItOj9jNNq7e3V/q266fx1a9+lUceeYQf/ehHhEIhumQMk+JwwILZVFdXkysWJOzePuhHMF+vSQT+p/kvk8nIeJTyyx6UvqBtvnPnTg444ABmz57tz5V605LGP/300/22X7NmDV3d/cSiQTR9vX/ooYf671NqqK/WS/Rlghpexxt91FSv9YbGKZY8bEmvq6uHSy65hNa2Nr+fxauSDKWzogioIhy0KUg4jePpFzb+xKo/CsznfwuBsMx/hUJBrPRpP8tkMollWfT19ZHL5SgV8xx1xJE4clcognzD8W86hoa6Wvp7usjJ+l/nwmwBVrzwPGUJf+Lxx1FbHUO6gIx5aebPnsC73nkRhXyWO26/1e9zMjTR19u9N/0jD/fTl2nMT/84Tb++ll5Jv6urCymOv74qlIq0NLeKwjvBgMyFQS2UxKirifpp2nKdk4VZMCBcQxRZZgoUcMzxqiIgo9p+5q+/IhVNSV0hzi9N0dFn+mTwDATD/ovz2tdsYdvGdtEnOgxvbiPdk2fNCxtYK35D+ZJP0i0hy45Y/otCxAedAoWATPTy64uJNjAsp44jC42xLbS++VBGzZ4LZck8bdH39AbCvUXq3DhWV55ATn9oDg2trSRaRsJQhS1PvAD9OTwhVuVQkKa5Y+mxh3DiSMllZWNnwBYCbrsEOrsY05+naXsP2eWrYOVKsCRMteQ3q43ScKmT1A2pY6wgfqJWtkQBkHcCpFTFFxY/XeHIL90KSJnrqhl+3FIq88fT05oEyRPJJyI2+ppKgYZSjppShnh5SCwEQ5JsnnLEIyNWs7QoCLbu6uS5Z1eKdSVFuKEOrzYplpVNrFmxDleKbckA40iWlbILWARF32hr+Xzhv3+s/+5lfF4eBDxJRuWd73qXWLe2c/kvf0UwHKRQ9khl8gTDQZ5+brksMiqMHD0WSxQBfQMpNm7eiiO/lSOOOsZfhGtTams6sjg6YPGBeNLITz+7HKRP6SL9He+4kI7d2/n1Ly8nJG2vYTMZl7iEf+6ZZeSGBpk0boz0BBdHyiTeWJUS5XzG9xMvc7yGEXCFMOv7NfRt+nLKWWedwY7tm7jrjpv9UnvyHQyH0LWqLoiU0I+bMB7pZjKewYoVKyQETJs2jXgsIP1HLnX1a8EUIfSJ6iq6u7tZtWqVH/5t55zH7q5u7rjnXmLxpO8XkrFMhh9yubwQ+rwQuPFC9LWnwVNPP8YLq1cKCZxLolrGQ0lXy5QRxcIOWchX1VSL0kF9JF859HEhccCSgO7eNDCfVw+BF5vm3HPPZc+ePdxw4w0EhfzIFCzKQ3SYoVsW22lpT+0vWlDh9mzctIVUOsMcUWrrmOLJQKXjS0Xm1aWLZ1NXlaC/u5MdWzf7s8/bzjyJrt07uO2m6wlLwGI2TUCUk9oDMvmc9DOP0WPHEZC8+wZTNLU0M37CJFFUxSmIFqKhvkEU2ki/fIgNzz/P3LlzGTuqUYtj5DWIgHYrlf9p/tP5bPTY8QwOFaUPwKo16whFYsyZt4CgTGhKxLSPSBdg3vzZxJPV7Ny9h63tO/zwF150Pjt3tfOLX/4anSN1ThxIFwhJJ1v2zHMkq2uZNGUadsChKGtHTSsQtGjf2cUHL/kInZ2dnHfeecycNtYfpxyZh1Upkc1VCEm4vw+tJd72iyKOOV5RBMLhMEkh/pqJto3Oc3V1dVx77bVs37KRs95yMpbcDMtAJAdbNqxjsK+bmqo4jbURhG9TyAzRsWMbQTGoHX34Yf5ayJI4w5uS/vmwxnpqEjHaN28kmy4Slps33/AndmxexdmnHeeH0aX8X9MX5YCOccNHjfTn2qCMW1FRqm/dupWB1CBPLnuKC9/5QQ4+7Dh+8MMreOiRZZIbohgN+G4qJet7/8x8GQRePQTs/c5aU5Afi/8LlMRcET0smfZVwoEwyKJAR+tUd4qnHnlGzJMWMyfPgYLFqsfWsnPtbiwh0NWxKkK60ixmCQspDtslqMi5EOC4kJZEWUbwMujakbYGJh59IP4v05NcQzEmjJ5IJFmLE0kStiOkUzlq21qZNn8BiMWfbXtY89CTVNZsxhLSHg3HCRw6m8GkTSkEng74+st3JBNZpMRFddjmhbF29Qgp9/zt3Az0QNQS8QiNrsVWjbCa/IX8I8V1JN2KFLAQAHQHgG3T3dGJp/8HTu4F2hpZ/NZTyDdXQU1EwlQkWImqSo66yhC1lX6Sbj9hLyX1zFB2KmTxKFgBsKKkOtIsf+xZtmzdQeu4sVTHali7Yg3Ll4lyogy4iJazgluoIKUUsUTE3xz/6whIU/iTQ0VyzheKeOJ6Qr6i8QhDeZcXVq0VS1iZQw89lKA0b39/PzqJeKIdjglZc2yIRuRL4rketIoiqywrc51kNLwEk/bW1F2Ksoi2JJx0W2ritlhAPFEMrSAvC+03HX04EYngiopc70flfLC3i6gskiSKOV7DCNiOQzAYJBwKI6di9fTISd/RvqWLYv1XaVr8vIxVN/zlJuxAkIMOPJhYWIZXGQ90dwnS52KJuN8XpRvJIjqK/lOVgowREydOFJIXYHAwrcmIgqrkk/uCWF0qFY+8jt0W5AoIOfwLthPgoIMOIhYLCjFzqci9ovRJdVOyiJcsdQjiT3+5QYbcGAcuXUo4GvH9NANdYKvri4yTvmu+Xj0EpG/k89K4liOzDKQzBZ+MidHd7y/dfUPcJdZ+taS+6U1vomewgPB2BgYGRBmUpa21hWwmLV3Mw5P+EhHSpiNWMhqiNplgoL+bQraI+oVlfh2Sha/+W8ikLLYlArs706wR0jcoyk/dYaJAVItSSvueJ7G0v/76t7/hHe96jxDAAzjnnHOYuXgJX/jCl8iVNLSR1yoCrhRMFZE6Q+X/wfxn2zZHHHEEgUAAXd4NSL+qr69HCZ4uBSUJ/yjrTTmLxWLE43FfaaleOi+Kt4xFBXXQIaUqGUYJvCo1t2/fzjHHHENAJr6yFGYwlffDPfbYYzz99NMcfvjhfObTH/R3zBWLRXR+DkdihCKOP2Zp/9N6qIv0RyztyZqEJV8q4pjjFUWgJMa/fRno7khdI+l1Q0MD2gKudAJtFRle0D7z0IP34hYLnHHam4lKu4eDkBkckD5gkZT+k4yH0TEvIIlofI07rEXSqpTp6txFXTLkp9tUG/NdvyNI2JAE1vQfeeB+ymKsO+PUU8QXCvmy33ctJ0itKCp/cfkv+fAlH+XOO+9Ed9R97wff58J3XMRlX/yGP6ZqX0okk35c82UQeDUR0L6/f/nLj0LHRf2laMf+z8QsHN9TfmaVAKXuAqufWyMW/yFGtYwmHkjwwpMr6FrVidNv0xCoodqJiAKgRKRUJF7JkyxmqC/naHTLNAnbqZKFJrJyrRRyYLtQFaFPrOXEHEiEmXzMYfQ3Jmm3y2LxHwbhCKXqBJEZk+RXWiTT0c2edVvZ8NQLIIS92onDvOmURraQsh0qoSCuCDIQSAZEQnG8TJlKziVPgGIkDPEYUjGQCWLIKRNwgYpIUaAs2TienO879FzMdunuPtbd9zjs6pN4UeYdchB1o9soC1HDKWE5eeJC86vdFFVeP1X0EaWfoJWhJAoQZDFVcgOESJAoR9n+/BZeePp5LNdi8phJlHNlNqxez+5NXSB5RmTECwXCUsyA3zS2tIMK5vMKIKAdYJ/sTV6aAPXRK8vCX1Anq+NUxMOy8e996jOXkc4WWLhoMRMmTUROZfGdlYVHVO5LJAmr6aio5UIMbMQSSSriMZTNaTPjN66FWPnT1IulVZKWNkdaGz576afJDqVYeuASxo4eJX4uZZkUJTi2KNSCAQs5MJ/XPvo/gLQAABAASURBVAKuWMpzouDRkmq7qVLIlgv5mRMSwi9dgk9/5lIam5uora0V6+gU1BKmFpEuseYHJEx9XSOSDLpolqgI35O+5giRj4m/S1dXF0OZEkEJa9kBPOmotjC9YMhG0//UpZ+joallb/rzp6EvaguGbQrS0cOiDNCnu2KJELKeZ9uOLq657loKMo6/5S1vIZmI/DVfx3EQU9tekV6pZTHy6iGQE81OJCrzoGX5i9OELI6T0o5aooGBPL/4xS9ICTk//IijqKttIC73pcnRbdXV1dU01df5/ceRvmLJyKX9UqY8GWMg6NjsEgKWiIU0OeS29IUY0WgYSzrKkCzKr7jiV+zessUnYlOmzfCnUk3fln6oru4GeOrZ57jtzjvR91/UNTRx8cUXc8C8KehUvTdh8/3qIaCttE/2lsITR33EwZIJR637yeq437aW7XcD9s1/s+bMZcy40UQiNo4DXT29pIYyhCJRpIug9hVNLyxMLiVrsaqaWrHq19DT148t4TX9dLZCTU0MDafX6l762c/58+mCAxYxfuLoveOhGHeqZM346BPP8Y1vfZv+wRTnnHcBUkSykkZb6wiCwRCqCJDu7KendfhbkQpYLwri/u1Nc/UKIKDznyoBVBztJJLHgCiK1GAylBZiL80gXcEn9Tu2tXPN1X8gn0mxcP48vw09Ufx07tmN7XmiSA9Ie3syNlniQmYo57diS2OjGEsypMQIY0n6+ihIf1/afyRE+4Kfvqyz/fT/qOln/PS1v0Wiss6WAJlMhp6eHjZt2cxxJ57AH6+9lmuuv563vvVtMg7u4te//jV33nmfpI4oI/DnUP/CfBkEXiUE7P3N15MU9g3Srs7wLyZo689K/71YZa/H2hUb2La+naljp9JcM4yVz6xiuSgAnHKIqlCVWLwd3Iz8GPUFK6GiXA8RKw1SL2S/rpil1q4I55bErCJOxEKtB6kdO1m3bJn8irP4zGfRbELTR7MtUGRQ1IGDoiQIjGyEYbWISZx4Ux1Ljj6Y5rHDIRrEKxegcRhtU2dRsSKykAnhaplLUmZxbSuImLGIDxtOhygewg0tEEpAWfwrDsVeyVeHGMsFKZ8wcklHzoVgBUQrie5MKBVwJO6yP98Ga7ZBTuog90aOGoGcSbw8tlUgSJqINUjCGiBu9ZPwBol5QyAKgEgogOtaFIfKxEsRolmbng27RJHxPDE7yoimEVgVm7Ur1tG3fUDqChZQKpTFteVs76F+/pmW968Xvo/5ejkQkJWHHH9NSc9zRUjIgtoDv+k7+3L87FfX8POf/IyxEyfz8Y9/HCVyZVFuRaNRWYhkpa2lD0kqSvb3nkHQAd0ZIN6ygI6qI/0GsfwXiIpiwMWmIJqCrp5BrvjV7/nZT37CmPHj+NznPk8gEJDJMU9MtN8V6Xs6kdbX1pLNSP/yUzJfr1UEerq7CQSDRCNRimKNz0qHUiuEJwXWvqHu93/8M37z2yulfRP8/o/X0CvELWgj1nxkQRuUhbXj9x1dtypx13gyMPij9caNG6mVvjB16lSC2hElXT0cO+jf99P/0S/5ze9+66f/h6sl/b48wQAUhP3rIl3TK0mkXllM7eoe5LQzz5C4Hie9+WQOOnip3AHtc1pu/0JPNGH/wny9mghEhPwXpFNoG1oW0m7ojCZKywp33Xsv3/nu9xkxerQ/TiWqgoSl3aULkhQLlu4KSGWy7LVm2ViWJe1c8Re3umjPZrM0NTVRKnsypoH2FR3n5EwW1mnuvOdevv+979E4YgSf+9znqEkG/bwlOGUBZTCdpbq6ho9/8tP8+D9+ymc+dxmjRo3iU5/6FBe+6xJkSJRQ5njNIODt7Tv7yiOXaF9J/JP5T9tdus2+KH4f0n6zj+jZckfnQXVt6UDhcFj6WMkXS+6J/opEbG9P0B1RXT3pv85/48aN49vf/rbMjMi8WpLQkBFjzk9kbly7di0f+9jHOOn4g1HlZW2Vw0BqkK5duySc5ffD1FDpr78H/X1ofVTwU/RLJGHN8UoioPOGtnlQ5kDtE+l02s+uurran7eqkjVY8jcoSiN9hOm8885DHxHQ99uc+9a3UJQ1cEgsHZZloWOPrqE8CR8SRY8qqJOJvWspVSZo/6qqqvLTD4VC1NUlqUrGkKikZW77r+mfc86ZqEK9UPSj0NLaxlRRYp5//vl8/eufZ+mSOb58Uowx57/97cQTVVz3pz8jyzQyUi6dQ/fGNN8GgVcHAR3F9itnHRj3in7vTcqWAdIS8UfPPOxZv4edm3bSEG9kRNMoOrbtEQXAasqZCl4gghOKoYuJUjmDHS7hOfIjr/TRGC7TVBqiJp8iZOdxw/JLi5epBCuIWYJtDzzC+j/cRFqfzxclAVVBxsuAnhlVy06yDEYsJh69GIZXQZ2sXMY3M+1dp1N34hKIlhkKFMBLMnv2wSTCDQSKEQKlMLgxlOQXiwE6ZDWyOxyiJD/uqL5HIGVDl9R1VTetPRZlR8oUKENYpUQhKOWzy4RcuXZl0rE9gmIJK23awY6b74FlL0C2SI2kGdJljlsUzWQWy5G6S72DgQFRBPST9AZEhkiIMoFinqDtEPAChIY8Gr04VUOw7dEVrBfFSl28nhZRqnRu38OWtVsgB4q9rftyRUNjSVuoIC4v/VgvvTDn/xYCquRR+QeRQ6G9N4oeKIl/+pnn/H/VlhRr6oXveBdLD1rgLzZi8QD1Yt2qSNcqiblfLbjFEv499fMkmc6uHqSj0DZ8JNIt0U8gFBbHpiIB7JDDk888yze+813qWoZxkaS/aNEB2E6QQCgoadkilkxaHp7lUBTFlEQ2x2sYgQaxTBQLBbHODxEI2ESjIRwb9KcrDr+66o9cLlbUqpo63iWW0amTRomVNoJ+xODBeFECVSplduzYIWMsRMIglz4hy8nYXC3KI13YDA0NYUmi0o3IyorGlrz0/Ne/u85Pv0bSf/d7Lmbq5OF++hIUSzIYlESkyxIQD0cUTW879xxyhbwshlr54Q+/TyIW1KGIoPQ/TX9vuSRlvRBHr428egho2+0bS/KFil8QGX647bbbeN/73odus73oootYvHAaMrz4912JpAojtXht2bZTxhMLjerZtlhaPbRZS7IyLouysV4UAI50Drnl94OSzEca9o677uOd734fI0a08ZGPfIQ5M/e+eFC6kZ+HuglZfBdkYJswbgxvPulNfPJjH+SnP/0pbW1t3HPPPezsGPTDmq9XEQGd+1T+QRFCob03itIp/t78t2TxXHR+ky7l95tRo8cSjSXo6u5FOJLvp/clOqGw7fsXSxVGjhrj3wtK+npPe25A7DLLnn6Wb337uzQ0D/Pnv7lzp/nhkomgT7y++rVv8Mijj7P04EP59Kc+LMopKZ9mLk6xWKSuuRkll5p3lcQR7/92aH4qaCf9b3eNx8uJgBJ/TU/bxpZBJJFI6KVP8lVRJDpxOnsHhFzHec8HPsTaDRuolrnqG9/8NnlZP4XCAb/9W9tGYAeDpLJ5snJD+0vJtdGxSNuyUC7L+GRRXVfnh8dxyBehJDe7e9PERFHwvg98cG/6tXV8/Vvf8u/LslzmNsiKMvzLX/4yjz96D1/4wmf8MkpUP62quM2UKVNQ5YUqngIORKVcL3Y7P6z5Mgi8GgjoGnK/8vXkZ7NX8Du7JmYp0dTeLaIk/7knniMtmtlxoyZSTJdY+fRKBrtSNNY00VPJkQ1UhPS7BEIVnEiBktuLW+mmLlmhNlIkSgbLyVN0siDn8rOFrVtYe9c9pJ98hsLGzZAfgqBLYulcQhPaSMccEiMbaRw/XAomRF+sEezcLr/oDKR7KYumNymLEUo2yQnTCNXUUgw6uLYN0b0L6LRXwRo3nPLYFpacewbRg0VxEJYByIrS+dgy3M4+Sk4J/ioVKWMJ/VdXtif+Qu4JQCCbYXQkyvO33knPQ0+Czi4yEFm6V1IW29FySYIVcOwsIStN3Bqiyk2TrGSoFmVHMTNIKOBQXZXEK7qia5BzN0J2Zx9rn1sNWZeacBVuDvo6+unfJQsjGbwcXbH5o5AtuJnjfxMBhX1ffqmMS8CCH/3kt1xw4TvEGpHlk5++lLdfdIYfRBfc2kKRSESsrDHfurFrVw+6eFJ/mZv8cPo8o1rWdAHse8iX5YRlUtM+B9//8RWcf9E7Rbtc4lOf/qycv520mGAqGs4OkhfCb0mCjqyaskLcgtIn5ZY5XsMIlEslHFmMJOIJdGgqqvlAypvOFPnFL6/iK1/+GtovLrvsMj7w3neQlrEgEsR3hXvT3NJIScYY3Zoo/FxiIuMrflqSLPpm9ngswuTJk30FlQaIhEOkM3l+8StJ/ytfoX3Hdj7rp3+u+HuoEiGdlnE57JCQsTIn49iWXR0cf9KJrF63FrWy3HHXnaKwwH+2VtN0pN9Zlp6Bte/HoUwS83k1EdCmiIQDMovD3ufu4fKf/5ZPfPpTouiJ8/73v5+Pffhd/pSl1lZXChuX6TEWi5GUPtmdSjMkc5LlSHy5F5S0dnb0yhhUxpJxJpGs9dMeylXQcQgnwI9/ejkfu/QygtEkb3/7+Xzg3edKTGTcw+dUtvST555fzZZtO6SfWn7eWk5Vio4b3YK+KyAcDvLggw9iPq9NBLS99pXsn81/xTLouCBNLtZ50P8eEpCBatu2bYQC+B9Z+jCU9aR/4o91IZkYdbxSi79uz87k0BUnP/rRFeh/I8nn83z605+W83PRcqhoQqlUnj/+8Y8EhQjqf9uZNGUuEyfOYNHCQxgzfhY7tm/DkUHx1FNPYezocQwNSeE04ouiff/FU9/Zl65/Yb5eEQRKMv9pwkr21bUsSx1/naRjkDZ8Wb7mL1rK4088xaIDD+aW225H9IaIztkfe7Sd6hoaCYRjpIey7BZDSrYEOlb5fasgxrT2XRAI0jJshD9OOQGLQAh0LCpjsXDRITz65FMsXnIwN2n6ojzQ+/quCS2Q9rmaqrCfrxbZEU/tLy9O10yYMEHGMtsvtyzD5K6MlxrAPzNfBoFXBwF7f7MtU6Ykf5pOqVzEfVFdW5IFono//9TzICS7obqJ1rpW1ixfy/bNu6mK1FAeqtAfLjMULlGMlslVhLi6A1QnKoSDWVmo9lK20xScIdxISX6YOXAqWMUhSbNEYE8X42Qwf+6O2/C6doNdAi/HEWefzECoTOOYNqyqKIg1YutPf8ODn/8G17zr/Tz4te9x95e+C1vEoupIyZNhZh53EGuHdpNLynW4AG6WYUtncfaXLuHUL1/C6OOE/EdcuSnleOwBnnjsHpmwegmExSsg/oO9EqcgY4iHGyjiaFks8U+naZDVb0AsbE1S1vVPPkn25pslkgeicaYcoEHfZqQKjEqWqFUkLnWoEcVIrZsnWBwUvUZW6lYgVxY3FsCzHQpDeaJuiK7t3Tz7+HNUC56TRo5noHuQ559+AcXeFynC3lFwb1MXxJqoC3SkbJ4gKgUxxyuMQDJuc9kXv4XpjWmeAAAQAElEQVSSNJ20vv71r3P++W8TpQ8ytYBu17aA2qogBx24mLgQsh/+4HsUC6C7AET57Fsq/viHqyS8yzFHH4nMT+i7u0oSLxwLc+mXvsnnvvBV0VTX8aWvfIOzzz0PWcugFuOKhFELjB0MkBWVdnVtPUWxzhX1tyr3zPHaRSAgY4ZuXdQS5vNlwqLU0z6h26B1e2sqNYQ+R33mmWdqEKJiJbPlLBKypa/A0UceQUBWyY89+jAb1rcjze73C33nxM+v+C25zBBqhR01vMEPr11iSMj/FVdcwcc+8XEGZdzSZxfPPvs0SRVC0vFsOYtFQjLWy9Aq52rVOOWUU9CdBM3NzTz88MPUVcdw5J7wQfl+yeF5voJAvpAV0UtumNNXEwFVMoalsT756cv42te+hmVZ/nj1gfdfhCUFC0hjJmSu041tcsrJJ53AUHqQa/58M539KVkFQK/M52pRu+3Oe9ixczejx4xjxvQJSHciFHX8aei9l3ycL33j24STNXzs05/jE5dcTLYIGk+GMd9Kq1PW29/+do448miuufbP0uekn3lSCDl0LEvrVu0tm/FEcS5e5niNI/DP5j/pctKPcn4fs6SHHH/csXjSye65+072dA7445WON6Ggxc9/drmEcxk3djQN9TWyRkSuESUkfP4LX+eLX7iMZCLGV7/yJc49561o2tpXNT7ykWUYiFFHnwevr6uRfAdljs2xWwxDxUJO5mGbocFB9N/BqZIglRqQWH97aN9U+Vtfc/VKIWCr1lsSr6mpQdeuulNNLkVZqCsfeGFdO8e/+XTWbW5n0dLD+N1VfyBZXSvzJP7yV8eu7oE8MRl/lhx0sPgF+OXv/oAThH5RKmkqFUnw+htuoeQ6nHzqmf6quKdf1vni/+yKLbzphFNYv6mdgw45kt9ffS3VdfWEZCzU/4SbkHS1f1VJv3vT8acyd+4S7r77bn+Hpkx1iE3RT+/WW28lL4opfelkRjVWkrau+8Qxh0HgVUNA++5+ZW5jyyDs+GmEAhFc3U/oQTAWontrD3t2dMov0aKtoY21K9fT0b5HyKuQ2QEZ9Ms2NfUJPLGgh5wyyZBLINtPQgh+Y9TDdtNkvX68YAmvkCEgi1X609AlA3PvIBPiVTT0DBLY2E7/Q0+D/NAJxalywixcuJB5ixeBhGHNBgafeJbqbV3Ed3WRfmEVbN4O67aAqgKlvPV1SSZNGE6klEZmASjmUJJMaz20NeG/3W/9OgavuZonr72a4s4tNDp5St2iRBgUhYRY4NXcFS3mJc0MEQspzyC4QeyuQRJuhYRMYpmePTxy+x3wnChGVIUtypDabIXGZEIGFZuYY2Nnh4hI/nVhqElYJKskLTJkyyn6iylSXgEnHKGmthHyLqnOAbau2UwikKQqnCQ7mGXLqq2SN/gqcB3h5FSPgGjXLUsLJ7c8qbh6GnnZEdiLMPT2pnnv+z7Cz3/+cxobG/nExz7CmWeehPAnNsvvYyCVo78/h3YFbY4LL7yAju07uOWWm/jxD3+EvkX27rsf5qyzzqZX+loyGefQgw8hL4xeF8xd8nt41/s/xk9/fgX1Tc18+OOf4PSzTkB+imzc1kNnXxbNQzXZWsmI9MGt29qprq0jFImpl5HXCQKRSIC16zaKdetS/83suqVQ+9WBBx7oL4jUGpHPl9jT2YcEJZMpMX/OdBrra1m7aoX/nPXNN9/Fjh17+MEPfsiPf/xjQrJCuejtF9DV3e+jUC4V0X8t+RWx/Dc0NPCd73yHpUuXimJBhsQSDMpYt3nTDokHllfmKbGKvOsd76S/p5dGWRjdJWOb/ucBG+jpz9A/kEG3XBbEFJLN5nHF6m+FgiBjkCsLIsznVUWgrPO1lKCnp5sPf/gj3CntF5WB5aOXfJgLzj1L7iBjWJacWEN7+zIyaSBtCKNGDGfJovmUPIt3X/xe/nDtrfT2DfD9H1/OZV/8ItV1dbz5tNN8xUAkAh1daT74kct46OFHicWT/vbsi959ITt2dQsnqxB2YFt7h/+YgZxy5JFHoot9VZbefe9DyLDl5/vH31/HPffcRdPIERxx+GF++czXaw8B68Ui/U/z3+49vdTXRCnJGiURtZk2bRKN9Q3S9inefv4FXCsKoAcffFLGqx/wm1/9moGBPi4473x0/vTHmD6ZX9/7EZlff0pTQyMfk/n1rDPeQjgcZPPmXTL2VFgvik8tTzwakfl0Ldl0D1s3r2H7ts3s3rGJns6tbN6wgagkGo9FuOWmG3lh+XOMaG2Q1S1oXMznVUHAcRyf+Ou8EQ6H2fcIQDAY5IEHHuCY445n+67dHChrok98+lIZWwLEYjbbd/fLeJQjnYO6GuElUvpTTzudcCzOr377O77wtR/QvnMX9z/4LBe98308/8IKnGCII446iIwYXupqg9zzwDOcInEGUmlmzJrNpz/zWVlLZaWfwJbt/X6fzYgmPS3GONHLc8Rhh9LdtUf64Md44tFnfCON9tGH7n+Ce++9l0g4yJRJE6mtjpp+Je1hjlcfAe2f+1kKWzqzLQSmIC6yKJQkiyDKXFl0biAtA3Rtopam2iZWLV9Fd0cX+my6W3IJBUIEhdS7fb1YqV7qRfPbKqaINtHsN8riMte3hwJ5ho1sIVEqs+u+J9n8nSvY+rM/0nntTfSvWc+UnMW43Rn6fnM7/Zf+mO1fvpxV191JRgb/x/58C2u++2PW/eZqQtu7aBSy1ZqrEBGlQWZXB6uuuYYdl36V1Pd+wtZbbsXdsI7nr7qStd/+Niu//FW2feUbbPj0F9j6yS+y9pLPsfLz32T7b66Bx59ivJD0tswAo60o2377Z174kIT5+NfZcvdj1Ag5cwZS7L7yWtov+zbrrr6FUK4oXNylnMuxZfkKVt52L6u/8xPcX/6RzKbthC3Hf4NoRQaTcBlZCDli/U3jWRnsQIZKqZdQpIjTEMCrD5GyXTqyKZxSkP6OAf8/LNhlm5baFtxcmdXPr8JNV8DDF09wxbNxZEAVH2keD1m76amR/UHAkv6u8g/SuP3227nuuutkMrAo5LN865tfZ+Twcb6cINaO+fPmyEJ6Ib098ruQNI484mA+/JFLKJcKfFvCvunYozntlJOFaD0uC5w6fnnF5VQlQkRDlt+ut95+J9defx2Wbfsa5m9+85sMHz5VZBLHHXccs2bNYv78+Wza2i7W3KzkAPV1tfQJYXPlN+V7mK/XLALlUkkWs2EZC4p+GZ9//nn+8Ic/0NXVRSQS4b3vvZhDDz2YeXNmMW3KZCaNG8f82bPo2tNDdTzoW+Ev/9lPOezQQ3jqice46O3nM3nceH59xS/JiCX1oCWLeddF5zCssZb+PrHoypj47LPPEo1G6enq5rOf/jRLFi1meOtERo8cx7y5szn26CPp7ewS4lbmrLecwR5ZgAVkXNne3s7iAxaxaOEBDB8xDn1OXLfq/vTH/wGi3YrJ4tp2HCq680lqY8uCXBxzvIoIBGQYyYsJ/uGHHuJ3v/sd+nZ/fSHWLy7/GcOaR8iY08KC+XOZOWOatPtR7NndgSNxGmpiYnH9PPUNTaxcvZZ3nXMeM2fO5iqxwA2JhWvmzJnSN9+NDjEVqd8DDz7MFZf/nI6uTgZSQ3z3+z9k+MjJHLL0QOm3kxg7diIHisK+fccun3C99z3vZtbM6b6F9oMfeB8TJ01l6pRJfPqTn5Ay1XH+uW+jbVi9pGyOVxUBnftU/kEh/qf5b8niA2gdNkrmvx5sSUOJ1G9//UvGjxvDs08/xaWf/qQ/Zv34Rz8QBXgnZ535Ft580gmk0lk//B2338qfrrsGsZtQ/Ov8OpwRw1vR+XXihHF++F4Z24R/+bsCpPv6fcwtu6gVtlDA30XgVcqUCnkKuYwoJWKIzcYPJ8XyDy3fPvE9zNf/CgJK/FUBUNCGkhxzsoZW5bc+7lGSNgwEwzxw333oi/9qIjWMGj1Fxo4ZHHvM0Xzly1+StS5iMEHWQ0ejcSqVCt+R9f0xxx7HmWefzU0338zUGTP4zve+h+50ioQhnUcUA++kb2CA1NAQL6xc6V9PmTaNttEzmD13rshivvudbxGTeaxcgg++//0sWXSAv7PkTbJumzh+JiNHTeA8Gat07Xfxu97JSSec4PfbkvAf7UtSHXMYBF41BF6WPmhLl3asgD9YhnQEt6B/R0osmR3EI1U01w8TLWs/u9p3yaIzRzgYIegECdpBopk8rZEoNbISiXpFqqhg5Yaw3ALxeJSm4S1MP/oo5k2cQXrDLpb/+R423vM4O5evIV62qARcghIntF20urc8zFM33MXmp1aR2TNI9/ptrL7rYXYue4FCXx+53l4anTCtwShVQoZ3bdjC2vseZe2jT9IhGuC4jPjdK1az5eHHxf9+Vtx5N7uffp7tjz7FnoefJvXcWmKiDWySUaItIuXv78XqzbLzudV0PrGCnY8up9g5QJXUzxIlwPpnX2C9aP96123FDYdIWy419XVMHD2W6W1jKHb0seLxZXS07yBVLFGWciWStQQDEamXEHTRZJ549vEceMhsqkIFvFw3hXKKUqBCyYGC5RCzY1SyLnu2dwree6hL1pEIJ0j1pmjf3A6u9C1bROrrifVNzvxDB1T7n0zcfiDz9a8hYOH/BnjxI5fEIiFmz5yBEqeFc2czddIk5s+eyQFC/KfI4mRkW5tvTaurrsaRCAGJ+82vf5nPf/aznH3mGYwdNYpjjjqSC88/n+9959scfvCBBKQ95fDD/2f6c1FlwpTJE5k7ZyYLZdE+ZcJYpkyawMgRbUwaM4q6REx+qRAJBaiKhUUBJ5mZ4zWNQEAsHVgWqrjT/wKgi5eZM2cK6T+UiRMnojudxo4eKX1oJDOmT/UJ1RxRACQTUSqlCoVcgYWyWPnB977LuW97q79AOfSIQ5ktfeQjH/kI1131S/q6B2TxXKKhrpqgdMLRI4czYfx4jj32WLHITWPsuNFMmz5F+tR8IffzZXE+mng0gh10WDhvPvNmz2HS2PFMnzSFaZMms0QUAHPFb/bMWUydPAX9LwO6eJPujZbfCQVBLzCfVxsBR9o7ImNUSRSOhxy8lPlzZ3P0kUcwZtRI5sg4NVf60oJ5c6V/DZf+UUNTQ53fdDr+LJgzm/vvvY8zzjiDo998kow7M0S5WMOXP/85brj2t8SkmXUniji4xTxLRVE1X9I7+sjDGTt2rCgMpjNt8iQmTxjPzGlTmT1rBolYDOm2jB87ClVmnnbaaTQ2NqK7SkKBIIcechBf+vxlfPB97yWshXi1ATT5/ycC8puW46/Xeh6TvjX7n8x/06dMYZK0f0DGOA0vSzBmzZjE97/zHT764Uv8+bK2uorjZSz62Ec+zPe+/W0a65PERfmp4WNiFdb058+ZI313jh9+rvSxhfPm+elOknFs3JjRyMDjz5f6792026jEIjbpwQwyFeJIqUMysVpeRZTvRb+Po89Lib+GVZFT/9B89WSfq+dGkclXhwAAEABJREFUXhkEdN7QlAOBAJa1F3FVTieTSV/BrIpJXfMcdOASJonS6PA3HcuiBXNRhXhM5pnWlgbhByA2E6IyEH3+Mx/ji5d9jvPe/U5fSbRw/mx/LPn5T3/EGW8+wl8f6TstExGYLmPT0gMPkDltIocfehC1yQTHHXskUydO4OCDFlEv/bKhrgalPGFJW/vTT378Q77xta9y0gnHo0qp5sYGzjj9NH7y4x/5uz+jYUvmZQ9bMtlbG62dEYPAq4PAS8e1f6sESiS1I4dlcs7rdnpXkhFt2Goh6JQ9muoacIR8PilW8+xQDlc0XwErQNAOyuK0SFWmQFs4ipUZIpcdwJUfXlqs/v3lPBX5xabyRQjF5UccppQuECNMsGST7UtRn6xhVb3LukCOqBCo6lgNwUicTLFMYahAU7iWplKUcLpEWrS7abtCVThKRDS+gZyLk69QSMQZ8KBbtYti9dJtqipeKIQXjZCVHyqhMMmqOgoSbsDx6CkXyBULosgIkJEJJGqHaIjXY5Vt8lLevNQ7lS2IBtmiWsqeyebpCJTY7hTpzxcoioXeitdSG6ulEg4w5Ej+ASH0NaL+kPA5z2GP1D8ddcnHi0SqPSL5bqqLg4RKGQG4iI4ujpQ3YkUIeSFcqcv6Feso50rUJGpkIZVk3eoNuGlXwoNl22hbIR+phpyX5WzvPTkxx7+NgP6E9sneRCxx1EccznzLKTx43x3ceuOfueWGq/nzdVdz9x1/4a7b/sTtN1/LA/ffK4voO7Atz58Y9sU9/7xz+I8f/ZC77rxdLBzX8pEPf0gmnyMYGsqgaVcqrh/+raedzMP33MbtN17DLX/6LTdc90fuve0a7rn5au646Roeufd2HrnvLgKiCaoUcpTzOebNmEr7plXs3rxSi2jkNYxASazllXJZfu4OoZDNW97yFm6//RZuvvF6/vKXv3Dbjddx/92388CD93D7rTfx5+uv5po//F7GgLgsaj1RQMl4GbTEgjuFL3/hc36Ye+++lWuv/oP0qfei/a2hvkbCBaVfudLHjpH+eA93Sr/7w1W/k756Aw/cfZPkcRO33nItN95wDVdL+hFRMCB96jbp13+57k/cf9et3HfnLdx52w386opfcvstf+Leu27m/vvv5p3vuIDqqjg6NvovdbI0V0DHVnHM8eohkBHrli5Uzz7jTGnfG7n3nru57urf8fsrf8uD993GQ/ffJePPH3nkofvk/s1Ux8P+GOK3oLC1+poQX//Kpdx0/W954J7bZSy6mY+8/yJZ4ErzFl0JW5KxB8496zQZl/7E7Tf/het+fzl/+dM1PHDXn7hZ+vBdt9/OHbfcyE033EBzfa3E9aQvwgJRUn3zq1/i8YcfoGfPLtavWeWX621nnUVzQ63fd1895EzOexHQ2Wif7PXRvqE+enXmW06RfnTHP5z/bvjz9Tz68H00SLuXpb+ITpHsUF4UlQv4zKc/yd133sZTTzwuY8rPef9730NtdcKf9ywZewb70zK/nsqD0kdvvukv/pj4p+uv9ePcKWPk7bf+hYceuFeub/EVU8Lt/XcEaNnS6SE0v9rqOJ6H35eWP/cs29u3seSAhZQKJUIybmpYrc9LBT+8Kx0c83mFEbBl3apKY31vVUjX5NJY/hwi+V533XUyplwv65yruUfWU9f98SrukHXQ9X+4Usah23j6sfu55H3v9sefgIQvFytEZa195umn8OPvf40H772TW/9yHV++7NMsmDXRD1eUdbTohYRvIErMP0h6V/Pg3Tdw43W/k/ntVn7/myu4W+a4O268WtK/S6z+76NcKqFztPaV4a1NvOPCc/jTtVfxwvJnefaZJ/iPH36bN594DNGwg1fxsK0K4VCAjPRBKZY5DAKvGgLaZ/cvc9GSaiLCX7AqcuZB354UO9p3UpWopq6qgY5de4SMriUgpD+oFi0ZbtUty8I2KD/oTGqQvswAtePamHv60cw75yQaD5xJZ6BCxrFBBuMBzaehgbnHH0vLnBn0uyV6ZPGSPHY+kQUTGZLBunsgRYNYxWYecggjR02gf3cP0aLN7DkLmHfWiTB7DOszfQQba5m25ADaxDpat2ARzQcsYtTiJUxbehgzlhzMuLkLmHjY4Yw+5BAaF8ynfvY8Ri1dSvXMmTSJBTY5e7qUKwxOjGBrMyPnz6N57nQa50xj5JIFjFu6mNqJY5m86ADGL5zP5KMOYcxJRxKbP5UemYV6M1m8cokOVXpUhZh+5MGMWbqIVCzM1t4BJi1YyPgD59MXqbBy11rylX6qvTxjRSHSGPCIyIDjiZIjKEt8q+IRtAKERDGybUs72zfvICg4N9c1+ds1d+/YJfhJEwuM+xQAcoUOqOoaeeUQEMjJZ/PSSpCVtrYkqxpRRUtX9f30NxN88eF8tWh40jc0TiqVIhIMIEpvqhNxcW2aG+olNv51JpMTrbNNNjskSrQhP62c/BYCEqI2CkFx9dyW32JRwtiUKWVTMunYxGQSqo4FCUthrIoENMdrGoFgKIQugLSQpZInfcEhIIsYvY5FbdKi6LTkQttbf9/lUpFEPExJLK5OwBZlY1ruugz09xIJS1oy5vb3DqJ9SzcESRchZEMum0bTqautlvBIPwkhXRAZXvxrGX6FwLtIUBoapS+WCiD9tSJa0Xg0QCnnyTWIblT6asIPl896Mhbhp6vxIpEQEbHcFUXZ6j8GIIs7zOdVRSCREEJVqZDLZ2QsKfh9S/tBdXUV2uaiN/fbT7qS9AlpZ1FI6eIVIWCBoIMMJ8SkPwZAxh1pb3ELmQxuIU9MOlYy4lDMZtHxx5bOJF3FX2jXJxw07Wg4IP3MllgesWgIVzINBiwGZAwUT4YyecoVKMicVxYJS8cNyX1LWJjtaggjr1UEtFXzYvyQ7vEP57+EGFl0HApYNroLReMkEhGKYkhxJKJeR2XdU5b1TiwWIiVrvGDQ8ufH2tqkP79q/XNDGXX8+VGHFY2n6Wo8vRGSdaSmJ11HxrEiNWLNDUn/rMg6TJJjcKBf+qtDQvpgJByU34GFjrv6W9D4e0U7nIgloh77XD038oogEAwG0d1vlmVRlrlL28SWBtbHlOLxvcobXedoUyRCMirI/Oe4BWy3LOuishB+j0ImTTmfJSIDhoZtqIoQkYZNhiAWgGRYxhdZkwelBlUyXqnb29VNbdyhkM3hqWLKvwfxILLW9sSQWZbxTjzlCDgWruQnSaK77rTvpcXYmZDAkjyq5x6Sa72nc2bAUV+XQFBDSgLmMAi8Sgjsdw8MB4IIh0fWA4RFvVZKe2xYtxHbs2QwrpGFoMPqFatRDVk4GCQond+VGd2WH7Qjg75TFSUX9hg2ZwoHvv10hp1/Ai0Xv4VpF7+V+MIZjJw7F5YsofWQAwkvnEnLu89mykWn07xoDuX6JG2nH85YIdcDkQDpSJBZJ76J6e97D3MveDuNdS3UiwIiuWg+8fefhXvSApZFMtQcMZ+WD76d+iWzmH3xu5n9kY8x++OXMvp9H2bCxZcw923nM+fi9zDrkg+w4NvfZvpnPknjRz7MxLefzwixxE5+yxlkxHqfKgbpbkrSeP6ptH3lY8z67mWM+/T7GX3eqQw/bDFt77mQ+k99iJEfvZgpH7mQBR+4gPEHH8gYqZMl7uzTTiQ9rIrhb30zEy44k9pZ08nKAjl2wgm0nXIizog6lp56DIsOmc8E0Xw3y8I5NjBIRCa7aMklaUdwyx46+Nky3CEEYc2qteRk0ZRMVhMOhNm0YaNcZ5H1Ei/9uDJauS/1MOcvKwICLyrxWMR366T9bMmhKAubkii0skNZdDGiYbZt3YotJ7qwzsriubamyo+Tz+V87bKSOVcW6boAVr9EPOrfr6lOEo8GpeXLNFbFCEj6ZdFyV6Rv5GVCC0nHiAnZp5wjKL8PKkLaKnnpCyUGe/cQtisSwxyvdQR0AeTJD1gXPzJs+sVNZ4p+H4hFw+jvWPuWLT7hYIhwOEwwGPAXPSFZYOfSg9TU1Prx1F+3+mfSeULSYSwh8a5YciOhsNx3ZSFTQd+ILRey4PLEEuZKzqB9NS6mEemmcktz9MT1UCuZV4KIaJSkuyHrZ4kvXUyCxGOWlAgKBVeUVUUqQgAlEiEpnyOKDfHQSyOvKgLSvhWXmqpqtC950kaFXImQNLisa/Gkbzi2tGGuQE6IfCgUwJbBaqCnG5l8CEnZpQvJgrhCROK45SLxWJiIkKuh3k4JUyQWCVCVjGGLIlK8KckY6Eg8XXzjlf2+5Ugvs0Uqoliy5F5t1d4xMBmPyJpB+lcwKH0rKGngi4bXcklQc7wGEbCkTCrxWMQfA/7Z/Id0IJ3j9s1rZVH0REVZmBGldiGf9+fArJA4TU/nxooQwaKshXQu3Je++ut9Da/3NK72j7D0V03PE22A3tcdVTq+6fngwID0c+mJHtTViOJTlE/p1ICU3CUgGi9HfwD+6Or6fvJj4L+J3DHHK4uAK22nOeiz/4FAwFcI1NTUoNdK5MNiSXGoyDrIJRy0iIQdrOIQwvylvUoyHgV8v1AASrkhxMERVp5LDVEUw4hXLFAdDzHQ3SVplMkODtDaVEsln6NK1k9hMbo5MnaVc1n/PqUssuzCkjQKatixbEIyn+3atUvmXQe/ywgp0mLLsg1bxs9kIurfC0j5s6Js10DhsI6emI9B4FVDQLrmy5C3i2hVy35C6cE0O7btIJlMirUnypAM4uvWbSAWi1Epu7LAdGVBWJDFZRnLshgUC6UnloSpC+fSsGAOu3K97Mh2wbSxjD1gLin5kdHUAsNb2VnMQX0MZk6hadI4PCFChYYkblMVvWLxahg5gqSQaGTyoLpOtLlJ0oMp+jZvhpogo489kIY5U6maPkmu49z73DK6wxGIxaXs8sPVN2Hv6Wbb9l30yMSTDQVBZpF+GSi8QpbVspCWEYZMVZKULHqj8ToGwzbUJUAs9IXCAJ6Xo2x7bB8aQAoAQY892zfSnu+nZcFspiycT0XTdUtEpQ6VGqlPg0w+I1sZNXsmIV2o62Lc8SR+BOqlbCGbigxKEVk41clA0yDlDVYg0z8IFQuEzdtSg2Qswfbt20VrmZfBJkiNDJI6KOVl4Sa35dBQ4pjjfw8ByUnbQFoJXXzowiYSDoqVNop0Fv/3MGbMGDn1fNHn24piZVOyp+dBWfjq5KLXlmX5L2eTJOnu7vbDg8ueXduxxC2L9jsecoiJZjkpvw1kYSWrbXQGcrU/WhJTukAh1bd3waOMTbzM8dpFQBezjiwaLGlhXTwI9/ILG4mEfDfoiCNjgXyDELlKpUQ5X0BWJ7KIlZuyEInKWFyQcVY6DNKFpM8h43MEXZwELIeg7UhYW6x0GQLa38JhhtJpgkLoohFbxmp8ke6F/ymVkUiI+U3GmhIS3U9Xhkoh+p4QNdBFj4YtlRCFhI1a73RBXZbFu6sZ603H0W8jrzICJd228WIZdOyJ6upWrguiTAzLeCLraxl3wvIZj7sAABAASURBVMSiMfK5jNyBmvo6aWQLtWrJelv6injLXF0p5dF+Jj2GRF0VFORaiD1UsNTkLwvpqCx8K2J5tSWKpl0RpYGMftIvy0RkPq7IPblFTvqxzIIMiTJTw6pfuVJEy2vJRUX6ujjmeI0j8M/mv6ysTRwZB3Sey8uaS6ui5+omEglZQ0bQ69raWgYGBtQbHQfDMkbp/Kgemr66RZk3I5GIjDdh4vG4dEPPJ4kaPyOKdZ1DdS6trq5Gr3V9pPH6+rrVAVm3hUOhvef/9Vv69n/1Mtf/OwhoW2lO2k/U1RcAWtbetZCj6x4h8AFpu4ISa20nGT+ssNB8nRyFF+D75WUIKss8FKaYH8KxoFqMJtqHbFkvpfv6qG1Q0p8nXhX3xzBb10c6gYnrisIpGAmiE2EoKn1E5jHRehIWXuOK0lKVUW2tbWRFSaBzX5UoPHU+1PKqqOFHspRT1+/TOiS6mrb4mMMg8GohYO9vxtYQqCExIlp+LNi8cxP9mR4SoQht0Vo23PM0E+0mqjocEv1BsVonscJROsnSnShzUOFZxhWeY8a8IEQGyP7sevJfuR6e3MOU1mm4LY3iXyIXKhGskQVFl6woCwnGHHMK6+uGMXyoFaszgBtNEmuTsNlBCV+GsQG2zJD8w/DEc+uhN0lD7XScRfNALOqDDzxCQ2cay+3CK3Rz569+zk1f/QrrvvNVolf+is63vo3YH/4IxQFWPv0Q111yKQ3rNkE0g5XdRoOXJSAawxF50X4UMpDeyi3/8XWees/nWf/py0lskwEnLejuaOf6X13OY9feAANl6uonCi+LwJhWtvVupD9fC0lRSPRXM+GIc3k2Lgur0WMh0kS2EkWU0pQjHn11RSrxFGMKPbSm26FqF70tO7DiHqFEWMhlhcKQeLv1PHPvGpKlBppjo6T8EZY9+YIUBPZpUiuysIs6MayCNJh/x3y9Ughoum1tber4WmL/RL4sy8KyLCFKNvqxrP+81kXKvslO79m27cfVhY9eqzQ2NvrxIUpLm/QX0Wur9deRmyo2FlhBCIpyyU5gVw0HR34/dhXh6mFyHkVuipjj1URA20rF+mshbDn7TwnJWOk3pfgGA0gr75WERAqLX0gkIudyi5AseBwnSCDyYtsGxbUlhBUgHNe235uLLeH1LCCuHJq8pBIgFpe+gvQZySUpSgO9J7FJSuJxEV33SECQsR1bFkmJRsIJCW+Lr7VX4nEL6co4cqkSkdvqWnKtRyAQwpYy4ucjN9XTyKuIgE00JgrsF0sQi4bRttI2iwn5V9cWDznQGxGZZ5H+hI4tItrnkI9lSUjLJhTVfibtasfAlv4XrRE3jEz6WKEoSN/CglAgqA62HcDvEzgE7L1+es+RkIlIWENTHY/5YS3xCzohiSvpYeP4/Ug8zfGaRuCfzX8xIVBaeEeUAEre9fwfyT7C/l/v/7P0o1Htc+CPZ5LHvrjxuIxf/oUta7JGObN9CUdivov0r78RSwbAvycS2hyvLALadprDvr6y71r9tI1COh/JSBGOyfxlydgQlPHMEpF1D2FZX+tcFZR7jvaFIOGI3NvXvjKG6ViWrGtCXUfvvehnh+MQlDhy7Z+LS0DW7vtcR/KSPmHLuBaJSlgL4qIkFUdGM3wJO3vdaCTE3o+NrePWi/H2+plvg8Crg4C939k6koIlIjy4lHXp6ugiIT+caDhGSiznvb39pNIZiqKV02ecEUbreGVCMqVHJV4+6EFVmNCoVihn2SzW+s2rVtNz+12suuM+KkNZsC0cyxaLVQmiYfy149hWhs2bjKweCMpgnhVNYH2bpCGa4sK6dVBVzajRo8VyEadcLJF+ZjmUXI46+DCJE6Jj8zYChYo/MahVKhJPUNvYxJaO3ezo7KRsWxAMQbYglrE8/alB0e7lIBz283OSCRJNDfgvCZSFC1I+LxikIrKzp5sh1e4lY5AvkKitpuQBujBPxOnq64fODhLVVRTFooFa5yQ9wkEOOvQQKWcRrZf+mzZPiqHiCL4B1xXUXByxogTdIhG3LArJMhWxoAQlX1usfarl1q2anVKHqEx+ASmbalBzqSI6yYKNEkopzV9dPTfyiiBgEjUIGAQMAgYBg4BBwCBgEDAIGAQMAq8ZBOz9LklAUrBEKtDb2UPXzk6qI9VURavpkPO+gbRw4LLQc3zCGZCzoFsiXimQEDdfG2JQlGeMFMu3I5b+XIZgOkf7g0+x5f5HsQbEoo/nP7NT1O08ojDIp7tgRIL6o2eTdSxK8QhdXpHkCFEAlMvcefe9UK4wfNQoHDtAKVvk2Qcfh64UtROmwNadbH16FYmcGOVFSRGsqeHQ40/i4PPOIdHcQnchT1+hiDB+xCyGkuhcvkhG/Tzoy+fYlk7RLi7JKqmYBSOGc+q553Pgxe/CrqvFj59IwtRJvP097+HI446F3BDd69cQrhYNZCKGE41Ssgtimhclx2AvhG0WHHIA6JuShOwHhfm7QthdST5UcQlJ3QKCWZAicTdPdTlPpVSkLOUKBYOiHJCkpN65oQzbNm4lLoqYeCROJp1lR3s7gYAjDQX7FAAIdr6H+XqFEDDJGgQMAgYBg4BBwCBgEDAIGAQMAgaB1w4C+68A0BTcvRXatW2nWOzLJENVxAMJtm/roOIGsMSSHhLrtxOwsb0CIbF6x9wC1WLFDkZCZPNCgClREct2LBZBt/wVhfjbuQK2WwHPpVwuUNTnCws51q5eztBQL6OnjQch0sVoiFQkSHjMcBBS3juYQq3qta2iEAjYiGGcjk3bYFcHkgmbn32edEcnVV6AWEkqEK6CJgnb1EZjcys1Dc0EhTxjh0D4ebToEa3YVAdiSGWoTtYSiCexqpKSXRkpNrghHN2C1NBCIBSmWCxBv5QDB1qH0zZuMjvWrOeOG28j6gRB/PNy345ZYBXpWvmslLmfxIgmaK6FUolQIIg+4i96AFUDEPDKeFYey8oR83JUVTKinEAwLhGQZGzBSdDGK5Vp3yr1LVWoEiWEvsV0147dUkYJW3IlPwnsYT6vNAImfYOAQcAgYBAwCBgEDAIGAYOAQcAg8BpCQNjvfpZGUqi4wiaFB3eIAqBWrf92gkqmwp7tXVi62d8Jg1ifXSH5llitI+UsVaIAqBUrdiybJ1kQsjyUxRGrt2W7DJZzhJtqmHTAbKy4xq1QtksEleWKxbtz1Tr2LF9Jo1i3o82NDAaE2A6rg6miEGio5chjj4aqOIwaTlCs7Z7EcyVefiAFQyl6e7poqKoiJAS5pSJkvKOf5372a+7/4jdYt3wNZCvYORfKkvCQS13Koz4nSealnnkbO1VEX+rRp/+OrSRhEs2wZ5CbL7+Sp3/wM7K9Q4yoEb+iEO01W1n9m2ugJ8twL4rX3U8yX4G+IVoqAVEa2JJPmm3bN7Jr3QuSiSgd6qTsIYeyKD8qUvayBHEtV8h/hbIjWDl5IgyREAkFHWyrglspiWsRshxCdoD+rj4GevqpTVQTCUXp7e4jnymw7z0AqhSRxsF8XjkETMoGAYOAQcAgYBAwCBgEDAIGAYOAQeC1hIC9v4XZa6G2SPelSPWkaIzXUR1K0rWjR/wylIWvloTYF72K/7y7V8oRoijkNU+1mNdLg4PUOEKie9IgVvf64c0EhtUw5eglTHjzUVRiDohSwAvahPWNGrYUeWCQjsefg92DWI5DKZelcVgj1InlXAjwyNlzpVoW1NbQ1FyPkn+nUMRLZ6BSFoIMjckqiukU5ITZZ4fY09XF+vat2DVVpAPQrW/UkzITDKHP3geDAUrlMqQGyeHhtNRTbKimJPnT00O+q5v2jg6eWbOatMQbLOQlLxHHY9myJ2FwAKu5icbmBmypi5j3sYTch4W4u+lBImLdX/HkE6AvFBTiTyRMSZQjIWH/Qc/Crnh4kq4l2AXIE3VzJCpD2LaHlq1SLqI7+m3LIiJlLuXy7Ny6g3g4Rk2iisJQjj5RAlj6PAHm87+AgMnCIGAQMAgYBAwCBgGDgEHAIGAQMAi8phCw97c0FUkgEISdO3ZQyZeJB+LURGvZtq4dr2CLZdqi4jmUhTS7VhnLLhG0C4SFxAbKQvrdMk6xxMAyIfRCcucdvpRZpxxF9M2HkEu6QsZdycHFC4BneWC51NlBeh99Fh5bAYNFasRiP6VlOPT20ffgo6Tuf5jC8ytBLPwT2lqJSbyEnIfyBYiEcEoF3GyKYKVALiFpjmnk6AtP562XfoiTPnEx0XkTGBpRTaVOKhYq0WflGUpAptYRJUOY+oPncMQHL+SYT76HGSceLtqEOJFZE7ng0x/m3C98hJMuuZD4tJEwthlqQvTYeXoHOyRvl+CIGna6/RBz6cl1Ex/MCLm3aXBtOleupedJqVdaFAdS3njFJph3COdsAnLfQuJ7JaJS7mQlT5Wbp+KWCIUCuIJjQBQL+k4AG0fStEQBsFN0JwH/fQyVokdnRxeWKBPwwBL9CObzCiJgkjYIGAQMAgYBg4BBwCBgEDAIGAQMAq8tBOz9Lc6+LeXde7oJCNF3xGKdDCXZs2MPjhXEccIiQeyAg1q87aCL7ZQk27woB9KEw2FyQoJX3veYv42e2fOoWboUmlp4+N4HiaSLwrwhmfOIDpXkvMwwN0R+xRZ4cjX05RjlhpnVOAwkz2dvvptbfvIrNj+6DIayxJpbaYzHqRKruOOJMsGyyA2lGBwcoFqs/VGxwDM0RGDEcKqXLMJavIhEYx12NEwmn0HJslMQxYFbpFLKgb6voLaO6Py5BA9aQptY9cmof5FkWxuJ6TOIHXowyWhEtCK7oFigkk7Ts2UrJJIcMHM6FCS8bVMbCFDdL/ULVBFPFwh097NJcchURLGRpT4Ug5ww9ZyDIwoA17KxPQhXykSE8MfKBdFxSLygwGlVkCSpVCpC8j0cy6G/dwBKLjH9VyZlSbI/hbVvB4AkK7HM8UohYNI1CBgEDAIGAYOAQcAgYBAwCBgEDAKvMQTs/S1PUFmnkNLtW7dTV1NHfW0D27ftYCiVwZE/TT+Xy/nkNFfK4AVccm6OSLWw1rBEtANirYbeTTtZ8cNfwpp2WL6V7u/9ltyDa2jbnIVrH6DvjqeZWhRCfMvDeOt3MylUS+d9T+L+8WYyz64llnFJ3XovudWbaC1Z7Hl2Jdz3kJDw3QTKFYYGeunZvo3UnXeSyabJixU9lR9ijxLuh56EB56C2+6HG24nMVDE2TPI4MrNcNPd1HSnqR3M427dDU+sYOjGuyX805Ruf4j0M2vpvX8Z3X++m/xtD8v95+HuR8m+sEHOV9B312NMLUUZfOBZ3N/fTNWuFI09BYrX3kr2sRXU9lck/GMMbe6gsRygb9kaqdMNsHEr2a5+Cnc/wZDE9TybPDaFbAGKLglRHoSExJetkmCqOHrov/vT/6VbzJdAiL6+/X/Xtt0kolUkIkl6OnrIDInyQYKrYgNRCmj7GHn5ETApGgQMAgYBg4BBwCBgEDAIGAQMAgYsY8e3AAAQAElEQVSB1xoC9v4WyHIhnxYSK+QUEccJMpQWol/28CoujmUTDQWJJaLEqxK4QY9CoMKuTDfZSIXtVpFsfYJ0PMSTmzZw609+xtXf+R7LH3uWqFj6N6/ayPoHn2DZE8/wzNPLeeqRx1i7fj2d6UG2p/t5/vEnuO36P3HdT3/C8meeJplMUiqV2LO7gz//5rc8/tjDpByPXDTIrU89wpV/+ROberqw2xrpSwR59uFHuer7P+Say3/B9Vf+nmv+cA3r128kFImxadMmbv7dVWxZtw7HsejcvYtffvM7XP/bP3LtVdfwh6uu5ql7HuSZ+0TueYiffv073HvtdVz3k58ysKebW6+9npVPPE15MMXW51Zx/4238OBd9zDY1cPyhx/n1mv+RCHvsuzeh1j23HMUimUiohC55447+eMN15G3Le64+U6eeGIZ/UL4e6QOXnMjecGyPTNIuUoUImHoSfdRkYYIRILYopAJBoM48hewAqQHhwjIeVDOS6IYyKsCwQNfAeCIa45XAgGTpkHAIGAQMAgYBAwCBgGDgEHAIGAQeM0hYO9viWxRAAx0D2CJhdqyLILhEN29PRQrRfSldeV8jnKpwOBAHwMpsWg70DJpLLmqED2hEo96g9xf6eXGwXZuG9rJA9lOdsg9d1QrmfpqBlvrWGnn2dEYpae1mnZRHqSG1VBaOJ6+OcPZUUwRHtlEeEQLlcZq+pNBdgcrxCaMIl8fpz1YZgM5lldS3LdnG9e/8DS3rV/FQ/27eGioi6GIsOGGJIVEhEpVErehhj22hzO2jcSUcSw+9XgmHbGYkYfMJzxpOKFhjRQjEXbmMkLAq3Brk3SV8+wc7Kdl8gSG4kESE0awq5RlMGSxW1ynvoaCkPOUgDUUC1AShceGwR6y0SAdwSCp2iqCE8fQEw+QrY6SrgrTGbfZZuUp1FTxzK5dbI05rAhXWCOcf09rLekxw9hVF2fCjEmULLH4hx2soE2+XMR2goK9RcAK0dfVj0OQcDCC/heAdCqF/1Hrv1TdPzdfLzMCJjmDgEHAIGAQMAgYBAwCBgGDgEHAIPDaQ2C/FQC4MNDdjy2W60AwLCQ0QE9fDxVPGKblkYhFqRNiHXRsnEiA6tYGxh8wE5qr2ZQb4Kn+3awuDrHWy7Min+KRzh3sjocYf+RhnHrZZ7jge9/i9Ms+wTt/+C3e8R/f4YzLPsVbvnQpJ37j8xzzuY9w8tc/z2k/+S4nf+MLHP65j3Pqlz/NBb/4Ece97x20HDCPLVaZ+3dv5ebN63m0t5Pn+4Z4bGcn923fxsO9u3Hb6jn3m1/h/M9dylmf/wxvvfRTBER5ULtwDgs+/iEazzqFUW87jakXn8eCc0/nvO9+k3f/4Lt84Etf5h3f+jZn/vi7nHTxO3j7pz9OQhQb/TVRlvXv4fpnHmVTJc9R7zqPk7/4Oc771eWc+s2vccJ3v8EpX/8i537li1z06ys45fvf5sjPfIoTLruUC7//LU743lc4/Wuf48O/+zlv/9JnCYwbwfKBbv6yYRVXivLimo2r6BzeyMmf+ySnfPGzHH7cEdQ012MLtiVcMrkcrgWefmEz2D9E0A4TjySolFwG+wZA2qxSlPbBfF4RBEyiBgGDgEHAIGAQMAgYBAwCBgGDgEHgNYiAvd9lqkBGt5lbAULRCGWrQm9mgIqwTFst3oN9pFP9lAp58amwqWMH9z3/DE/u2My6XD81w0fSL2S0L1ckFwyxMZ3mPiXrHdthzjSYNgEmjoap42HSGBCrPFMmwpiRMFb9R8l5i5y3SpixsEDijGvlVw8/yNeuuZrrnnmaZQP97KyKkmpqoFiboE9qvdl12WJb/PDOm6G5RtKWuFPGs7Zc4M5tm9kYFJ4sZJ4WuTd+BEwfw876OLc89pCUM0ho7lwY3gYNSZypY7lDCPpGr8B6sdKPOvEIdkjc50tDfO6a33Pbs09CaxPUJkEIvV+v+bOgrRlmToJZU2CG1G+O1KutFsY2wrBqfnnvzXz5mt+wySmzLWyxwq1wX6qPnz71KI8P9MH4cbTMH0uyoYaSXaFEmbIoXWzHwQoEkCqSzeT93RmJaFwUAQEG+1NSMdCXBWJ2AOx39/97CRg/g4BBwCBgEDAIGAQMAgYBg4BBwCDwWkRAqPB+FksMycVsUSzOEBFrf1aIfraQxbPLWEJKq5NRYiGHZDJOvLqK9u49PLLqOUYsnMUFn/04p557AeFENem+DJFgguphw9iVzfK7O25j26aN4HnkxZpddoKUhdRW4mGIBxHjNiTiVESIx6BaiHokLHGHuOIvN/Dj3/+RF7Zup7fgMn7eIt72/kv48GVf5pzzL6Zt+CR6hyqkigG2DaV5dts2ypEIBMPc9PCjdJYhPHIUT27bTnc+z05RIOzODjEg9bviTzfw1Mp1kn+Qob4sjz/3LJf/+QZ+eu014v6JSmMjV9x6K7naGu5auYI7li/nx9ddx+DAIIwUpYWUdVPHbh5Z/hxX3XwTtz78MM9LPfsyacq2h5sMQl2Cde2b+f4VPyPU1MgXfvJDfnrV1Vz6rW9ywIkn8MTmrfz46uvYLtZ94lJWUW7oSw09xyYs9fBsi2Aw6JP8QqGAvoQxHI4SkXspfQRAlDY21n42vIn+DxAw3gYBg4BBwCBgEDAIGAQMAgYBg4BB4DWJgL3fpSqCW6iItdklIKRzUIiyktESZTzLQy3/+VyG1GA/Xb09bO/qYFd6gNlHHCJk9hjGTJtG6/BRjKxqgf4CQ/0ZMsUK67bvBEdIuRcS4loldDXArswgm4YGeHbrJu598AFWLVvGeiHTfbkCxXxZCuIQStbz8FPLGejLURupZ1TLOE48+s289S3nc/bJ5/LuU9/B2YecyoTacTgpW8oc4/rrbmTr5g6o2Lzw3Frq61pxibB5+x6u+8tt/PH6v/DnO+7i6RVraG4aJfW1JSx07xzgqWXPs2r1Jtav30ZD03DuvO9hVm7cyqKDj+D7/3E5p599HtmyRbcoOLCC/P7am/jIZ77Euy/5OB+79At87mvf5MzzL+QDH/gYv/r171i5fj2lSplnH3mC4dVNvPtdF3PMkcdx1MGH8ZbjT2f69Pkk61vp3Z0m7CUQYKiqrxasLeyAgxMMkBMlDJaFPgZQKpVJpzKiL3GIhmPkM3mkcjhOEPN5JRAwaRoEDAIGAYOAQcAgYBAwCBgEDAIGgdcmAvZ+F0t4NxWxXLsuViCIWv/Lnisc0wXLxXbEUB+NEQjYvkU6XpWkaUQrLaNHs2n3Llav30A+X6QuVo2VLROPJhg7fjyZQpENmzZDCUSXQL9Y0J9fs4Z7n3qcX117NZd99ct8/stf4cKL38tt99xDJlukUPYI2RGefu4FsllVCrhkUjlGtY4maEdZu2IdUTfM2Se9hZOOPJGYE2dArOh/ufFWVq9eQ6UIwUCU0aMmkskVqa1r5JTTzuTt77yYydNncee9DzByxBjKBc8n0ZnBHKvXbmDZsqeFtEsxxbLe2dXL3HkLOfiwI1i0ZCnvfM/7WLT4IByxwG9av4Xv/OjH3HXfA+zo6GRI6r1+6zY2bdvBQw89wmc/cxm/vfIqsC2pd4WpE6ewYP58li9/gaHeHFMmjGXc+IkcvPQwmptb2b55O4SgvqGBQMhBSX/ZK5MZyuJ5UkakTGW5zmT860AgQLEolZRbluYh983xMiNgkjMIGAQMAgYBg4BBwCBgEDAIGAQMAq9RBOz9Lpfw/M6eNFZ1rc/Vve4hQj05Ek6CihuhWIlTKMSIZKuoopGOVIm2SdPJ9g+y9olltLa2MmzUCDIhF7s6RHGgH2twkGhAlAiRCoVwgcHSII+Kxf+2K/5I/7KNDKsk+O63fsKHxIJ+wOjJ3HHNn3lhzQoht3lCuRzzR44hV86QiZdhRJw/P/AXSj27WPng3dxxz58o1ZY54Kyl9DXmfet5V38n1910LVbYZfrMcdQkLNYte4JiVxc9m7dR4wXZ8OBTJAoV2js2k41mIQrL2h9j3da19Gf7sIMu7ZvWUd69h8aSywTBY8+G9Vx1xc9pbKohW8kwmO0nYVU46+gjOXb+AlpDYWK5ARrCHrlsinLZ5Zbrb2fdqu30lwNMP/BgHn5iGbfdcSu7+3bw6JOPsO65x0j3trOtewO7SrtFUQCJ2mr03/tFvQC6i2JssoVYBuI5CytdpjJUJBSKUCiVCcXC4pYoeSWw97v1TQL/BQFzaRAwCBgEDAIGAYOAQcAgYBAwCBgEXqsI7D8FFAUAeFhSQ7U6VyoV/3EAyxU/y8K2bcLhIIFQEMuxmDp1qshkYrEYPT09jBo1isMOO8xXBFRXV6PPqZdKJSGsISHEZV/0ufX77ruPtrY2jjnmGD72sY8xe/ZsDj74YA455BA/zl133cXAwADRaJSRI0f66VmWhT7/rv6bNm3yz7du3eqH1zDz5s3zy1cWK/nw4cPp7u6mubkZzS8jVvM//elP/PnPf+aee+7hsccew3Ec1q1bJwqNgh9m165dvqvP2ff395PNZonH4zz77LM8//zzPPPMM3+tR21tLVdeeSWzZs3iIx/5CF/+8pc5+eSTfazy+bxfT8UqnU5z8803+3lpmZLJJHPnzvXDaT0mTpxIfX09as3fvVsUAEFI6HsQxKLvWq6fX6lUkBaRVhE/y/bQa+TjCP7aPtpOGl+8zPHyImBSMwgYBAwCBgGDgEHAIGAQMAgYBAwCr1kE9l8B4OGTU+GZ4Hm4Zc/f6q8kU/3KlaL/THqhXMQOWsydN5sxI0fhVVwK2ZxPrJXwqzJAibcSVCXkqgxQoqsE/je/+Q2dnZ2cd955LFiwwCf5Gla3syuhViL+wgsv8OCDD/ok/KSTTiIYDPrlOvzww30yrST77LPPRq9VkaAtMmbMGCzLYtq0aRx66KEoSVeFxJFHHsl73vMeXzERDod9hcFRRx3FV7/6VU477TRfEaEKgqeeeorBwUE/DSX+WjZVTpx11lmccsopnHHGGbz1rW/189+zZw9r1qxh/PjxvpIgFAr59xQnVTpo/H1137FjBwsXLqSqqorjjjuOE044Aa2r4qTpahn0niom0h1ZUa44OEEblwrBcEAs/Hk8BV9FfHNFuRblgCNKGMVW87SkLSS4wmDkZUPAJGQQMAgYBAwCBgGDgEHAIGAQMAgYBF67CNj7XbSKpODJl1j87YonOgBPiLf4uZZ84VvYK27JJ6k19TUsXnwA06dNQYn2okWLWLFiBWrZVou0ElN1NaLjODQ2NvrWbrWoT548mZqaGknbZePGjaxevdq3tKuiQK3iruv6yoRHH32UKVOm+ERb09G4mzdv9q37SqL3iSoElGirkuH888/3ibaS8l/96lcsW7bMVzKoImDEiBG+UkGt8fq4gpahvb0dVQAoqVdXibkSa929oMoE3Z2g5VFSrzsStJ6an1r3VWmwYcMG/vKXv6BKC92JoGlrOhpHRZUXavWvq6vz66vXWk8lqKjbfgAAEABJREFU/XpfXVWIaPxb77iVjp49BCMhytIOFbtMQfC2HIT6l0URAMVyyVdSKKaqZFBcdIuAJ+3ln5uvlwcBk4pBwCBgEDAIGAQMAgYBg4BBwCBgEHgNI7D/CgALIf0VHM8lgIWSTBX041bk2hLyb5P38vSmeglIjrVVScKhAFXJJIlEAiW4EyZM8C3tGk23wusjAi0tLfT19flWdiXxl1xyCT/84Q+5++67ueaaa7j66qu5//77GT16tG9dV2K9du1alCxffvnlfOlLX/IfE1AivnPnTl/ZoMRZt/GrAuJ973sfV111lb+zQInx0NCQryjQ3Qj6yIDmqdb5hoYGXxGhhF/jq6JCRbf+azw9V4Kv+T/xxBNs27aN6667Dj3XRwPmzJnjK0L08QdNSxUJlmX59VKFgfopBmPGjPHDKcnXNMeOHYsqR/TRBM1Lw6jCRHcdqJ+W86o/XMnyF57DCrhUvDJlt4xrlSHgiYG/gr4WANsTPxfP8p/XUIh9saS9/BPz9bIgYBIxCBgEDAIGAYOAQcAgYBAwCBgEDAKvZQTs/S6cpiDE0vHAsWzCgRCBYJiAnCuRLRSzWCEoORUyhTS53BA1TRGam5r8rfT6/L+SYN3yrkRd46gCYdy4cb5yQK3rarVXS7o+768kWrfAf+hDH+LjH/84aqFXaZL0lJyrxb+3txe1qp9++uno4wDDhg3zH0tQgn3qqaf6igbNRy31ultAlQ2ap5L4UCjEvffe61vnlXSrQiEQCGBZFrpjQC39Wg6No2VT/DSOlk/D66MJeq3pqwJj+vTpogRx0DKNHj3af4eBPoJwxBFH+I8TaDr6WMCxxx7L/Pnz0XroYw2qBNHn/7XsqkRQRYM+jqCKDFVM6I4BfTziieVP8OSTT/j/faHg5imLEsAJ2r4yQIm/5UAwEkTPNQ1NV8vsi9zzXfP1ciBg0jAIGAQMAgYBg4BBwCBgEDAIGAQMAq9pBOz9Lp2QSM+qYHkuIdvxX0KnBFiJpudbo8XyLNbpSHWI+rYGBlO99O0epL+vh+bmJp8QL1261H85nhJeJdsqSoaVkCuJ1l0CmqY+W6/Wc7XgK/lWAqz3Ojo60HDqpyRct86rNb+5udnfAfCBD3zAJ9ddXV2igMj5SgMl4bqdX/OyLMvfar8vjioclLBv2bLFj6+EXNN87jmxtEtYjaekXMNpPZVYq2JAy6JhVdEwY8YMX8GBfBzH8R8p0Pj66IK+s0DzV/KvdbYsy1dYqGVf01CliETzy6Q7AZT466MCWh8l/vpywr6+Pl+RUaHMyjWr6evv3/siwYBFIOSQL+ZE8SLNK9b/SCysyVEqFdlXX/9fNvi+5uvlQcCkYhAwCBgEDAIGAYOAQcAgYBAwCBgEXtsICEPczwI6iHXc8x8BCGILwQyJBP3dAD55jQZI5VL0DPXRmerkD3+8kne8/QLOOusMvv71r6NkWMn0vi3tSvqVpM6bNw/9DAwM+O8CUOKs298ty/K38mt4JcOah768bx9JVmu6ZVk+4VZlgJJ0fQZfX/6npLxUKvlb83/9619z7bXX+pZ+zUeJvFrv1cqv6Wq+SrL1EYPf//73/qMG+nZ+fS+BknZ9hGDJkiV7SXhFaPiL/0lAX9inuxl0l4CSfFUMaNp6rv8lQJUA+94DoDsWtLz6LP9DDz3k/7cBVQLoTghVKmid9HEGvdZ6qsJA66DpqJ+mXR+rpzvTTTqV8hUGip0VsCmUCziO7b8DIBAO4FkepUoZxE/rS8X/Nl8vFwImHYOAQcAgYBAwCBgEDAIGAYOAQcAg8BpHYP8VAGJcjiVjeK5LenCI5mFtQjQ9UQrYOI5FJBYhX8kx5A7x8FMP8czyZdz14G3+M/u/+d1v+exnP+u/zE+JuRLbYDDovyBQt/CHQiFJx2LmzJm+hVyJuT5nr/76Qj19Jl/xPeCAA/jUpz7FBRdc4D/Pr35KhDWcipJl3S2gRFvfH3Drrbfygx/8wH+r//e//31/a78r5dfdBZMnT/Yt96pw0JcB3nnnndxwww388pe/RO+feOKJ/uMEqgT46Ec/im7x1/SVrA8ODqL+Gk5drYtlWair5F3fBaC7Ec455xx/x4LuMtBHB7ReuttAX+6nz/Xrv/dzHEer4YvWQXcG6A4A3RmhLwhUpYcqBfqy/dQGatD8NbAqPRTLUCSMi4cdcNDHCLRsGl7LoeGQdjO7AHwkXpYvk4hBwCBgEDAIGAQMAgYBg4BBwCBgEHitI7D/CoAg/r+eo+KK1d8Cy8EJhKh4rk/eu3q7iNbE2DmwhwOPXMqHP/ohPvbBj1JyK6i1X63wuqVdyalatG3b9l+4p4RWz5X46r//+/nPf+7/azx9Zl9fjnfggQeiZF0t8ZMmTfL/PeChhx7qx1Wrv5Jgy7L8Z++Rj5L473znO6jl/7777kOVB0q29WV9ek/jKKn+xCc+4b/ATxUEStT1HQJq1f/CF77AN77xDZ9MK2GviNVfCb2m973vfc/fCaC7B+666y50R4PzIoFXV+ul7ynQfwuodXrsscd8pYIqKTR93QmhjxioEkKVCe3t7f5/HtB8pOj+vwPU/PS+xlHFg77fQN9h8LYTzmHuzLk0VDUSj8TR/CzLxsZC/wWjhg9FQui/BaxUSqIoCKJl0HQliO+Yr/1GwCRgEDAIGAQMAgYBg4BBwCBgEDAIGARe8wjY+11CsSRHkjGxipfxRAngiQ4gGI1RLrvoeTQeYU//HnqzfRz/lpM454K3ctbZZ3DRRW/n5FNO8bf367/E00cB9MV/ahFXgq9b37VsSmjVeq/b89XVnQH6HwP03/epZVvD6eMAd9xxB9/85je55JJLuOKKK/yt/Rpew61Zs8b/jwFqWW9pafEt8kqmVemg6euugK1bt2JZFmq913z1cQMl6ro1f/v27b7/vntqqdd4qmTQrf2qjFBSrpZ5fUxAre1qidd0VJSEa376WIOWXbf9664GfV+A1leVGjfeeCNnn322n4++IFBJuioDdJeApqH5qZ/uLFiwYAGqnNB/WfjO897FjMmzSIQTRAIxHDeA7dmiCAjiuZYoJkJC+qWRJJF8qUgsEcd2HHDFY/9bXxIxBxgMDAIGAYOAQcAgYBAwCBgEDAIGAYPAax+B/aeAkkJcLPxuuSKkv4zwfqJVCYrlMkqwi16RUDJMys2QaEhS21jLAw/cx5x5cxk3YTxHH320/6/3HnzwQdQKroRXLetKfnW7/+9+9zv+8Ic/cNNNN/mWdd01oFvi9fn8SCSCbp3/8Ic/zPnnn88tt9yCWuA/85nPcNlll6EEXpvggQceQB8ZOPXUU33/Sy+9FH0vgBJ4JfOrVq1Ct/xrWLW+62MBqkzQfNevX4/uBnjve9+LKhnUEq/kXkW39q9cuRJVYGhd3/SmN6EKASXqmrYqINTVdFVJoa4qLPS+Ki/UT+uZSCTQXQya509+8hPf4q910zRVgaFlevjhh3nmmWd8jFUZMHbsWHxlwsjxhOWvmClhlS1RwngioP+FwcZCt/xbtkehkKNUKpBMJggERUujhbH1y8h+I2ASMAgYBAwCBgGDgEHAIGAQMAgYBAwCrwME9psCVoRL1tRV43pC/gtF9EVzVdU1vvXfFTOzE7TZsHUjrWOH872f/5Br/3QdiUSMxx5/nKOOPcbfun/BBRegW/D1X+Ap8VViq2/6v/7667nttr3vC9i4caNP6JcvX+4rDJQE61v7v/jFL6LP6itR1rfv6yMBSrDV71vf+hZK4J944gn/pYBKxjWOWtrVYn/cccf5/xVAlQmqSNCt+mqJV0WCknNVDqhCQt/6r8oIfRmgpqGPJ+jjA7rT4KGHHkLPdceAbvPXHQbf/e53fYWCWvdVSaD9QF8eqOE0/c997nPoowYaTh9HUKWGhlHRZ/y1/PteQvjDH/6QL3/5y374Sy65hJ/97GfoDoPa2lq/7INdabJ9WSpZF6cSIEjIVwB4FXwFjIZTbPX9Cp7n+coFtNWl3UQ/oFka2U8ETHSDgEHAIGAQMAgYBAwCBgGDgEHAIPB6QECp4H6Vs0SZ+sZ6LMvzSbw+218j1/62dyGZqVyGSdMnsnnnVoaNaqOnr5vR40ZzwUVvZ/jIEagFXN/Qr6RXreBnnnmmT1x1K71a0JWEK7lXpYBlWagFXgm9kuBNmzbx9NNP+1bud73rXXz729/2X+ynW+s1rm7r13/9p8/k66MDSoKvu+46dMu/knG1jr/5zW/247e3t/s7DNTKr/E0DbX6/+Y3v+F973uf/68DVfmguwU07M6dO5k4cSK6rf/YY4/176syQN/sr/GvvPJK1q5d62OrigWtn1r3VSmhLyHUlwuqUkG38e9TPuiuAlUw6LP/qhTQFw/ee++96KML+oiE5ql+Gl/vJ5NJtm/cQTkH0UCMkBUiYAdxXBt9BAMshjW3+u9aUDwCoSDJ6gS+AmC/Wx7z2YuA+TYIGAQMAgYBg4BBwCBgEDAIGAQMAq8LBPabBrpUqK6rRS3dSv5dD+rq6wlFI0I0LfRf0AUiYWoaajn1zNPAAcvaS+RXrFyJElP9V3vPPvusr0A47bTTfJKPfI488kjUgq3b3Q866CCUrOv1Pffc42+HV+KsZFvJ+imnnIKGU2WCvmxPLenbtm1DHy1QAq3KBbX6X3zxxejLA/URAD3XFwyqRV+VBKpQ0DSnTZuGpnHRRRf5jwro4wWqBLAsy/+PBWrN10cKdJeAkvCpU6fy/ve/H33OX//Fn1raNV/dtaCEXuuoCg1VCjz//PPolv+jjjqKY445Bq2vvuBQFQeqkNA0VCmiLwZUXFRxoRZ8VWTobgTd0aC7BnQngyoBdmzZiW79DwUiuMWKT/6DdgCkIYJOwH8kQeMXyyV/F4SmjcXej74HYO+Z+f63ETARDQIGAYOAQcAgYBAwCBgEDAIGAYPA6wOB/VYAaDWtoIUTDKDkVV/8l0hUEQgGUau3EmC1aK9av5qnn12GEmR9rv+6P11P2XPRF9opUVaSrFb5kSNHou8CUH89nz17Nkqy9Xl+tair9V/f4K8v5tPn71tbW1FyrGT5lltuQa3kaklXUq+EWq+VrKsSQB8v0GfvdReBknB9ZECfydcyOo6DWvg7OjrQl/rpewiUZKu/7hzQXQhK7HWrv5ZT3yvw3HPP+aRaLfm6K2D06NE+uW9paUFFybrG0fJonfVFhpqfupr+woUL/f9aoHXQeiEfLZta+7WO+nLAT37yk5x77rno+wu0DErgVVERiUTo6+uja08XbsnFK1fIZQviugRsx38JoL4rQeNou6goJiqSzd6j4u11zfe/j4CJaRAwCBgEDAIGAYOAQcAgYBAwCBgEXicI2Ptbzlg5DGJJHjF3HDsru9jdt4ZkU4na8VHSwTQFr0RDpIHxlWHc9aNbqKQDTJ++iHNPfRu1VoyedIHmlhF42RITRowg1hDHSQaIhW3+8oc/snX9Zsoli10DKaGGKIMAABAASURBVILVtZQyBaaMGcPu3l2s79hAX77AQUsOoaUQYUnjRLpf2MK0MVOYf+jB5MIBtu/eRdCyGerspXPHLnrT/WTsEmt2bIJkiCeefo5spkjYdbjvhtuocyKMaRzGM48/iZJ8QgFuvP1Wbr39Nlqamtm+aRvJQJS4FeXZR55m5dbNPLXsGZ64/V4a3RDNySpOPfpYjpk+j97n1uDtGWDtshfYKHnnXFGSDHlMbJlC184UhVyQm5bdwZ5iDxu3b/RfVBiQ/Ls6+kj3DfGmY46jJ5Ni/NSJjBvdxpjmJmpDMeyMS6KUoHPFboobh6jOx4g5MYpSL5oDbC61k65NEx0nfvEcg/kB8kMpwXc0QeclTR6y9rf5/8/HNwAYBAwCBgGDgEHAIGAQMAgYBAwCBoHXCwIvYYP/ZpGVQ4oCQLfm27ZNRf7K5SJqAbcsi8a6RlL9A37iu3d2MDSQJWyH2LahnVRvmhHDhtPV2UPLqBE0jWjj6Ucf92XlCyt5fNlTbNnezlHHHM2Jxx1PY00doXCYuqZGlh54ENFgmFgkim7BP+y4Y7DjEVLZDG2trZx68puZM3s24USMzv5e2nfvZLCvn6woEmKOEPXmZtp37eSee+8lk8sykE7x7AvPU1Vbw9Rp05gxayb6bP/2be3+Vv13vOMd1Dc20T8wQKK6iolTJjN1xnRSXb2MGjmSYePH0lkc4pyL38WkebMINdeyPdVPzitTdMtS70Ecy6NmWBP1I1vIlArs6NiNU/aYO3MWmfQQAwMDBEXxUZbw9VLHvoF+fvCD7/k7E7Zt30EkFkd3V+RSOXZt2MbW1Zv8xyV0hwGuRyAQQHdbaPl0J8HYsaPR9w9oe3i2RUNTPdI8flug7bb3zHz/+wiYmAYBg4BBwCBgEDAIGAQMAgYBg4BB4HWDgL3fJVUiWXF9wq/b03Urvz6brm/j1y34+rI+fTHdwpmLKHslnlr+FA/e8TDPPPIc45rH0b+zi2eWPcvSNx3DvKUHsWfbTq7/1ZU8/+xzBKJhymGHtVs2kenppzosFm0pcEkUC4sWHEC6Z4Dunbvp6++H2jj9FOka6GPP7g7Kgxl2bW0Xq7iHl4gQq6mioa6eYbFqhiVr/ccKHn7ycR569BFGjRuLFQpLbKSMsHHbNhYdsISGhiZGjhxNU0MzLjaDqRTpfJZdXd0E41GOP+VkxtcM47CDDuXQM04hVR+j1FDFDU8+xA67SHDcMApVYSohh1RPH7aQ9PpxIxm1YCaRxlpKjscJS4/kTQcfyUDvAD19vT4/TxdyzJozE89yOfTQQznokIMZNWECc+YvYvSI8YTKYTY+vZ5NT67H8mxcUcAg5XMchyFRZkQiEfR8/MQJ5Ap53y8cDdHS2ow+oqHk35M2U1fgNMe/jYCJaBAwCBgEDAIGAYOAQcAgYBAwCBgEXj8IvDwKAAeCtWGahomFfLCPoWya+oYGmsXKnoglCRKiOlpNgir5q8FNuXRs7KR99Q6ee+oZZsyYxannvJVHnn6SZ554ilIqQ3UiQb6YY+uudpL1NWL5TvD8c8+RFwKerK5G/8VeY30D8xbOE0VBkGfXrWDtjs3s7t3Dxs0b2LBuDUGxete1NHDS6W/mlNPezJTJExnR1EQyGBTLeYkt7VvA9ohVxTjznLOYOns6HX09rNmwnh27d6DvA1i98gX8Z+279tDT30dj2zCa2pqxRTGxp7eTaa1jSAQibN2zi2fWr+WBJx9jT3+vWPlbqUQCVGxEkVDH8MZGGuvqSNYmiFdFkOjURKOMqG4i6tp0duzBc2x29eyh4pSZOW8Gixcv4KAlB9DX3+PvYojU1ErcOhrrh9OzvR8vbWHbDpFQxP/PCcjHsqy9+DfWUV1XQ2po0Jc6uXaSAayoBPLAk3qLzkAuzPFvI2AiGgQMAgYBg4BBwCBgEDAIGAQMAgaB1xECQk/3r7SuW0KYtp/IyNEjyApBT2XSeKIU0F0AllioKXsE3TBzxszlmLnHMKZxAk7K4Ynbn+LWW28Xcn4qBy5a7Fvv9YWAbqVEAI+jjzzSJ++PPfe4WN7TzJo7kwOXLGLuzBkEgo6vIGjfs4NwdQxbyPaYKeOZv3ge46eMY9O2zWzbsom582bz8U98lIvf/U6SjfWERHkQFgt5c20DBy1axA9//AOu/P3vmLt4PpNmTSUQC/GXW/7ip51Jp9jRvo2tmzfyuBD73d0d1ItCgZCNF7IYzKfJ7O7Gdh06t2wnP5jmqUceo5LNM7irg2C2QJ2Q84hY/j3BJdPTTSk9SLarm/TW7ex+9nnigk3CDuJ6ZULJEKF4kFDEYcPmNSRVUSB5PfDQfexJ9WPVJPEiCVECNLJt0y7yAxW8isAfDIpCo+KLKkay+RzjxPpfkTT7UwMUy3lGjBrutxHSLrliHitgCcL+1oG9/ub7X0bARDAIGAQMAgYBg4BBwCBgEDAIGAQMAq8nBOz9LazrefhbyS1oHt5KdUMNg5kh0pkUbW1tuOUylhDkmngNo4eNoSHaTKWvQrxSRaGrzHvPvZCPvvO9xIHzjj+V7335y3zhox/FGUjRvvw5Dp0zmyWzZ9GxfTO//elPqClWOOXYE0gEw4xvGkZvx04mjmhlztgxzGxtY96E8Ryx+ACmjR1FbTJKXMj4dAnX2tAIRVFWCCnGrRAWJcPJCw7g3Dcdx/Thw4mVS3QK0a+NCAEvFvjLb37H4NZtHDVrHslCkWfvvZ/c7t0Mr0riCJmf0tbK/PHjaZ02CdIDrHzsCaY0D2PWyFHUuxbP3HInyXSWSCZLlWMxctQwsAukO3YzuHkzo2NR5o0YSUu82n8PQN/WdlY+8STVFtQLOX/qjjtZ8dBDPHbDjTx2861S/3b0vwq0t+8kO1Sgr3OI6nA1+h8MKhUl/x6WZREIOSRrqhg3aRyDWX1kIUWsOk7b6OG+ggBJXx8tcHGRWJjPv42AiWgQMAgYBAwCBgGDgEHAIGAQMAgYBF5XCNj7W1pbyKqfhqQUrA4wccpEMvkhf9t5UizWs+fOFQWARWYgS7pniHLaJUkVVW41lZ4K259eQagzTWhLH1XpEhPGTGDy4qW8+5jjmBOtJdHZS2BPF3PGjOTiU09h3igh3Lv6oKOHpWMnEMuXKQhRjw7mqaoESIbiIJb3tnCI4ZbNqIyYyNe2S3iJs7sT0U5A3yB0DRBOlyGVobB6Lb//ytdZc/e9xHoHaBElw5FjJrJI8iqv3kjbUIlh6QJTokkmhWOEe/ppzRXIr1nL5vZVPPzEA4xOJjn30CMZGQqze9nThDbv4OzZi0Cs+7vWrmL1phUMCi5HL17AeUcfxREzplHp2Cn552HrLkYEAlTat/v5TxelwMlTZzAqX2F2uIqLDjuGQ6fNYaijm0JfiuJAjnx/huJgEdu20ZcABgI2oUiYnCgvxk8cR029KGLSA+TF+t88vImqpiReQFrKgmgsgiennv8tJ+b4NxAwUQwCBgGDgEHAIGAQMAgYBAwCBgGDwOsLAXt/i2uJSblcKSIOBGDUuFHkKzmyhSzBcIA2sc4rOa2rqSPiRCHvEaqECeSDhIoR3C3d3Pb9X/HHz36Lqy/5PPd+9ftc/fZ30vHwU5RWb+DxK//Itvsf4saf/owrv/YNHv3Gd3n0k5dxzxe/wc77H2FWbYJHf/d7br9U4n7ys9z3uS9yzSc+xeYHHqIhlaXj3kd44Ovf5+kvfI0nv/h1nvzSV7n3s1/kng9/igc/+hke+swX+I93f5DdDzzMGLHcDyuUGV6o0H73Q9z7lW+x+rpbeP73f6Z/xXMsqKontquTay/7Avf86OeUVqxj29b1vPDkY0yrrWN2spbanhQjhyosClWRefxZ7vzQx1h+0y2MiEYYVxcTgt9H++OP07NqJUObN7Di2z/ikR/+hFhXL91PPcv1n/8qt379e8S372Htn24l+/QqFiSbqMkU2f3CGpxUnphrUx2I4RQ9H+NSpey7oUiQTG6IEaNH4Dou6XyaslWmoakeQtI8IYdSuYQrfyW3KPTfwnz+TQRMNIOAQcAgYBAwCBgEDAIGAYOAQcAg8DpDwN7f8hbE4qz/fq4oFnFVAjSNaGTYyGF0D3TTk+ph0pSJ1DTUkEoNYrketUkho2L0LotlPuJFSXRk6Xl8NY27c1grtzP42Aqim/cw8OQLtKaLVO3soeP+R0ns7iYhFvCBp5+jsnYTkfXtxNa1c2DNMAYfX05AzgPrJb6cN+wZpPT8OuYEkyS2dRDdsovsUyspv7CB0nNrRFbjvrARVm+h8NAy5laCLEk2cOSwUbxl5jzOmL2A4AZJX+IF1m6h96EnOTDYyAGxOqxVGwmu3kx0/Vba9vQzsGkj89uGC3l/hvv/43Kc5esZ1TXEIbEGAs+uw16+juTG7RzVNJITR09iUV0TM2JJpsSTBLt7KK/fSG71Go4aNZ7GvjThtVspPvUCgdVbCa/fQVbw2HPfMkl/BaXtUhdRBIQyBcjlSYajQuVdQtEwhXKBgUyKUeNHMWnaJPpSfdIGPSSqE4wYOwJ94V++VGDfjg3dOYD5/NsImIgGAYOAQcAgYBAwCBgEDAIGAYOAQeD1hoC9vwUOh8J+EkpCVQGguwCGj27FC3n0DHYzkO3jgIMO8J9ND4uFOpseIhQI4xVdkpE4CVEC2CmXfGeG8JBHoxshWXQgmyfb34udSdMcCNIWipGsVAjbLnY5T37nLqpSOSY2NDG6pg67VMTNShqlMvZAmgbP4eDps4h4FVJde3AKebGep0nki4yuqqHasSmlBhgXjDLcCRHP55gyvI2YhE/YNrWhAO7AAJF8gZGJBMMTVVTjUeO6hDMZIukU1p5ONj/7LDtXryDXIUqG7Tvw2nfQXKgQSQ3RFo7QFgwx2gozrmgx3gszPlHNgQcdxOxpk0kKcbd1p4SQ93xvF4GhNPWeTZMdxh7KUU2QWN4lvX0PZAsEpU4huV9fW0cwFqFbCH+2lKPg5nHCYt13C8xeMId8JS/Y95AtZRk/eSyJuiTaNkr+bctGP56n35Z+GfnXETAxDAIGAYOAQcAgYBAwCBgEDAIGAYPA6w6BvWxwv4ptkxWyrgTTTyYA4yaPI1kXp2uwk96hbqbPnkpdSy2ZfAaPCq5XJugEqRQrFANxUl6A3pJLXvws3atuBQi3NtI0YwKB+irC1TEKuTT6Fv5Sc5ymueOxww5VkQi19fWEapMUakKExjRRO6oFN2SRF2JdtMpUTxxFYEwzdVNGYdfG6B0coD+bxmmpITahjXSqj2wuJXlESJPHaogSaE7QOm0C5XiQjKThxkVhkXCINiVpGNuKkwiSyg6wffc2SA0QFOVDmRLFYg59239TMoEbhlLUIiN+gWKZEeJR3Ztl9TPPsuGF5Sxfv5oXtq1nT7mf+rHDaBgzjJLj4cTCBEXhQE01obYWEiPaKIZDtEycSN2o4aRKBdJeif5AhcGIS9EtYQUtKXmR2pY6JkwZhz7rNkTYAAAQAElEQVSC0dGzW9ogwcQpkyDMf/nYIIoEC+u/+JvL/z8ETCiDgEHAIGAQMAgYBAwCBgGDgEHAIPD6Q0CY4P4W2sayHFAuqRKAeFOMEeNHULQKDORTFO0iU2dN9p9LDwvBLQtpjSfjvkJgIJSgkKijGK2mFEqSqlgMicV/+Py5LDrnLE7+5Ec548LzmLNkMeHmOpoWTmPS6SeQbG6gWC5x9JmnMv3gxcw+6RgO+sj7WfKJj3DkRz7IMWefid3UwLw3H8fh7z6PqReeywHvOJ9xSxYyFAsy/vADWfzWU6mRMK0TRnH4299GTEj4Ke+9kJPecyEzPnwxh37sA4w/cD6BtnqQvKcfcSAHnH0qMw45gFBjDW4sRNuE0Zx0zhmc8sH3cNa7L6BpZBvt6W5q50xk6kVnsPCSd1JprmIwl2X02PGceOYZTDz5eOacdCyz33QU+aTDxIPmcszZpzFNyrbonHM54IMf4IgvfpbZH3gvTbNnUaytJTF8OHVto/CCQQqVCllRpBSjIawwogyxKVNkxtzpQv7z9A/1kyvnmDp9CpHaiN82rgueZ4E+CyBi48i3I9fm+JcRMBEMAgYBg4BBwCBgEDAIGAQMAgYBg8DrEAF7f8tsSQLRaJhSqcJflQDCK8dOGk19a61Y2/vY0bWdSdPGM2XGRCpWCYLgigU7GHHojNUwIAqAtJ0gK9JjhegOhghNngBLD4Qxo7HnzWXq8ccw/IA5hKaMhcXz8OpryAZtIjOnka6rotzaDGNHQkIY8dTx1J54LN7Y4USnT4SlB8CIJjjuCMa87S2UxrZRe8BsbClPr1rTHanFrKkM1kQJHzAXZk7AKwzCvGkMO+Nkiq319FWHaVm8AA47kLaDFlGsSeI2VjPr1GOx50yGhip405GMO2QRWwIFAounwclL4bTDWJ10ea7QT3L2ZAJSD+qqYcZkFgrpD48cRrCtSfKchltXBxPGwaiRMH8OGqavoZ6tQvi3ZQt4sQQtLSNprG/BCUYpC6mv2BUh/Tma2loYO3EsvakeduzZTqMoSMbItfB8AVsO1yMQCKAfW74cuWGLa45/HQETwyBgEDAIGAQMAgYBg4BBwCBgEDAIvB4R2G8OWCp6IIerJmbh0QqCV3FJitV77KSxZEtpdvfsoCyEf74Q97JVxBPSOpDqIxQNMBRIULCSFNMWlXyQohVlyImQDQiRL7jc/4vfsvXBx6BlGG1TplBwRLsgCoKy2K8TyVqKThC3qpbqpjZI57n15ltY8+jjfvjxixaTk7D0p7nphhvJrVoJUyYSHDGcSm0d/aK0iCVqsAIhsB3CjY3kKkX2pFL84k/XU96xA2ZMoxSPU4zGoVpIfi4HzcOkzDaxmnqmLzmQrc+v4sbLfwNrNzFs2EgiyRpqlMTnMxALUCPKhZZ5sxl/8CHQn+OmX1zJxoeXYdW2UNXQgGsHoWLxwuq1PHLlNTx09Z8o7t7D0OAQy3ftwYvXEhYlSV2yiVHVbdSUI1SVbGq9MCWvgCOKlKmiULCE3+vz/0PZNJNnTCKWjEq9QBUzgaCFI4oOC/AqCHpgSbthPv8qAia8QcAgYBAwCBgEDAIGAYOAQcAgYBB4XSKw3woAx7L8iofDQmLlrOyWscQyrwxz3OSxtIxoJl/OsW3nVuqaa4WYihVcCGvJLVAoFSgWI4TdBDXpKLUZIazlMIVyEC8XgJ4sgxs62fb8RgglGDN6IlXEIO9gDVUIFQP0pnN4boBIQcJnbUqZCp09Yr1PDTFUqBAPVkOqwvInXuCRx5+Bmjoaxo4XMhwn7iQJl4KQs0DilQswOJAlmy9RcYOkU+JRdgiHkowaNRbCVRTWb4O6FtpqhzF1pFj+Kw4D63cQWLUb96YnGXpmM/W5EI1Vw6X8oizoHKRt5HiGXKBRlBQ7pbzPd7L77hWkb32KgNwI2nGwEoTyQdY8vYaolCvUMIJ0wWLT5g7GjprKhIaxNJaTtGTD1HSWaOq3GJ4NYgcdpkybTNuIVgZS/Sj5Hzl6JJP02f8AKPn3hb0fV8m/je+ligDM519EwAQ3CBgEDAIGAYOAQcAgYBAwCBgEDAKvTwSECu5fwcVwTiEnrFKSqVQ8PG+vWblYLBGvTzJl+hSCkSAdXR0Uy0UOPnQpsViM6toqcoUs+YJHyIpRK6Q3qeS+EqBUhqAtVvlAnObqRnq2d8Gebmw7QFj9najvWhKuuqYBS0h4ujsFw8Zwyvnv4LC3nA3JGtau24Sbk0CECIuVf3BgCEIh4qIEyIniwHEd3HyZgGv54cuFMs1i3R87bTbvetfF1C5aDMtXMpTKUFPdgGgmWLt6HcK6SUarqK+uA0m+0p/B6RziiRvuZOOTz9OWlLDBOMsff5qy5DNq9DgqjiN51EO6RIsbIbWpg5X3PUl/Zw+I9Z+CS02kmrAVYeHiQyEQ5vfXXE86U6ShtgWraJHdM0g0Dw1EqXPD2AM5H8vZs2djByyGckP09fUxZfo0SAJBEUvEFVFXHE/P9zYRumlDvMzxryBgwhoEDAIGAYOAQcAgYBAwCBgEDAIGgdcpAvZ+l9t2CceUXZbFql4hEJRzyyUkVn4k9VETxjBy4igyTp61XZvIJopMP3oWlWaHTG2BJWKpT/btZlNiiCercwy01DPoRbDcGijF2CrJtUc9xFxP2c5TFZMSl3vYHehmR9UgQWuPBOuhszUNkZ1QJ0S7qoq+P95B8vkO7N6KpBPCEcIcidUKifcohELsqIb1wtPbW+vYXSUWeC9MfSWBtUsY9o4sgVA9pEqsfewZ9mzZxbSxMygPumzfIfmIhX/UESfyfDkI5T0Eaj0qNRXSTpacXSRbFUK0ADwt5d0dDmEHa5hYaZVyNMFgiT1N9Rzyy2+S/NK7GXXIFFJeN1SV2R5Kk10yDuZPobQzz9CKDFXWKNY8sIPSw4OMSTUykHXpbQizJZmmu63CvOPm40myHZUu2od2MHreaJontyA6DwiD57hUgmUqiCvQ6dMG2i66BcAJioc5/iUETGCDgEHAIGAQMAgYBAwCBgGDgEHAIPB6RUAo+stfdE/I5r5UnZjDiNEjaWsbRraQQbepNw9rYvzEcUKMHbJOCScRJhqP4pYrFLM5gk6IiiXMv1AkU6owfISQ4nCScqYkFntJ2bWprmuhLAzWylawxToeD8QpiTLhvj//Cbo7qBvdSsbKgpLxiPB0ctTXivYgmybTuQtnKE1jIECKPGkRikPYYU8UCEkh35tZc/dNUBslUBPCrgrQ0tZAYOJoTnr/O6G5Bi/kUo640DSMohNgS2cXMw9ewrj5Mxk7YwpIHU8+8U001FYzbEwbyaYEDHXB6CZCdREGBruYOH4kthMhnqiDvFB0z2Ha5FlSwSAb1m6ir3eA/r5B8qUimVyWbD5HbVMDg/k02WKemXNnMXxkGz39vXT3dtHU0sSkSZMIJqVZBb5isYiUUNIzx8uEgEnGIGAQMAgYBAwCBgGDgEHAIGAQMAi8bhEQprifZfckCRXE9eUl6QkJVUvzsDHDmDR9MnbAY8eeHQRiASbNnMT4aeMZjBYZsHKUvSIR2xYy7yHsn4IVhIYmnEQ9E6fOg1KEwe2DFHpLkLUZPmkaiZFjCdSMIzQIgbxNUMzeT7+wXMzeOZg2kv5wDs/uB6uXZGOQqZPEMm5lqCukqBvoo7FSJjqpkUkHz4Qq6OjfKUS8m85MB/csvx/KnUTHVBNsiWCNroW+dnAywABV42rokPsMlWmbMJWWebNpPf1EEtPGMWrhdLDKJMIOsbALCQuvzoKe1TAyQpfXw8NP3YNbSeFZVThVrVLmOIlYM3PnLJbzMKmBLOPHTmTEqLHkRTFSkLLmrQpu2BZ1RYm2iSOZfsAcrLDFnt7dgl+J8VPG0TCuHr8ZJFvLstCPIKrOf5d/eOO/BzU+ioARg4BBwCBgEDAIGAQMAgYBg4BBwCDw+kXA/l8punD50RNG0Tp2OIPZAdo72olUh5l/4DyqxzczFCiQElIejUYJhyKiMwhSKDsgnPuiiz/K3JPeDIOwctkmtm3cIyQ9yNi3nM+Rl34R9mQprN1FpGsIygFqLZuhndvBKdHWUo3lFEEUEB/41IeoWboIlj/L5ocfoffZ5yFWxbHvfAcTjz8e0hnsbAFci+H19dQk4tC1m9ZhjYwSaz6S7nM33cwNX/giffeJcqC1mWyqnx3L19M2fR5nvOd9INb4nb1SPsq033wL13znu1z/3e9DZpAZ08bw/DMPQLDIBZ+6hHPOOZOo4zCYcvDSUtdKFaPaJpMcP8FXRixeuoQPffoDLF16CK5n4QZsKiGHVCVH/ZhW5h++RMKF2Lh9A0VRnoyaOIpxk8eChf9xqRAISrq4/rV+2fql4umXkX8ZARPBIGAQMAgYBAwCBgGDgEHAIGAQMAi8jhH4Kyd8uevgKfG0hHy+mINVBTPnTqd5TAu7+3awvbedcG2IGUtn0zyhBTdqk3ELQp0tIrFq4d79ZFYUyfa5lNelWXb3s0KgN7JhbQe9j6+CbiHruQDccj/JrXto7BHL/MZtjPMcOp94HDZuYEFLE+6WjXK+zif4PPEUG66/kczazex8/Dl44Amwk7B6B6uvuZOq7gqs2Enmhe3EUxV2PbkSO2czKdYEa3fjrtxJ3yMryT23BbZ0MdxKsOM2SeOFrVDdKOmsJ7VzF6SGKK1YR3DVZmJrJez6LTS6HjtXryD32MNS9k7JZz0rf/IrAnYLO3fkqXQUCXr1eBvlfIO0RlYkBJ4rJN62yJYFC8GnZngTk+fPIN5ay4bOzezp303TiAZmzptOoNaRSFAqFrEDojSQNjBc34fkZfkyiRgEDAIGAYOAQcAgYBAwCBgEDAIGgdczAvYrWXiffFpQrpTQbenxthizD5hJlVjmO/p2s7ljIyPHtzJ59gQaRjcx6GboGRrEdoKsW7GJK3/6e3745R/xo29ezt13PsFAv0f/QIVbb3uIm396Fdd+8fus//ONpNdvYvXtd/HEj35C/9PPseYvt7Lh8l+y8bY7eeHPf+HhL32dh0Qe/d6P2bVqA63VzeT6M9x9xVU8+Nmv8NSV17L5oadhRxfLfvl7lv35Ngobd7D67od4/Be/ZeO9j/DCd/9DFBIbGGtH2fbgE9zzma/Q9cxKdtz9CHd+6Zus/eZ3uevHP2HbU8tYd+OtdEqYUQN5Iht38uRX5d4vfkfv+m08e9fD3Pf9K7jzx1ex6sZHePaZLfzp+gf47S9u4PYbH+J7X/8p3/zi9/j2F37Ctz70Yx5+4CE8UQCUrQrhqjDTF86iZXwbGztEiZHqYtjIZibOnEiyTRQZ2pqWRzAWwhPyX1Lc5WxvG7t7HfP97yJg4hkEDAIGAYOAQcAgYBAwCBgEDAIGgdc1AkoZX6YK/G1Se+mmi2e5BCJBXwGgSoBhYu2ftXAm8cYonQMdpFN7aBCFwMSFU2mYOIJCxBFrt8uezTvZ9vQG9C3+vVsGKOYDPGw1rgAAEABJREFUBBNN5L04O3el6GlPM7g1TTQAo5rqGdrRTmFbO+PsAOOKYK3aRN3OPjJPrSa4rYtgVxoGilRKFkUvyPh5i4iOGE2kbxC7s4cGz2V4JIzT18vE6gQjHQdHrPmpFSup7h+gtGULLW6FGfV11GSGGFq1mqahDIurGhiRyZNbuZqq7l5Gi9ZjaPkqYjs7aR0s0thXoKqrQKK/QnzQpm9tF8X2PMHdUNyYoXdPmf6uMru3S/mKUdKdBdwhj1xfjkzfENu2bsWyLJrF8j9z4Wzqh9eRrgyxp7+DmuZqFMuRY9vAAdcVRUvQw6NMRb4tx8J8Xi4ETDoGAYOAQcAgYBAwCBgEDAIGAYOAQeD1jYD98hZfk1PZm6orTi6fQ5UACBfVrekIYR87bQzDx43Ajtns2LkJghUmzJzAzMVzqG6pp1AqYZdsRjUMJ1yK4GUgFKgmHK6lXA4xlPIoDHqUBi22D6ZISeJdQznCsQQRK0Ig5+J2DzGuqokqSacxkMBN5/W9fIRicSKNdUw471yWXnAuiz7xaWJNjbRnUgRHtjLzmMNoO/FNhGuqKOKJQKA6jlefYGchxXPbt9HjFqluG0bBsulav4JEKYPbu4c6u0JLMEQon6c5EsfKlokRpTzkUhy0aa4ShYPdSLrXIdUfIBYageUlqUsOl3JXEXNqcLMulawn9csKVBZ11dVYjsuo8aNYcNA8MsU0u7p2iJU/wMjxbYyaMBIr5gguJXKlvJTYFds/lEQZ4KhWAAQd5GOLsPfcwnz+VQRMeIOAQcAgYBAwCBgEDAIGAYOAQcAg8DpHYC8r3J9KKJkU8SQNFSX9Lv+ZbDgSljtQ9oTUhx38WyGYPGsyhx5zKPlyhq3b19PV18HkaRM54shDGdbcSKVcJO+/lA9qk3WUcxUqRUsSClFb1Uy54OB4MdrjtayvBOmvbmKXG6HTC5ILVRGqaiFblPxEIVCsQMmDou0xIGQ9UJeAbDeEytDSSPOJx3PcN7/CtA+8m+DZb4Zp4xlx8om86TOfYu4F5zDvXRex4NMf4bCvfIZjfvRNFn7sQ7SccByzzj2H5rG15EkRjrpUSlmyuTShWJS+SplsOMpAMEY6WI2bGEZ/MUFPVq7tZjrderoDLdhujIqWsxTAKyLXAYKuQzQcoVTIS1oBDj3qUA44aCH6HxTWbl5NsZJhydKFLFw8gWA0BJZLIOQQi0fZ+/EI2kH/1NpL+f3z//Zl/Tcf4/EPEDDeBgGDgEHAIGAQMAgYBAwCBgGDgEHg9Y6A/UpXwPNt0uDYjliyJTtLchQnWhWlXsj3AYcvIpQMsmnzGjp3bWNkWyMHCtkdN2U85WCFcgBKtqgVXMvfFeBUbJxKENuOgROhNziMnmAzfSK9gUb6rQYGrDpSdhVp4hSDCVI5iW9HcAIhvHKFmnhE4npsXruSTF+/xHewxo5gTzzICzu2MBiAqFzvygwx/JijGRCSna9N0FEdpSsWIDprGvUzZ4jyoJV80JU8PCqOI2JTtoLknDCpYJz+UIL+YBV9ThUDlSTpskq1lKuafqeOvkA9nmWTyeQoFsokYgliQvxz+TQVt0BtUy2HHX0YNS1VtO/Zxp6eXTS21gvxn8u48SPwTf3+l4vnu7z4sXzav/dbvWwEcj0x8u8hYGIZBAwCBgGDgEHAIGAQMAgYBAwCBoHXPQL7zQuVeKrsZaNCtP8KiSZt41W8v5JPJaRKVcUYL2TcpqomTtvUMUxfOJOWhho62jeS6u1g+szxLDzyAOomD6ObAXJ2kVAA4kKyIxUHNefnxMKeEtqbYSRDjCZljaTfGkGP3Uqn3UgX9RK3hmyonsFyCNuJE/KCRPJl6kvArj1sf/Ahdm3ZxugRI4nH4/QN9GMHHEqlEulUisbaGqSgbNm4iS5RFPSm0mKF74RIlPrGFsLipkSpkHEiFJwoBStOxo6TshP0OdV0B2vpDNTSY9XQ7yZIVarI2zUSto5cuIahcBVlKlhBGztsUxDSny4MyLXLyAkjWHTYQkZOHUHGG2Jn33YC1Q7T50xj6qxJRGsC4CAf2xcLW0j/XrHl/KVnNv/5Uex9scRPRRxz/E8ImPsGAYOAQcAgYBAwCBgEDAIGAYOAQeD1j8BLueG/VRv3n8RSImpZyjI1GxWoVCqUhbx76J+oDaIW4+eMY+mhS2huaWDH7s1s3rWRcEuEOUcuZMy8CSRH1FCyS+TzWVy3TCgUwhUpSNJupV786ihWhFS7tQx59QxST59XS79VQwq5F6yn4tRQKUUJlmJkO4bILFtH98p20mvXU97cTu8zy8mt3UC0s5ve5S/Q8eTThHoHyd7/kP9fBvJb2nF2d5OTsF3PPk+ufRdFuU6X46TdpJB0IfSSZ9qV/KUsA3I+YMm5V8OgV02GJEVRQnhOAoJ7dy94dgg76uDEAmQrWXoz3QQTAaYtmMbcg+cyatooNnRsZOdgB+HGODMWzWTi7AmiCRHQPRFbRA/vxZMXXQub/xTkY78o4rzk0CRecmlO/xECxt8gYBAwCBgEDAIGAYOAQcAgYBAwCLwBEFBmuF/V8HBf/ENchHrafxVN2LGDoExTxBKPoBPAsQJ4FXArHoGYFEGM2clRjSw5YjGt49tYs3MNq3asItIS4qATljJ10TSSw6spR1wKoggoOBW8gI0bDBIrBokUQkLsI9jlGKVKkrxY2oeoIyVkvDsfF6v7MNLlWobyScm7hY6tOVY8vpVAtprBex7gkW9+l1U/+SXZW+5lw89+y6ZfXsXg3Q+w/Be/4tlf/RZn+Wo6/3wbfbfeS+r2B3ni+z/nqV9cydO//YOk2UCm2MhQpYW0N4xUpVnybSJTaRJSX0/eraHsVeHaCbCE+GNjlUrYoswIZEURYWUZKA+Qc3I0jmlk3iHzmL5kBtQ6rN2zga0D24m2JcVvOmNnj4UE+HiKIkRYvpzbIur3j11Lbu8TOfUPV75VxDHH/4CAuW0QMAgYBAwCBgGDgEHAIGAQMAgYBN4ICAhr3P9qCLf3Oel/TWkf6fSEabquhJJDw9iSq+NY2LYIUK7IVxiCY2qZcuAsxomVWwnxc2ufYUjIcdPYBhYctYjpYhUPNyXpyaZIZTMEbYdQpULAK+NIHp6Q67IVFCVBlKwQ7oxTQ3c5SbdbTY9bR2+lgZQ9jPZUiI2dHuXoGErZCFEa8XocyjvLJIaqSJbrsEvVpAfEr5CgJjaCQncAtzskCocGCj1hUv0Off0BUoVG0qVmBtxm+r0W+q1mBjzxE8l7dRQl74qTpBKIUZL6FipFiuWMpJ8h5ObozfWA6AUmz53E4ccfyqR5kxhwU2zcs4kd6d0MmzKSWQfPYdzcMUhBKauaJQSEA1Augyfneqj792TfPXX/Rly5UhHHHP8MAXPPIGAQMAgYBAwCBgGDgEHAIGAQMAi8IRCw97cW/4hCKvn3yamQUs3EVnO1nO/zU9cPU/QICJf1RAFQsF3CI2uYd/QS5iycTihQYWv7OjKlNNViHR+zeBoTDpzDiKnjqKmpImJLqs4AljWE64jYBcp2mZIoF/JOkLSQ7my8iR2lGN2hZroTI9lqNbIzMpIdiTFsCreyPNfKrugMNmaHs6avkQ53EluLY3g+08JaxrI5PFnCDGcb4l8aJ/fGsic2m43haWxKzCRVbmbQbWbAbkFfRNgdbKI/0ETGqaMgkiNCwQ6TCwTIBlzyUkYrUCAeK9NYZTN6ymhmHjCTGQfMoKatjq5MNzsHduJUB5koSoFZB82lZUKTpAF5C4qiAsAS1FVsAVQO1Qmg7j8S/vbjSoR9Qf/2jrn67wgYH4OAQcAgYBAwCBgEDAIGAYOAQcAg8MZAwH45qiF09K/JvPTc91SmKcTVEvGvJUCp4FEp+1cEXrxRkstSyKISAUeI8cQp4znyqEOpq03SP9jDum3ryQj9nX7AXI4+8XhmzZpFNBgCL49n5cEq4gn59yyPkmVTEQVA2QkTrGlksBIgH66hGK2nuxImF22kXDOMnYUAVvMk1nWXyTrNNIycx+50iF1DUYLNU+mx6xkID2NrKoBdO55iqJWObIIh/c8DVgO9oRbybow8CXJ2kpyTpOAkROIUnZiUISr3AxQ8R5QSyLWFG3QJRRxqq2O0NFbxppOOY+GBCwglo6zbvJ4N7RuJyPnUudOYc8A8GlqT5FxX8qgIbYeAKBJyhTzFYk4uLKk/ez+Ks56pq6Ln++Ql166fyr4bxv0fETABDAIGAYOAQcAgYBAwCBgEDAIGAYPAGwQBe3/rESKAilBkHGwREFqK/9ETW85eKg4EIxbCz9GA5WCJilWWeGUStkUQ+Ug8uy5E/bQWDn7z4YyZOUJIdC+b2p9hbdeTDDR20nTSMGZ/fAmxw6aTH1fDQKhEUSzrJIXixotkw2nKgQxkexhZFSFayOGmBkgEg4RyZWq7Ksyo1BPIBKgONwg5r2Z3yhXiXocTGka2L4KTraOSThIW4t+dcxjwpKbRJMEiNEvSowYlvOXg2iJWSQzzOUJWmkhggJDdSam8hWCsk3JwO0NsIxXuwGrzaFg8iilnLGHBu46nEhtiY9dqlm96kkEGmDhvPAceuZhJ00YhWRFwocqyqRKEokBIJBqOEArLmSg7CIjH3xNH/FVscVXE0cPx28iWaHsF8/mnCJibBgGDgEHAIGAQMAgYBAwCBgGDgEHgjYKA/VqpiC3E1EPYrhbI0i8RcaM1YabNnM4hhxzChMnjGRoaYt2GtezYvRO1iR97/NGccPIJ/n8RqGmsZSDdR+9gDyVXlAphi2K54EvZquBEAkTjUYKRMCXKpDMpCnK/7JXxbE+Iv0MoGiIcCxOJi9IgEcW1XP+e8G/2ifppnJJbwg472KLQCIQcVJGRFct8XqToiULAgaJbxA7aDBs+jAOXLuGEU07koIMPJF4Vp31nO6vXrpYyFJk0ZaLvP2/BAhpG1OAz/Qr/5GP9k3vm1suEgEnGIGAQMAgYBAwCBgGDgEHAIGAQMAi8YRCwX+2aWFj/vAhyO1TtMHJSGzPmTmfi9AnU1FczmO1n8/aNrN26hmDcYeGB8zn1jJN585mnsOjQxdQ019AryoBAPIgX8ihaRfJunhyiELDLcl0iL0oA/Td8iKLADXp6h6FShv7sAD3pXjoHurAiti8axhOje0VM8mWn4seXlBjMDzBU0VRLVMTfDboQ8QhImaI1EWYsmMWBhx/IIUcfysx5M0nUxiX9fjp699A10E1jawPjJo+Ve7MYPWM44QYbX9GgqMipOv9YrH98y9x5GRAwSRgEDAIGAYOAQcAgYBAwCBgEDAIGgTcOAv8jxfzfqKot1v+/yUd57T7R59dVAlA3soZ5i2dzwEELGT1hFOFEiL5ML5s7NrFp1wYGSwM0jKxj/oFzOOrEwznhjBOJ1EVwqoKUQxUyXl7IeoacVYCoTVAIerYyRE4IfN7Loi8QtIS8h5NhEvUxqhurSRUGSOVTohhIkS1nKcSjNsYAAAwkSURBVNkF1DofTDhEqiIEa0OUgwX0X/kNFAclXZfW8a0ccNgijj31OOYsmsXE2ZOobqmiO9PDqo2r2bxrM7bkP3HGRJYeuZRZC2aSHBHHf/5B9AflIrgV8GGxxFURxxz/ywiY7AwCBgGDgEHAIGAQMAgYBAwCBgGDwBsIAfvVrovts9y9pbBecs6+j5bQkQsVPY9C08gGIdazOfL4Ixg1pQ0r5rF7cBc7erfTld7DYGWQUF2I4ZPbOOfd5/DWd72VU845jYPedDCjZ44XK3uMrCOkvZIW6z5UgmWx/otyoJz2LfoD+X4Gcv0MFgYIV4UICNn3Qi4lp0jOzZIRpUGmPOS7wVqHEVNGcOgJh3Lu+87jog9dxPFnHM/YGeMI1AToK/axpWMLKzevYnf/LpLNVcwSpcASIf7TD51OrCUOVS/WT+sYgoDUUXcBlFUJILdU/yHOi4ct7ktFLs3xiiBgEjUIGAQMAgYBg4BBwCBgEDAIGAQMAm8kBJRJvibqY/098q+Wby2hipz7RFjPwxAXC33D8HrmnzCHRUcsYNyM0WLtD9AxtJs121axdsda/9/pbdqzif7SIAkh2lMWTOOQ4w/hxLNP5PQLz+TMd57F4qMOZNHhBzBn6TymLZjKWFEQDJ/YRtPYFupH1BFrSlDTWk3rxOFMmTeZRUcuEcv+MZx63um89R1n8+bzT+XgEw9lzKwxhOuDDMlfV7aLjnQHu0Qp0TnUTYasT/ynzJvKkiMWM3XpFOIjIxAFgiJSsbKwfU+s/z4Mogiwxd+yPTypt4Twj5ec+tfm6xVFwCRuEDAIGAQMAgYBg4BBwCBgEDAIGATeUAjYr3ZtLGG8KvzXj7LdF6VcKVMoFXARk7iWWET/3V+ukKOcL1E3ooaFxyzg+LOP45hTjvKJPDGPzbs3sr1vO1u6trCpazPb5Ly31Ec+XIQqi2BNiMnzJjFj8XQWHraAQ084hDedfiwnv+0kTj33FE6/4DTe+s6zOfOiMzjxrBNEeXAwMxfP8HcWJFsSYuF3xMLfQ0++i87MHtr7t6MKB5Xt3dvoGNzN+JljmX3gLJ/4T18yleTIBPtIv1eWSjsiYfACLkWvgNZV9AGo2I4CIPfl+M8zudCbni2RROTSHK8EAiZNg4BBwCBgEDAIGAQMAgYBg4BBwCDwxkLgNc8glfQ7AZtQOIgSYr32xaoQiYaFhAchLo0iJLpil6htqWHBofM46cwTOfmtJzF22liqWpKkK0O+ImBN+zrW79zA5s6tbOvZxpbOzbT3tvuPEKjlvjevhF4k1y2kvpMdojTY0b/Dv787tZtdAzv9eJv3bGLDbk1nM1u7t6JherLdIPx+zLRRHPXmIzn/4vP87f7jpo0m2SKFlDKKvgP/vYdybsWgRFHUGi520PLrqHX1xEcFdEuACv/58f7z1Jy9ggiYpA0CBgGDgEHAIGAQMAgYBAwCBgGDwBsMAftVr48S2pfKiwXyhPzuFf125WqveGIb3yfqgy1mdFtIsoiTCOIkxaQuxDrcEKR5QgOLj5jPYccfxptOPYYjTjyMGYumU9dWQzlYFOt9H1s6NrF++1pWb1nJCxuW+6LnG3as8+/tu79q8wpWbHyetdtWo9b9vlwPGTdNy5gmxk0fw/yD53LUyUf4jwcsOnwBreObCVTZUh6p0L6t/g54KgFxrb1iiTbAk9p5Ui9XXBU9t+RaYspdRKR+vPixxH2pyKU5Xn4ETIoGAYOAQcAgYBAwCBgEDAIGAYOAQeCNhsCrrwD4FxFVcqyi0dTdKxW5FLH2KQPkUoi2vkhPn7MP1ULNiBhjpg1j3pJpHHrcwZzwluM49a2nctJZJ3L8W07gyJOOYMmRBzJ7ySwmzJrIiEnDhcS3SZzR/lv8Zy2eyaLDF3P4CaJMOO04Tj77JE495zSWHnkQC5cuYOqcSbSMayAqigdEAUEECIk4IoKyPsvvyakS/L8V8XyR7OuZigRXR4i/75iv/30ETI4GAYOAQcAgYBAwCBgEDAIGAYOAQeANh8A+rvnqV2yfVfvFkljYQoBt+f5bscT3pYJYzZGPkuu9ItZyS0U8LShVhG6LbkCu0Gfvddt9qAZijTbJFocmseC3jm9hzJQxQuIn+/9dYNEhB/jE/uCjD2LxkYuF+C9k/tL5zDxgOuNmjqN5QiPx4XECkka0LkRQLP1WRHKwpTSuh77Qr1gqUyiWfGqv5XKlnCqeuC8VW+rDX4UXP+prv3gujv+8v7oiLx6apsqLl8Z5WREwiRkEDAIGAYOAQcAgYBAwCBgEDAIGgTceAi9hma/NylmiAlDhxc/fqgP+fvH3EuO9SoBgSGKEJHJARBQCPteWAKIXwFXFQFT81WKfEDcJlpL5KiApgdVv3/24+Gk4JfpBOdesVXyKL8TfU3ovedoedsAiEHL8Z/rlDntFHDkkVb8Icvqia4u7V2ypq4olLvrxib+tZ0b+NxEweRkEDAIGAYOAQcAgYBAwCBgEDAIGgTcgAq8+u3wpI34pwELSfW79omsJKf7HYgmJVrHFVeE/P5ac7hNbzlVEGeAIibfDcu38F5H7ul3fFW8VPVeR7EHi/TcRwq/3LBv+RvzCawr4H7mtwURsXyz/2/bLu9dn77mlpF+jqfti3VGX//zopQZR+U9fc/ZyIWDSMQgYBAwCBgGDgEHAIGAQMAgYBAwCb0QE7NdNpfax3v/qCoVGyPRe+a+1cSmXy75UKhVUXLXUSxrqikOxUqJUrlD2KrjiobzbcsASsm+L6HsE9Fr9NStVBkgwP3y54lIqlST9osR1/yoVtyJpliiWiujH0i+Rl7oKvF77riSo5z7Rl3MJin/un5iv/2UETHYGAYOAQcAgYBAwCBgEDAIGAYOAQeANiYDyz9d2xZQQ/zNR8q/s/B9IIGCj4jgWKrbU2Ba2ra4lrhNwCAQdLPG05F6ZMqVKmXw5T66QJ1vMUhAiX3SF5AsrdxG7u4Uf3pG0nYCFL+InWaASkLRCgSDhYEh1BuhHbqvz36+1bnpH3X0iWWg2vqif3v878k9u/Z3Qxuv/DwETyiBgEDAIGAQMAgYBg4BBwCBgEDAIvDEREMr7OqnYPrb739x/XgXPdXmp4EkC+pJAv9ouZbdMySsJ13Z9sUWhYDs2oUCIUDhEJBQhEAwQsANC/z1fKlT+6tqiNbCE1usdtfzvE0/z8fP4//iSIkmC/9jqr/f/SzJ/x+u/hDCX/xYCJpJBwCBgEDAIGAQMAgYBg4BBwCBgEHiDImC/ZutlSclUtIQqjlz/PdEw/0QsIe4vFSxNRBPcK2FbiL4VJEgAR8j//yQa6qWCxFOxJAXHDrNPLMuRAtv/s2jZ9wXTKCr66ME+0WsVDaciKaqz77ZcmuNlRMAkZRAwCBgEDAIGAYOAQcAgYBAwCBgE3qgIKPV8o9bN1Msg8K8iYMIbBAwCBgGDgEHAIGAQMAgYBAwCBoE3LAJGAfCGbVpTsX8dARPDIGAQMAgYBAwCBgGDgEHAIGAQMAi8cREwCoA3btuamv2rCJjwBgGDgEHAIGAQMAgYBAwCBgGDgEHgDYyAUQC8gRvXVO1fQ8CENggYBAwCBgGDgEHAIGAQMAgYBAwCb2QEjALgjdy6pm7/CgImrEHAIGAQMAgYBAwCBgGDgEHAIGAQeEMjYBQAb+jmNZX7/0fAhDQIGAQMAgYBg4BBwCBgEDAIGAQMAm9sBIwC4I3dvqZ2/78ImHAGAYOAQcAgYBAwCBgEDAIGAYOAQeANjoBRALzBG9hU7/8PARPKIGAQMAgYBAwCBgGDgEHAIGAQMAi80REwCoA3egub+v3/IGDCGAQMAgYBg4BBwCBgEDAIGAQMAgaBNzwCRgHwhm9iU8H/GQETwiBgEDAIGAQMAgYBg4BBwCBgEDAIvPERMAqAN34bmxr+TwiY+wYBg4BBwCBgEDAIGAQMAgYBg4BB4P8AAkYB8H+gkU0V/zkC5q5BwCBgEDAIGAQMAgYBg4BBwCBgEPi/gIBRAPxfaGVTx3+GgLlnEDAIGAQMAgYBg4BBwCBgEDAIGAT+TyBgFAD/J5rZVPIfI2DuGAQMAgYBg4BBwCBgEDAIGAQMAgaB/xsIGAXA/412NrX8RwgYf4OAQcAgYBAwCBgEDAIGAYOAQcAg8H8Egf8HAAD//2toiEAAAAAGSURBVAMAvoGHZeIiuCsAAAAASUVORK5CYI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tr-TR"/>
          </a:p>
        </p:txBody>
      </p:sp>
      <p:sp>
        <p:nvSpPr>
          <p:cNvPr id="9" name="Freeform 6"/>
          <p:cNvSpPr/>
          <p:nvPr/>
        </p:nvSpPr>
        <p:spPr>
          <a:xfrm>
            <a:off x="8181556" y="9047880"/>
            <a:ext cx="1112912" cy="1112912"/>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pic>
        <p:nvPicPr>
          <p:cNvPr id="7170" name="Picture 2"/>
          <p:cNvPicPr>
            <a:picLocks noChangeAspect="1" noChangeArrowheads="1"/>
          </p:cNvPicPr>
          <p:nvPr/>
        </p:nvPicPr>
        <p:blipFill>
          <a:blip r:embed="rId3"/>
          <a:srcRect/>
          <a:stretch>
            <a:fillRect/>
          </a:stretch>
        </p:blipFill>
        <p:spPr bwMode="auto">
          <a:xfrm>
            <a:off x="785754" y="857220"/>
            <a:ext cx="16414836" cy="6929486"/>
          </a:xfrm>
          <a:prstGeom prst="rect">
            <a:avLst/>
          </a:prstGeom>
          <a:noFill/>
          <a:ln w="9525">
            <a:solidFill>
              <a:srgbClr val="0070C0"/>
            </a:solidFill>
            <a:miter lim="800000"/>
            <a:headEnd/>
            <a:tailEnd/>
          </a:ln>
          <a:effectLst/>
        </p:spPr>
      </p:pic>
      <p:sp>
        <p:nvSpPr>
          <p:cNvPr id="11" name="10 Metin kutusu"/>
          <p:cNvSpPr txBox="1"/>
          <p:nvPr/>
        </p:nvSpPr>
        <p:spPr>
          <a:xfrm>
            <a:off x="928630" y="8143896"/>
            <a:ext cx="15073418" cy="1290353"/>
          </a:xfrm>
          <a:prstGeom prst="rect">
            <a:avLst/>
          </a:prstGeom>
          <a:noFill/>
        </p:spPr>
        <p:txBody>
          <a:bodyPr wrap="square" rtlCol="0">
            <a:spAutoFit/>
          </a:bodyPr>
          <a:lstStyle/>
          <a:p>
            <a:pPr>
              <a:lnSpc>
                <a:spcPct val="150000"/>
              </a:lnSpc>
            </a:pPr>
            <a:r>
              <a:rPr lang="tr-TR" dirty="0">
                <a:latin typeface="Quicksand" charset="-94"/>
              </a:rPr>
              <a:t>Çalışmanın ilk kısmı olan demografik verilerin ardından katılımcılara kadınların ihtiyaç ve sorunlarına ilişkin yöneltilen soruların ilki olan</a:t>
            </a:r>
          </a:p>
          <a:p>
            <a:pPr>
              <a:lnSpc>
                <a:spcPct val="150000"/>
              </a:lnSpc>
            </a:pPr>
            <a:r>
              <a:rPr lang="tr-TR" b="1" dirty="0">
                <a:latin typeface="Quicksand" charset="-94"/>
              </a:rPr>
              <a:t> “Genel olarak değerlendirdiğinizde, sizce kadınların toplumda yaşadığı en büyük sorunlar nelerdir?” sorusuna ilişkin birden fazla seçenekle soruyu cevaplamaları istenmiştir.</a:t>
            </a:r>
          </a:p>
        </p:txBody>
      </p:sp>
      <p:pic>
        <p:nvPicPr>
          <p:cNvPr id="3" name="Resim 2">
            <a:extLst>
              <a:ext uri="{FF2B5EF4-FFF2-40B4-BE49-F238E27FC236}">
                <a16:creationId xmlns:a16="http://schemas.microsoft.com/office/drawing/2014/main" id="{C23B65BC-84C5-DE7A-F493-DBCF0B311C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54952" y="9047880"/>
            <a:ext cx="1112912" cy="111291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10</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12</a:t>
            </a:fld>
            <a:endParaRPr lang="en-US" dirty="0"/>
          </a:p>
        </p:txBody>
      </p:sp>
      <p:sp>
        <p:nvSpPr>
          <p:cNvPr id="6" name="5 Metin kutusu"/>
          <p:cNvSpPr txBox="1"/>
          <p:nvPr/>
        </p:nvSpPr>
        <p:spPr>
          <a:xfrm>
            <a:off x="10215570" y="2000228"/>
            <a:ext cx="6500858" cy="5013680"/>
          </a:xfrm>
          <a:prstGeom prst="rect">
            <a:avLst/>
          </a:prstGeom>
          <a:noFill/>
        </p:spPr>
        <p:txBody>
          <a:bodyPr wrap="square" rtlCol="0">
            <a:spAutoFit/>
          </a:bodyPr>
          <a:lstStyle/>
          <a:p>
            <a:pPr>
              <a:lnSpc>
                <a:spcPct val="150000"/>
              </a:lnSpc>
            </a:pPr>
            <a:r>
              <a:rPr lang="tr-TR" sz="2400" dirty="0">
                <a:latin typeface="Quicksand" charset="-94"/>
              </a:rPr>
              <a:t>Katılımcıların vermiş oldukları cevapların sıralamaları doğrultusunda elde edilen </a:t>
            </a:r>
            <a:r>
              <a:rPr lang="tr-TR" sz="2400" b="1" dirty="0">
                <a:latin typeface="Quicksand" charset="-94"/>
              </a:rPr>
              <a:t>EN BELİRGİN SORUN “ŞİDDET” </a:t>
            </a:r>
            <a:r>
              <a:rPr lang="tr-TR" sz="2400" dirty="0">
                <a:latin typeface="Quicksand" charset="-94"/>
              </a:rPr>
              <a:t>(1. Sıradaki sorun olarak görenlerin oranı %74 – 914 kişi - ) şeklindedir. </a:t>
            </a:r>
          </a:p>
          <a:p>
            <a:pPr>
              <a:lnSpc>
                <a:spcPct val="150000"/>
              </a:lnSpc>
            </a:pPr>
            <a:endParaRPr lang="tr-TR" sz="2400" dirty="0">
              <a:latin typeface="Quicksand" charset="-94"/>
            </a:endParaRPr>
          </a:p>
          <a:p>
            <a:pPr>
              <a:lnSpc>
                <a:spcPct val="150000"/>
              </a:lnSpc>
            </a:pPr>
            <a:r>
              <a:rPr lang="tr-TR" sz="2400" dirty="0">
                <a:latin typeface="Quicksand" charset="-94"/>
              </a:rPr>
              <a:t>Bunun yanı sıra birinci sıradaki sorun olarak en çok görülen bir diğer seçenek </a:t>
            </a:r>
            <a:r>
              <a:rPr lang="tr-TR" sz="2400" b="1" dirty="0">
                <a:latin typeface="Quicksand" charset="-94"/>
              </a:rPr>
              <a:t>ise % 9’luk (111 kişi) “işsizlik” şeklindedir.</a:t>
            </a:r>
          </a:p>
        </p:txBody>
      </p:sp>
      <p:sp>
        <p:nvSpPr>
          <p:cNvPr id="7" name="Freeform 6"/>
          <p:cNvSpPr/>
          <p:nvPr/>
        </p:nvSpPr>
        <p:spPr>
          <a:xfrm>
            <a:off x="16607896" y="8658877"/>
            <a:ext cx="1472952" cy="1499733"/>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pic>
        <p:nvPicPr>
          <p:cNvPr id="8194" name="Picture 2"/>
          <p:cNvPicPr>
            <a:picLocks noChangeAspect="1" noChangeArrowheads="1"/>
          </p:cNvPicPr>
          <p:nvPr/>
        </p:nvPicPr>
        <p:blipFill>
          <a:blip r:embed="rId3"/>
          <a:srcRect/>
          <a:stretch>
            <a:fillRect/>
          </a:stretch>
        </p:blipFill>
        <p:spPr bwMode="auto">
          <a:xfrm>
            <a:off x="1500134" y="1142972"/>
            <a:ext cx="7858180" cy="7575512"/>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D8FA3C90-6925-F959-B93E-AD5C6A0B92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182" y="8798051"/>
            <a:ext cx="1472952" cy="147295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10</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13</a:t>
            </a:fld>
            <a:endParaRPr lang="en-US" dirty="0"/>
          </a:p>
        </p:txBody>
      </p:sp>
      <p:sp>
        <p:nvSpPr>
          <p:cNvPr id="6" name="5 Metin kutusu"/>
          <p:cNvSpPr txBox="1"/>
          <p:nvPr/>
        </p:nvSpPr>
        <p:spPr>
          <a:xfrm>
            <a:off x="10215570" y="3286112"/>
            <a:ext cx="6500858" cy="2797689"/>
          </a:xfrm>
          <a:prstGeom prst="rect">
            <a:avLst/>
          </a:prstGeom>
          <a:noFill/>
        </p:spPr>
        <p:txBody>
          <a:bodyPr wrap="square" rtlCol="0">
            <a:spAutoFit/>
          </a:bodyPr>
          <a:lstStyle/>
          <a:p>
            <a:pPr>
              <a:lnSpc>
                <a:spcPct val="150000"/>
              </a:lnSpc>
            </a:pPr>
            <a:r>
              <a:rPr lang="tr-TR" sz="2400" dirty="0">
                <a:latin typeface="Quicksand" charset="-94"/>
              </a:rPr>
              <a:t>Katılımcıların % 30’u (370 kişi) </a:t>
            </a:r>
            <a:r>
              <a:rPr lang="tr-TR" sz="2400" b="1" dirty="0">
                <a:latin typeface="Quicksand" charset="-94"/>
              </a:rPr>
              <a:t>ikinci sıra olarak “İŞSİZLİK” sorununu seçerken; </a:t>
            </a:r>
            <a:r>
              <a:rPr lang="tr-TR" sz="2400" dirty="0">
                <a:latin typeface="Quicksand" charset="-94"/>
              </a:rPr>
              <a:t>%19’u (235 kişi) </a:t>
            </a:r>
            <a:r>
              <a:rPr lang="tr-TR" sz="2400" b="1" dirty="0">
                <a:latin typeface="Quicksand" charset="-94"/>
              </a:rPr>
              <a:t>ÇEVRE BASKISINI</a:t>
            </a:r>
            <a:r>
              <a:rPr lang="tr-TR" sz="2400" dirty="0">
                <a:latin typeface="Quicksand" charset="-94"/>
              </a:rPr>
              <a:t>, %17’si (210 kişi) de </a:t>
            </a:r>
            <a:r>
              <a:rPr lang="tr-TR" sz="2400" b="1" dirty="0">
                <a:latin typeface="Quicksand" charset="-94"/>
              </a:rPr>
              <a:t>EĞİTİMSİZLİĞİ</a:t>
            </a:r>
            <a:r>
              <a:rPr lang="tr-TR" sz="2400" dirty="0">
                <a:latin typeface="Quicksand" charset="-94"/>
              </a:rPr>
              <a:t> ikincil sorun olarak görmektedirler.</a:t>
            </a:r>
            <a:endParaRPr lang="tr-TR" sz="2400" b="1" dirty="0">
              <a:latin typeface="Quicksand" charset="-94"/>
            </a:endParaRPr>
          </a:p>
        </p:txBody>
      </p:sp>
      <p:sp>
        <p:nvSpPr>
          <p:cNvPr id="7" name="Freeform 6"/>
          <p:cNvSpPr/>
          <p:nvPr/>
        </p:nvSpPr>
        <p:spPr>
          <a:xfrm>
            <a:off x="16822798" y="8864534"/>
            <a:ext cx="1286679" cy="1310073"/>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pic>
        <p:nvPicPr>
          <p:cNvPr id="9218" name="Picture 2"/>
          <p:cNvPicPr>
            <a:picLocks noChangeAspect="1" noChangeArrowheads="1"/>
          </p:cNvPicPr>
          <p:nvPr/>
        </p:nvPicPr>
        <p:blipFill>
          <a:blip r:embed="rId3"/>
          <a:srcRect/>
          <a:stretch>
            <a:fillRect/>
          </a:stretch>
        </p:blipFill>
        <p:spPr bwMode="auto">
          <a:xfrm>
            <a:off x="1571572" y="1067884"/>
            <a:ext cx="8001056" cy="7796650"/>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60870F9C-0AA3-C17D-DC1D-2A1135B51F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151" y="8708789"/>
            <a:ext cx="1442958" cy="144295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10</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14</a:t>
            </a:fld>
            <a:endParaRPr lang="en-US" dirty="0"/>
          </a:p>
        </p:txBody>
      </p:sp>
      <p:sp>
        <p:nvSpPr>
          <p:cNvPr id="6" name="5 Metin kutusu"/>
          <p:cNvSpPr txBox="1"/>
          <p:nvPr/>
        </p:nvSpPr>
        <p:spPr>
          <a:xfrm>
            <a:off x="10287008" y="2357418"/>
            <a:ext cx="6500858" cy="5078313"/>
          </a:xfrm>
          <a:prstGeom prst="rect">
            <a:avLst/>
          </a:prstGeom>
          <a:noFill/>
        </p:spPr>
        <p:txBody>
          <a:bodyPr wrap="square" rtlCol="0">
            <a:spAutoFit/>
          </a:bodyPr>
          <a:lstStyle/>
          <a:p>
            <a:pPr>
              <a:lnSpc>
                <a:spcPct val="150000"/>
              </a:lnSpc>
            </a:pPr>
            <a:r>
              <a:rPr lang="tr-TR" sz="2400" dirty="0">
                <a:latin typeface="Quicksand" charset="-94"/>
              </a:rPr>
              <a:t>Katılımcılar sözü edilen sıralama içerisinde üçüncül sorun olarak belirttikleri seçenekler içinde %24 (296 kişi) ile “</a:t>
            </a:r>
            <a:r>
              <a:rPr lang="tr-TR" sz="2400" b="1" dirty="0">
                <a:latin typeface="Quicksand" charset="-94"/>
              </a:rPr>
              <a:t>EĞİTİMSİZLİĞİ</a:t>
            </a:r>
            <a:r>
              <a:rPr lang="tr-TR" sz="2400" dirty="0">
                <a:latin typeface="Quicksand" charset="-94"/>
              </a:rPr>
              <a:t>”, %19 (235 kişi) ile “</a:t>
            </a:r>
            <a:r>
              <a:rPr lang="tr-TR" sz="2400" b="1" dirty="0">
                <a:latin typeface="Quicksand" charset="-94"/>
              </a:rPr>
              <a:t>GÜVENLİK PROBLEMİNİ” </a:t>
            </a:r>
            <a:r>
              <a:rPr lang="tr-TR" sz="2400" dirty="0">
                <a:latin typeface="Quicksand" charset="-94"/>
              </a:rPr>
              <a:t>en büyük sorunlar arasında görmektedirler. Yine üçüncül sorun olarak %19’lük (235 kişi) bir oran ile </a:t>
            </a:r>
            <a:r>
              <a:rPr lang="tr-TR" sz="2400" b="1" dirty="0">
                <a:latin typeface="Quicksand" charset="-94"/>
              </a:rPr>
              <a:t>çevre baskısı </a:t>
            </a:r>
            <a:r>
              <a:rPr lang="tr-TR" sz="2400" dirty="0">
                <a:latin typeface="Quicksand" charset="-94"/>
              </a:rPr>
              <a:t>katılımcılar arasından üçüncül sorun olarak görülmektedir.</a:t>
            </a:r>
            <a:endParaRPr lang="tr-TR" sz="2400" b="1" dirty="0">
              <a:latin typeface="Quicksand" charset="-94"/>
            </a:endParaRPr>
          </a:p>
        </p:txBody>
      </p:sp>
      <p:sp>
        <p:nvSpPr>
          <p:cNvPr id="7" name="Freeform 6"/>
          <p:cNvSpPr/>
          <p:nvPr/>
        </p:nvSpPr>
        <p:spPr>
          <a:xfrm>
            <a:off x="16716428" y="8721156"/>
            <a:ext cx="1336754" cy="1361059"/>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pic>
        <p:nvPicPr>
          <p:cNvPr id="10242" name="Picture 2"/>
          <p:cNvPicPr>
            <a:picLocks noChangeAspect="1" noChangeArrowheads="1"/>
          </p:cNvPicPr>
          <p:nvPr/>
        </p:nvPicPr>
        <p:blipFill>
          <a:blip r:embed="rId3"/>
          <a:srcRect/>
          <a:stretch>
            <a:fillRect/>
          </a:stretch>
        </p:blipFill>
        <p:spPr bwMode="auto">
          <a:xfrm>
            <a:off x="1571572" y="1285848"/>
            <a:ext cx="7929618" cy="7586096"/>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7E51FAC8-6885-1265-7CDC-930A955658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661" y="8924788"/>
            <a:ext cx="1219477" cy="121947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10</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15</a:t>
            </a:fld>
            <a:endParaRPr lang="en-US" dirty="0"/>
          </a:p>
        </p:txBody>
      </p:sp>
      <p:sp>
        <p:nvSpPr>
          <p:cNvPr id="6" name="5 Metin kutusu"/>
          <p:cNvSpPr txBox="1"/>
          <p:nvPr/>
        </p:nvSpPr>
        <p:spPr>
          <a:xfrm>
            <a:off x="1500134" y="8072458"/>
            <a:ext cx="13858972" cy="1477328"/>
          </a:xfrm>
          <a:prstGeom prst="rect">
            <a:avLst/>
          </a:prstGeom>
          <a:noFill/>
        </p:spPr>
        <p:txBody>
          <a:bodyPr wrap="square" rtlCol="0">
            <a:spAutoFit/>
          </a:bodyPr>
          <a:lstStyle/>
          <a:p>
            <a:pPr>
              <a:lnSpc>
                <a:spcPct val="150000"/>
              </a:lnSpc>
            </a:pPr>
            <a:r>
              <a:rPr lang="tr-TR" sz="2000" dirty="0">
                <a:latin typeface="Quicksand" charset="-94"/>
              </a:rPr>
              <a:t>Katılımcılara “S.2. Fiziksel, psikolojik, ekonomik, cinsel veya dijital şiddet türlerinden herhangi birine maruz kaldınız mı?” sorusu yöneltildiğinde alınan cevaplara ilişkin olarak, </a:t>
            </a:r>
            <a:r>
              <a:rPr lang="tr-TR" sz="2000" b="1" dirty="0">
                <a:latin typeface="Quicksand" charset="-94"/>
              </a:rPr>
              <a:t>katılımcıların % 54’ü (667 kişi) evet yanıtını verirken % 46’sı (569 kişi) hayır yanıtını vermiştir.</a:t>
            </a:r>
          </a:p>
        </p:txBody>
      </p:sp>
      <p:sp>
        <p:nvSpPr>
          <p:cNvPr id="7" name="Freeform 6"/>
          <p:cNvSpPr/>
          <p:nvPr/>
        </p:nvSpPr>
        <p:spPr>
          <a:xfrm>
            <a:off x="16810588" y="8908235"/>
            <a:ext cx="1126023" cy="1146496"/>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pic>
        <p:nvPicPr>
          <p:cNvPr id="11266" name="Picture 2"/>
          <p:cNvPicPr>
            <a:picLocks noChangeAspect="1" noChangeArrowheads="1"/>
          </p:cNvPicPr>
          <p:nvPr/>
        </p:nvPicPr>
        <p:blipFill>
          <a:blip r:embed="rId3"/>
          <a:srcRect/>
          <a:stretch>
            <a:fillRect/>
          </a:stretch>
        </p:blipFill>
        <p:spPr bwMode="auto">
          <a:xfrm>
            <a:off x="1643010" y="667944"/>
            <a:ext cx="13573220" cy="7192476"/>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140EFFAB-1E14-8C60-98D8-149A867A9E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377" y="8978071"/>
            <a:ext cx="1112912" cy="111291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ltbilgi Yer Tutucusu"/>
          <p:cNvSpPr>
            <a:spLocks noGrp="1"/>
          </p:cNvSpPr>
          <p:nvPr>
            <p:ph type="ftr" sz="quarter" idx="11"/>
          </p:nvPr>
        </p:nvSpPr>
        <p:spPr/>
        <p:txBody>
          <a:bodyPr/>
          <a:lstStyle/>
          <a:p>
            <a:r>
              <a:rPr lang="tr-TR" dirty="0"/>
              <a:t>11</a:t>
            </a:r>
            <a:endParaRPr lang="en-US" dirty="0"/>
          </a:p>
        </p:txBody>
      </p:sp>
      <p:pic>
        <p:nvPicPr>
          <p:cNvPr id="12290" name="Picture 2"/>
          <p:cNvPicPr>
            <a:picLocks noChangeAspect="1" noChangeArrowheads="1"/>
          </p:cNvPicPr>
          <p:nvPr/>
        </p:nvPicPr>
        <p:blipFill>
          <a:blip r:embed="rId2"/>
          <a:srcRect/>
          <a:stretch>
            <a:fillRect/>
          </a:stretch>
        </p:blipFill>
        <p:spPr bwMode="auto">
          <a:xfrm>
            <a:off x="1214382" y="1714476"/>
            <a:ext cx="15614034" cy="551344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7" name="Freeform 6"/>
          <p:cNvSpPr/>
          <p:nvPr/>
        </p:nvSpPr>
        <p:spPr>
          <a:xfrm>
            <a:off x="16212210" y="8173468"/>
            <a:ext cx="1874661" cy="1908746"/>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3"/>
            <a:stretch>
              <a:fillRect/>
            </a:stretch>
          </a:blipFill>
        </p:spPr>
      </p:sp>
      <p:pic>
        <p:nvPicPr>
          <p:cNvPr id="3" name="Resim 2">
            <a:extLst>
              <a:ext uri="{FF2B5EF4-FFF2-40B4-BE49-F238E27FC236}">
                <a16:creationId xmlns:a16="http://schemas.microsoft.com/office/drawing/2014/main" id="{D385C0AF-BDEF-148D-27EC-469D854179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790" y="8173467"/>
            <a:ext cx="1908747" cy="190874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ltbilgi Yer Tutucusu"/>
          <p:cNvSpPr>
            <a:spLocks noGrp="1"/>
          </p:cNvSpPr>
          <p:nvPr>
            <p:ph type="ftr" sz="quarter" idx="11"/>
          </p:nvPr>
        </p:nvSpPr>
        <p:spPr/>
        <p:txBody>
          <a:bodyPr/>
          <a:lstStyle/>
          <a:p>
            <a:r>
              <a:rPr lang="tr-TR" dirty="0"/>
              <a:t>11</a:t>
            </a:r>
            <a:endParaRPr lang="en-US" dirty="0"/>
          </a:p>
        </p:txBody>
      </p:sp>
      <p:sp>
        <p:nvSpPr>
          <p:cNvPr id="6" name="5 Metin kutusu"/>
          <p:cNvSpPr txBox="1"/>
          <p:nvPr/>
        </p:nvSpPr>
        <p:spPr>
          <a:xfrm>
            <a:off x="1214382" y="8215334"/>
            <a:ext cx="13287468" cy="961802"/>
          </a:xfrm>
          <a:prstGeom prst="rect">
            <a:avLst/>
          </a:prstGeom>
          <a:noFill/>
        </p:spPr>
        <p:txBody>
          <a:bodyPr wrap="square" rtlCol="0">
            <a:spAutoFit/>
          </a:bodyPr>
          <a:lstStyle/>
          <a:p>
            <a:pPr>
              <a:lnSpc>
                <a:spcPct val="150000"/>
              </a:lnSpc>
            </a:pPr>
            <a:r>
              <a:rPr lang="tr-TR" sz="2000" dirty="0">
                <a:latin typeface="Quicksand" charset="-94"/>
              </a:rPr>
              <a:t>Fiziksel şiddete maruz kalan katılımcı kadınlar, yönelttiğimiz “S.2.a. Fiziksel şiddete kim ya da kimler tarafından maruz bırakıldınız?” sorusuna </a:t>
            </a:r>
            <a:r>
              <a:rPr lang="tr-TR" sz="2000" b="1" dirty="0">
                <a:latin typeface="Quicksand" charset="-94"/>
              </a:rPr>
              <a:t>% 47’si eş / partner yanıtını verirken %39’u baba ,% 14’ü anne yanıtını vermiştir.</a:t>
            </a:r>
          </a:p>
        </p:txBody>
      </p:sp>
      <p:pic>
        <p:nvPicPr>
          <p:cNvPr id="13314" name="Picture 2"/>
          <p:cNvPicPr>
            <a:picLocks noChangeAspect="1" noChangeArrowheads="1"/>
          </p:cNvPicPr>
          <p:nvPr/>
        </p:nvPicPr>
        <p:blipFill>
          <a:blip r:embed="rId2"/>
          <a:srcRect/>
          <a:stretch>
            <a:fillRect/>
          </a:stretch>
        </p:blipFill>
        <p:spPr bwMode="auto">
          <a:xfrm>
            <a:off x="1285821" y="1000095"/>
            <a:ext cx="13144592" cy="7000925"/>
          </a:xfrm>
          <a:prstGeom prst="rect">
            <a:avLst/>
          </a:prstGeom>
          <a:noFill/>
          <a:ln w="9525">
            <a:solidFill>
              <a:srgbClr val="0070C0"/>
            </a:solidFill>
            <a:miter lim="800000"/>
            <a:headEnd/>
            <a:tailEnd/>
          </a:ln>
          <a:effectLst/>
        </p:spPr>
      </p:pic>
      <p:sp>
        <p:nvSpPr>
          <p:cNvPr id="8" name="Freeform 6"/>
          <p:cNvSpPr/>
          <p:nvPr/>
        </p:nvSpPr>
        <p:spPr>
          <a:xfrm>
            <a:off x="16804670" y="8991003"/>
            <a:ext cx="1184920" cy="1206464"/>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3"/>
            <a:stretch>
              <a:fillRect/>
            </a:stretch>
          </a:blipFill>
        </p:spPr>
      </p:sp>
      <p:pic>
        <p:nvPicPr>
          <p:cNvPr id="3" name="Resim 2">
            <a:extLst>
              <a:ext uri="{FF2B5EF4-FFF2-40B4-BE49-F238E27FC236}">
                <a16:creationId xmlns:a16="http://schemas.microsoft.com/office/drawing/2014/main" id="{7BB4FCDC-1BB1-8E40-77DD-A64B79F149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01" y="8942067"/>
            <a:ext cx="1184920" cy="118492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ltbilgi Yer Tutucusu"/>
          <p:cNvSpPr>
            <a:spLocks noGrp="1"/>
          </p:cNvSpPr>
          <p:nvPr>
            <p:ph type="ftr" sz="quarter" idx="11"/>
          </p:nvPr>
        </p:nvSpPr>
        <p:spPr/>
        <p:txBody>
          <a:bodyPr/>
          <a:lstStyle/>
          <a:p>
            <a:r>
              <a:rPr lang="tr-TR" dirty="0"/>
              <a:t>11</a:t>
            </a:r>
            <a:endParaRPr lang="en-US" dirty="0"/>
          </a:p>
        </p:txBody>
      </p:sp>
      <p:sp>
        <p:nvSpPr>
          <p:cNvPr id="6" name="5 Metin kutusu"/>
          <p:cNvSpPr txBox="1"/>
          <p:nvPr/>
        </p:nvSpPr>
        <p:spPr>
          <a:xfrm>
            <a:off x="1214382" y="8215334"/>
            <a:ext cx="13287468" cy="961802"/>
          </a:xfrm>
          <a:prstGeom prst="rect">
            <a:avLst/>
          </a:prstGeom>
          <a:noFill/>
        </p:spPr>
        <p:txBody>
          <a:bodyPr wrap="square" rtlCol="0">
            <a:spAutoFit/>
          </a:bodyPr>
          <a:lstStyle/>
          <a:p>
            <a:pPr>
              <a:lnSpc>
                <a:spcPct val="150000"/>
              </a:lnSpc>
            </a:pPr>
            <a:r>
              <a:rPr lang="tr-TR" sz="2000" dirty="0">
                <a:latin typeface="Quicksand" charset="-94"/>
              </a:rPr>
              <a:t>Psikolojik şiddete maruz kalan katılımcı kadınlar, yönelttiğimiz “S.2.b. Psikolojik şiddete kim ya da kimler tarafından maruz bırakıldınız?” sorusuna </a:t>
            </a:r>
            <a:r>
              <a:rPr lang="tr-TR" sz="2000" b="1" dirty="0">
                <a:latin typeface="Quicksand" charset="-94"/>
              </a:rPr>
              <a:t>% 49’u eş / partner, %25’i baba yanıtını vermiştir. </a:t>
            </a:r>
          </a:p>
        </p:txBody>
      </p:sp>
      <p:pic>
        <p:nvPicPr>
          <p:cNvPr id="14338" name="Picture 2"/>
          <p:cNvPicPr>
            <a:picLocks noChangeAspect="1" noChangeArrowheads="1"/>
          </p:cNvPicPr>
          <p:nvPr/>
        </p:nvPicPr>
        <p:blipFill>
          <a:blip r:embed="rId2"/>
          <a:srcRect/>
          <a:stretch>
            <a:fillRect/>
          </a:stretch>
        </p:blipFill>
        <p:spPr bwMode="auto">
          <a:xfrm>
            <a:off x="1214382" y="941048"/>
            <a:ext cx="13430344" cy="7121068"/>
          </a:xfrm>
          <a:prstGeom prst="rect">
            <a:avLst/>
          </a:prstGeom>
          <a:noFill/>
          <a:ln w="9525">
            <a:solidFill>
              <a:srgbClr val="0070C0"/>
            </a:solidFill>
            <a:miter lim="800000"/>
            <a:headEnd/>
            <a:tailEnd/>
          </a:ln>
          <a:effectLst/>
        </p:spPr>
      </p:pic>
      <p:sp>
        <p:nvSpPr>
          <p:cNvPr id="7" name="Freeform 6"/>
          <p:cNvSpPr/>
          <p:nvPr/>
        </p:nvSpPr>
        <p:spPr>
          <a:xfrm>
            <a:off x="16831380" y="8853997"/>
            <a:ext cx="1336754" cy="1361059"/>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3"/>
            <a:stretch>
              <a:fillRect/>
            </a:stretch>
          </a:blipFill>
        </p:spPr>
      </p:sp>
      <p:pic>
        <p:nvPicPr>
          <p:cNvPr id="3" name="Resim 2">
            <a:extLst>
              <a:ext uri="{FF2B5EF4-FFF2-40B4-BE49-F238E27FC236}">
                <a16:creationId xmlns:a16="http://schemas.microsoft.com/office/drawing/2014/main" id="{E30CE905-56C6-6C41-2F13-6CDB602EF7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470" y="8998999"/>
            <a:ext cx="1112912" cy="111291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ltbilgi Yer Tutucusu"/>
          <p:cNvSpPr>
            <a:spLocks noGrp="1"/>
          </p:cNvSpPr>
          <p:nvPr>
            <p:ph type="ftr" sz="quarter" idx="11"/>
          </p:nvPr>
        </p:nvSpPr>
        <p:spPr/>
        <p:txBody>
          <a:bodyPr/>
          <a:lstStyle/>
          <a:p>
            <a:r>
              <a:rPr lang="tr-TR" dirty="0"/>
              <a:t>11</a:t>
            </a:r>
            <a:endParaRPr lang="en-US" dirty="0"/>
          </a:p>
        </p:txBody>
      </p:sp>
      <p:sp>
        <p:nvSpPr>
          <p:cNvPr id="6" name="5 Metin kutusu"/>
          <p:cNvSpPr txBox="1"/>
          <p:nvPr/>
        </p:nvSpPr>
        <p:spPr>
          <a:xfrm>
            <a:off x="1214382" y="8001020"/>
            <a:ext cx="13573220" cy="1015663"/>
          </a:xfrm>
          <a:prstGeom prst="rect">
            <a:avLst/>
          </a:prstGeom>
          <a:noFill/>
        </p:spPr>
        <p:txBody>
          <a:bodyPr wrap="square" rtlCol="0">
            <a:spAutoFit/>
          </a:bodyPr>
          <a:lstStyle/>
          <a:p>
            <a:pPr>
              <a:lnSpc>
                <a:spcPct val="150000"/>
              </a:lnSpc>
            </a:pPr>
            <a:r>
              <a:rPr lang="tr-TR" sz="2000" dirty="0">
                <a:latin typeface="Quicksand" charset="-94"/>
              </a:rPr>
              <a:t>Ekonomik şiddete maruz kalan katılımcı kadınlar, yönelttiğimiz “S.2.c. Ekonomik şiddete kim ya da kimler tarafından maruz bırakıldınız?” sorusuna </a:t>
            </a:r>
            <a:r>
              <a:rPr lang="tr-TR" sz="2000" b="1" dirty="0">
                <a:latin typeface="Quicksand" charset="-94"/>
              </a:rPr>
              <a:t>%41’i eş / partner ve yine aynı oranda baba yanıtını vermiştir.</a:t>
            </a:r>
          </a:p>
        </p:txBody>
      </p:sp>
      <p:pic>
        <p:nvPicPr>
          <p:cNvPr id="15362" name="Picture 2"/>
          <p:cNvPicPr>
            <a:picLocks noChangeAspect="1" noChangeArrowheads="1"/>
          </p:cNvPicPr>
          <p:nvPr/>
        </p:nvPicPr>
        <p:blipFill>
          <a:blip r:embed="rId2"/>
          <a:srcRect/>
          <a:stretch>
            <a:fillRect/>
          </a:stretch>
        </p:blipFill>
        <p:spPr bwMode="auto">
          <a:xfrm>
            <a:off x="1285820" y="855177"/>
            <a:ext cx="13287468" cy="7074405"/>
          </a:xfrm>
          <a:prstGeom prst="rect">
            <a:avLst/>
          </a:prstGeom>
          <a:noFill/>
          <a:ln w="9525">
            <a:solidFill>
              <a:srgbClr val="0070C0"/>
            </a:solidFill>
            <a:miter lim="800000"/>
            <a:headEnd/>
            <a:tailEnd/>
          </a:ln>
          <a:effectLst/>
        </p:spPr>
      </p:pic>
      <p:sp>
        <p:nvSpPr>
          <p:cNvPr id="7" name="Freeform 6"/>
          <p:cNvSpPr/>
          <p:nvPr/>
        </p:nvSpPr>
        <p:spPr>
          <a:xfrm>
            <a:off x="16660375" y="8721156"/>
            <a:ext cx="1457871" cy="1484378"/>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3"/>
            <a:stretch>
              <a:fillRect/>
            </a:stretch>
          </a:blipFill>
        </p:spPr>
      </p:sp>
      <p:pic>
        <p:nvPicPr>
          <p:cNvPr id="3" name="Resim 2">
            <a:extLst>
              <a:ext uri="{FF2B5EF4-FFF2-40B4-BE49-F238E27FC236}">
                <a16:creationId xmlns:a16="http://schemas.microsoft.com/office/drawing/2014/main" id="{5263AF58-EECF-ECF8-0A0B-8202BA1046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790" y="8802622"/>
            <a:ext cx="1484378" cy="148437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ltbilgi Yer Tutucusu"/>
          <p:cNvSpPr>
            <a:spLocks noGrp="1"/>
          </p:cNvSpPr>
          <p:nvPr>
            <p:ph type="ftr" sz="quarter" idx="11"/>
          </p:nvPr>
        </p:nvSpPr>
        <p:spPr/>
        <p:txBody>
          <a:bodyPr/>
          <a:lstStyle/>
          <a:p>
            <a:r>
              <a:rPr lang="tr-TR" dirty="0"/>
              <a:t>11</a:t>
            </a:r>
            <a:endParaRPr lang="en-US" dirty="0"/>
          </a:p>
        </p:txBody>
      </p:sp>
      <p:sp>
        <p:nvSpPr>
          <p:cNvPr id="6" name="5 Metin kutusu"/>
          <p:cNvSpPr txBox="1"/>
          <p:nvPr/>
        </p:nvSpPr>
        <p:spPr>
          <a:xfrm>
            <a:off x="1214382" y="7929582"/>
            <a:ext cx="13573220" cy="1428276"/>
          </a:xfrm>
          <a:prstGeom prst="rect">
            <a:avLst/>
          </a:prstGeom>
          <a:noFill/>
        </p:spPr>
        <p:txBody>
          <a:bodyPr wrap="square" rtlCol="0">
            <a:spAutoFit/>
          </a:bodyPr>
          <a:lstStyle/>
          <a:p>
            <a:pPr>
              <a:lnSpc>
                <a:spcPct val="150000"/>
              </a:lnSpc>
            </a:pPr>
            <a:r>
              <a:rPr lang="tr-TR" sz="2000" dirty="0">
                <a:latin typeface="Quicksand" charset="-94"/>
              </a:rPr>
              <a:t>Cinsel şiddete maruz kalan katılımcı kadınlar, yönelttiğimiz “S.2.d. Cinsel şiddete kim ya da kimler tarafından maruz bırakıldınız?” sorusuna </a:t>
            </a:r>
            <a:r>
              <a:rPr lang="tr-TR" sz="2000" b="1" dirty="0">
                <a:latin typeface="Quicksand" charset="-94"/>
              </a:rPr>
              <a:t>%45’i tanımadığım biri yanıtını vermiştir. Ayrıca %29’u eş / partner cevabını verirken %8’i arkadaş, %4’ü akraba, %4’ü işveren / iş arkadaşı ve yine %4’lük kısmı komşu cevaplarını vermiştir. </a:t>
            </a:r>
          </a:p>
        </p:txBody>
      </p:sp>
      <p:pic>
        <p:nvPicPr>
          <p:cNvPr id="16386" name="Picture 2"/>
          <p:cNvPicPr>
            <a:picLocks noChangeAspect="1" noChangeArrowheads="1"/>
          </p:cNvPicPr>
          <p:nvPr/>
        </p:nvPicPr>
        <p:blipFill>
          <a:blip r:embed="rId2"/>
          <a:srcRect/>
          <a:stretch>
            <a:fillRect/>
          </a:stretch>
        </p:blipFill>
        <p:spPr bwMode="auto">
          <a:xfrm>
            <a:off x="1285820" y="785782"/>
            <a:ext cx="13358905" cy="6976345"/>
          </a:xfrm>
          <a:prstGeom prst="rect">
            <a:avLst/>
          </a:prstGeom>
          <a:noFill/>
          <a:ln w="9525">
            <a:solidFill>
              <a:srgbClr val="0070C0"/>
            </a:solidFill>
            <a:miter lim="800000"/>
            <a:headEnd/>
            <a:tailEnd/>
          </a:ln>
          <a:effectLst/>
        </p:spPr>
      </p:pic>
      <p:sp>
        <p:nvSpPr>
          <p:cNvPr id="7" name="Freeform 6"/>
          <p:cNvSpPr/>
          <p:nvPr/>
        </p:nvSpPr>
        <p:spPr>
          <a:xfrm>
            <a:off x="16967266" y="8942332"/>
            <a:ext cx="1163240" cy="1184390"/>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3"/>
            <a:stretch>
              <a:fillRect/>
            </a:stretch>
          </a:blipFill>
        </p:spPr>
      </p:sp>
      <p:pic>
        <p:nvPicPr>
          <p:cNvPr id="3" name="Resim 2">
            <a:extLst>
              <a:ext uri="{FF2B5EF4-FFF2-40B4-BE49-F238E27FC236}">
                <a16:creationId xmlns:a16="http://schemas.microsoft.com/office/drawing/2014/main" id="{31C78C77-F6B0-FE03-6165-96177E36BF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494" y="9164836"/>
            <a:ext cx="1163240" cy="116324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Altbilgi Yer Tutucusu"/>
          <p:cNvSpPr>
            <a:spLocks noGrp="1"/>
          </p:cNvSpPr>
          <p:nvPr>
            <p:ph type="ftr" sz="quarter" idx="11"/>
          </p:nvPr>
        </p:nvSpPr>
        <p:spPr/>
        <p:txBody>
          <a:bodyPr/>
          <a:lstStyle/>
          <a:p>
            <a:r>
              <a:rPr lang="tr-TR" dirty="0"/>
              <a:t>11</a:t>
            </a:r>
            <a:endParaRPr lang="en-US" dirty="0"/>
          </a:p>
        </p:txBody>
      </p:sp>
      <p:sp>
        <p:nvSpPr>
          <p:cNvPr id="6" name="5 Metin kutusu"/>
          <p:cNvSpPr txBox="1"/>
          <p:nvPr/>
        </p:nvSpPr>
        <p:spPr>
          <a:xfrm>
            <a:off x="1214382" y="8215334"/>
            <a:ext cx="13930410" cy="1015663"/>
          </a:xfrm>
          <a:prstGeom prst="rect">
            <a:avLst/>
          </a:prstGeom>
          <a:noFill/>
        </p:spPr>
        <p:txBody>
          <a:bodyPr wrap="square" rtlCol="0">
            <a:spAutoFit/>
          </a:bodyPr>
          <a:lstStyle/>
          <a:p>
            <a:pPr>
              <a:lnSpc>
                <a:spcPct val="150000"/>
              </a:lnSpc>
            </a:pPr>
            <a:r>
              <a:rPr lang="tr-TR" sz="2000" dirty="0">
                <a:latin typeface="Quicksand" charset="-94"/>
              </a:rPr>
              <a:t>Dijital şiddete maruz kalan katılımcı kadınlar, yönelttiğimiz “S.2.e. Dijital şiddete kim ya da kimler tarafından maruz bırakıldınız?” sorusuna </a:t>
            </a:r>
            <a:r>
              <a:rPr lang="tr-TR" sz="2000" b="1" dirty="0">
                <a:latin typeface="Quicksand" charset="-94"/>
              </a:rPr>
              <a:t>%75’i tanımadığım biri yanıtını vermişken, %9’luk bir kesim arkadaş yanıtını vermiştir. </a:t>
            </a:r>
          </a:p>
        </p:txBody>
      </p:sp>
      <p:pic>
        <p:nvPicPr>
          <p:cNvPr id="17410" name="Picture 2"/>
          <p:cNvPicPr>
            <a:picLocks noChangeAspect="1" noChangeArrowheads="1"/>
          </p:cNvPicPr>
          <p:nvPr/>
        </p:nvPicPr>
        <p:blipFill>
          <a:blip r:embed="rId2"/>
          <a:srcRect/>
          <a:stretch>
            <a:fillRect/>
          </a:stretch>
        </p:blipFill>
        <p:spPr bwMode="auto">
          <a:xfrm>
            <a:off x="1214381" y="714344"/>
            <a:ext cx="13930411" cy="7376296"/>
          </a:xfrm>
          <a:prstGeom prst="rect">
            <a:avLst/>
          </a:prstGeom>
          <a:noFill/>
          <a:ln w="9525">
            <a:solidFill>
              <a:srgbClr val="0070C0"/>
            </a:solidFill>
            <a:miter lim="800000"/>
            <a:headEnd/>
            <a:tailEnd/>
          </a:ln>
          <a:effectLst/>
        </p:spPr>
      </p:pic>
      <p:sp>
        <p:nvSpPr>
          <p:cNvPr id="7" name="Freeform 6"/>
          <p:cNvSpPr/>
          <p:nvPr/>
        </p:nvSpPr>
        <p:spPr>
          <a:xfrm>
            <a:off x="16849747" y="8853997"/>
            <a:ext cx="1275075" cy="1361059"/>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3"/>
            <a:stretch>
              <a:fillRect/>
            </a:stretch>
          </a:blipFill>
        </p:spPr>
      </p:sp>
      <p:pic>
        <p:nvPicPr>
          <p:cNvPr id="3" name="Resim 2">
            <a:extLst>
              <a:ext uri="{FF2B5EF4-FFF2-40B4-BE49-F238E27FC236}">
                <a16:creationId xmlns:a16="http://schemas.microsoft.com/office/drawing/2014/main" id="{025BD49E-1A68-C571-DBE1-19CA2B3AB6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936" y="8935118"/>
            <a:ext cx="1275075" cy="127507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22</a:t>
            </a:fld>
            <a:endParaRPr lang="en-US"/>
          </a:p>
        </p:txBody>
      </p:sp>
      <p:sp>
        <p:nvSpPr>
          <p:cNvPr id="6" name="Freeform 6"/>
          <p:cNvSpPr/>
          <p:nvPr/>
        </p:nvSpPr>
        <p:spPr>
          <a:xfrm>
            <a:off x="16212210" y="8173468"/>
            <a:ext cx="1874662" cy="1908747"/>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2144396" y="1714476"/>
            <a:ext cx="5572164" cy="6186309"/>
          </a:xfrm>
          <a:prstGeom prst="rect">
            <a:avLst/>
          </a:prstGeom>
          <a:noFill/>
        </p:spPr>
        <p:txBody>
          <a:bodyPr wrap="square" rtlCol="0">
            <a:spAutoFit/>
          </a:bodyPr>
          <a:lstStyle/>
          <a:p>
            <a:pPr algn="ctr"/>
            <a:r>
              <a:rPr lang="tr-TR" b="1" u="sng" dirty="0">
                <a:latin typeface="Quicksand" charset="-94"/>
              </a:rPr>
              <a:t>ANALİZ</a:t>
            </a:r>
            <a:br>
              <a:rPr lang="tr-TR" dirty="0">
                <a:latin typeface="Quicksand" charset="-94"/>
              </a:rPr>
            </a:br>
            <a:endParaRPr lang="tr-TR" dirty="0">
              <a:latin typeface="Quicksand" charset="-94"/>
            </a:endParaRPr>
          </a:p>
          <a:p>
            <a:r>
              <a:rPr lang="tr-TR" b="1" dirty="0">
                <a:latin typeface="Quicksand" charset="-94"/>
              </a:rPr>
              <a:t>Psikolojik nedenler:</a:t>
            </a:r>
            <a:r>
              <a:rPr lang="tr-TR" dirty="0">
                <a:latin typeface="Quicksand" charset="-94"/>
              </a:rPr>
              <a:t>  %35</a:t>
            </a:r>
            <a:br>
              <a:rPr lang="tr-TR" dirty="0">
                <a:latin typeface="Quicksand" charset="-94"/>
              </a:rPr>
            </a:br>
            <a:r>
              <a:rPr lang="tr-TR" dirty="0">
                <a:latin typeface="Quicksand" charset="-94"/>
              </a:rPr>
              <a:t>(Her 100 katılımcıdan 35’i şiddetin nedenini karşı tarafın öfke kontrolsüzlüğü, kıskançlık veya özgüven eksikliği gibi psikolojik etkenlere bağlamıştır.)</a:t>
            </a:r>
          </a:p>
          <a:p>
            <a:r>
              <a:rPr lang="tr-TR" b="1" dirty="0">
                <a:latin typeface="Quicksand" charset="-94"/>
              </a:rPr>
              <a:t>Eğitimsizlik:</a:t>
            </a:r>
            <a:r>
              <a:rPr lang="tr-TR" dirty="0">
                <a:latin typeface="Quicksand" charset="-94"/>
              </a:rPr>
              <a:t>  %25</a:t>
            </a:r>
            <a:br>
              <a:rPr lang="tr-TR" dirty="0">
                <a:latin typeface="Quicksand" charset="-94"/>
              </a:rPr>
            </a:br>
            <a:r>
              <a:rPr lang="tr-TR" dirty="0">
                <a:latin typeface="Quicksand" charset="-94"/>
              </a:rPr>
              <a:t>(Her 4 katılımcıdan 1’i şiddetin temelinde eğitimsizlik, aile bilinci ve toplumsal bilinç ve </a:t>
            </a:r>
            <a:r>
              <a:rPr lang="tr-TR" dirty="0" err="1">
                <a:latin typeface="Quicksand" charset="-94"/>
              </a:rPr>
              <a:t>farkındalık</a:t>
            </a:r>
            <a:r>
              <a:rPr lang="tr-TR" dirty="0">
                <a:latin typeface="Quicksand" charset="-94"/>
              </a:rPr>
              <a:t> eksikliği veya okumamışlık olduğunu belirtmiştir.)</a:t>
            </a:r>
          </a:p>
          <a:p>
            <a:r>
              <a:rPr lang="tr-TR" b="1" dirty="0">
                <a:latin typeface="Quicksand" charset="-94"/>
              </a:rPr>
              <a:t>Kültürsüzlük:</a:t>
            </a:r>
            <a:r>
              <a:rPr lang="tr-TR" dirty="0">
                <a:latin typeface="Quicksand" charset="-94"/>
              </a:rPr>
              <a:t>  %17</a:t>
            </a:r>
            <a:br>
              <a:rPr lang="tr-TR" dirty="0">
                <a:latin typeface="Quicksand" charset="-94"/>
              </a:rPr>
            </a:br>
            <a:r>
              <a:rPr lang="tr-TR" dirty="0">
                <a:latin typeface="Quicksand" charset="-94"/>
              </a:rPr>
              <a:t>(Yaklaşık her 6 katılımcıdan 1’i toplumsal ve kültürel değerlerin zayıflığını neden olarak göstermiştir.)</a:t>
            </a:r>
          </a:p>
          <a:p>
            <a:r>
              <a:rPr lang="tr-TR" b="1" dirty="0">
                <a:latin typeface="Quicksand" charset="-94"/>
              </a:rPr>
              <a:t>Ceza yetersizliği:</a:t>
            </a:r>
            <a:r>
              <a:rPr lang="tr-TR" dirty="0">
                <a:latin typeface="Quicksand" charset="-94"/>
              </a:rPr>
              <a:t>  %15</a:t>
            </a:r>
            <a:br>
              <a:rPr lang="tr-TR" dirty="0">
                <a:latin typeface="Quicksand" charset="-94"/>
              </a:rPr>
            </a:br>
            <a:r>
              <a:rPr lang="tr-TR" dirty="0">
                <a:latin typeface="Quicksand" charset="-94"/>
              </a:rPr>
              <a:t>(Her 7 katılımcıdan 1’i cezaların caydırıcı olmamasını şiddetin nedeni olarak görmektedir.)</a:t>
            </a:r>
          </a:p>
          <a:p>
            <a:r>
              <a:rPr lang="tr-TR" b="1" dirty="0">
                <a:latin typeface="Quicksand" charset="-94"/>
              </a:rPr>
              <a:t>Madde ve alkol kullanımı:</a:t>
            </a:r>
            <a:r>
              <a:rPr lang="tr-TR" dirty="0">
                <a:latin typeface="Quicksand" charset="-94"/>
              </a:rPr>
              <a:t>  %4</a:t>
            </a:r>
            <a:br>
              <a:rPr lang="tr-TR" dirty="0">
                <a:latin typeface="Quicksand" charset="-94"/>
              </a:rPr>
            </a:br>
            <a:r>
              <a:rPr lang="tr-TR" dirty="0">
                <a:latin typeface="Quicksand" charset="-94"/>
              </a:rPr>
              <a:t>(Her 25 katılımcıdan 1’i madde veya alkol kullanımını şiddeti tetikleyen bir unsur olarak belirtmiştir.)</a:t>
            </a:r>
            <a:endParaRPr lang="tr-TR" dirty="0"/>
          </a:p>
        </p:txBody>
      </p:sp>
      <p:pic>
        <p:nvPicPr>
          <p:cNvPr id="18434" name="Picture 2"/>
          <p:cNvPicPr>
            <a:picLocks noChangeAspect="1" noChangeArrowheads="1"/>
          </p:cNvPicPr>
          <p:nvPr/>
        </p:nvPicPr>
        <p:blipFill>
          <a:blip r:embed="rId3"/>
          <a:srcRect/>
          <a:stretch>
            <a:fillRect/>
          </a:stretch>
        </p:blipFill>
        <p:spPr bwMode="auto">
          <a:xfrm>
            <a:off x="285688" y="2071666"/>
            <a:ext cx="11430016" cy="6000792"/>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7A2BC43E-565E-84DD-84B4-140DE80034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34" y="8425660"/>
            <a:ext cx="1837284" cy="183728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23</a:t>
            </a:fld>
            <a:endParaRPr lang="en-US" dirty="0"/>
          </a:p>
        </p:txBody>
      </p:sp>
      <p:sp>
        <p:nvSpPr>
          <p:cNvPr id="6" name="Freeform 6"/>
          <p:cNvSpPr/>
          <p:nvPr/>
        </p:nvSpPr>
        <p:spPr>
          <a:xfrm>
            <a:off x="16573330" y="8721156"/>
            <a:ext cx="1428734" cy="1361059"/>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571572" y="8001020"/>
            <a:ext cx="13430344" cy="1141466"/>
          </a:xfrm>
          <a:prstGeom prst="rect">
            <a:avLst/>
          </a:prstGeom>
          <a:noFill/>
        </p:spPr>
        <p:txBody>
          <a:bodyPr wrap="square" rtlCol="0">
            <a:spAutoFit/>
          </a:bodyPr>
          <a:lstStyle/>
          <a:p>
            <a:pPr algn="just">
              <a:lnSpc>
                <a:spcPct val="150000"/>
              </a:lnSpc>
            </a:pPr>
            <a:r>
              <a:rPr lang="tr-TR" sz="2400" dirty="0">
                <a:latin typeface="Quicksand" charset="-94"/>
              </a:rPr>
              <a:t>Şiddet mağduru kadınlara, şiddete uğradıktan sonra yardım talebinde bulunup bulunmadıkları sorulduğunda </a:t>
            </a:r>
            <a:r>
              <a:rPr lang="tr-TR" sz="2400" b="1" dirty="0">
                <a:latin typeface="Quicksand" charset="-94"/>
              </a:rPr>
              <a:t>% 81’i yardım talebinde bulunmadığını </a:t>
            </a:r>
            <a:r>
              <a:rPr lang="tr-TR" sz="2400" dirty="0">
                <a:latin typeface="Quicksand" charset="-94"/>
              </a:rPr>
              <a:t>belirtmiştir.</a:t>
            </a:r>
            <a:endParaRPr lang="tr-TR" sz="2400" dirty="0"/>
          </a:p>
        </p:txBody>
      </p:sp>
      <p:pic>
        <p:nvPicPr>
          <p:cNvPr id="19458" name="Picture 2"/>
          <p:cNvPicPr>
            <a:picLocks noChangeAspect="1" noChangeArrowheads="1"/>
          </p:cNvPicPr>
          <p:nvPr/>
        </p:nvPicPr>
        <p:blipFill>
          <a:blip r:embed="rId3"/>
          <a:srcRect/>
          <a:stretch>
            <a:fillRect/>
          </a:stretch>
        </p:blipFill>
        <p:spPr bwMode="auto">
          <a:xfrm>
            <a:off x="1643009" y="928658"/>
            <a:ext cx="14436459" cy="6858048"/>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93419F5A-93F8-766B-FC79-CF649E46FC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936" y="8851390"/>
            <a:ext cx="1428734" cy="142873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24</a:t>
            </a:fld>
            <a:endParaRPr lang="en-US" dirty="0"/>
          </a:p>
        </p:txBody>
      </p:sp>
      <p:sp>
        <p:nvSpPr>
          <p:cNvPr id="6" name="Freeform 6"/>
          <p:cNvSpPr/>
          <p:nvPr/>
        </p:nvSpPr>
        <p:spPr>
          <a:xfrm>
            <a:off x="16883538" y="8769191"/>
            <a:ext cx="1305205" cy="1328936"/>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428696" y="7858144"/>
            <a:ext cx="13430344" cy="1428276"/>
          </a:xfrm>
          <a:prstGeom prst="rect">
            <a:avLst/>
          </a:prstGeom>
          <a:noFill/>
        </p:spPr>
        <p:txBody>
          <a:bodyPr wrap="square" rtlCol="0">
            <a:spAutoFit/>
          </a:bodyPr>
          <a:lstStyle/>
          <a:p>
            <a:pPr algn="just">
              <a:lnSpc>
                <a:spcPct val="150000"/>
              </a:lnSpc>
            </a:pPr>
            <a:r>
              <a:rPr lang="tr-TR" sz="2000" dirty="0">
                <a:latin typeface="Quicksand" charset="-94"/>
              </a:rPr>
              <a:t>Yardım talebinde bulunanların ise </a:t>
            </a:r>
            <a:r>
              <a:rPr lang="tr-TR" sz="2000" b="1" dirty="0">
                <a:latin typeface="Quicksand" charset="-94"/>
              </a:rPr>
              <a:t>% 53’ü polise, karakola başvurduklarını </a:t>
            </a:r>
            <a:r>
              <a:rPr lang="tr-TR" sz="2000" dirty="0">
                <a:latin typeface="Quicksand" charset="-94"/>
              </a:rPr>
              <a:t>beyan etmişlerdir. Bunun yanı sıra şiddet mağduru kadınların yardım talebinde bulunanların arasında </a:t>
            </a:r>
            <a:r>
              <a:rPr lang="tr-TR" sz="2000" b="1" dirty="0">
                <a:latin typeface="Quicksand" charset="-94"/>
              </a:rPr>
              <a:t>%28’lik kısmı ise aile veya arkadaşlarından </a:t>
            </a:r>
            <a:r>
              <a:rPr lang="tr-TR" sz="2000" dirty="0">
                <a:latin typeface="Quicksand" charset="-94"/>
              </a:rPr>
              <a:t>yardım talebinde bulunmuşlardır.</a:t>
            </a:r>
            <a:endParaRPr lang="tr-TR" sz="2000" dirty="0"/>
          </a:p>
        </p:txBody>
      </p:sp>
      <p:pic>
        <p:nvPicPr>
          <p:cNvPr id="20482" name="Picture 2"/>
          <p:cNvPicPr>
            <a:picLocks noChangeAspect="1" noChangeArrowheads="1"/>
          </p:cNvPicPr>
          <p:nvPr/>
        </p:nvPicPr>
        <p:blipFill>
          <a:blip r:embed="rId3"/>
          <a:srcRect/>
          <a:stretch>
            <a:fillRect/>
          </a:stretch>
        </p:blipFill>
        <p:spPr bwMode="auto">
          <a:xfrm>
            <a:off x="1500134" y="785783"/>
            <a:ext cx="13073154" cy="6887822"/>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F6B952AA-29A6-29A4-80B5-1061FB2E1A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26" y="8947760"/>
            <a:ext cx="1328936" cy="132893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25</a:t>
            </a:fld>
            <a:endParaRPr lang="en-US" dirty="0"/>
          </a:p>
        </p:txBody>
      </p:sp>
      <p:sp>
        <p:nvSpPr>
          <p:cNvPr id="6" name="Freeform 6"/>
          <p:cNvSpPr/>
          <p:nvPr/>
        </p:nvSpPr>
        <p:spPr>
          <a:xfrm>
            <a:off x="16895342" y="9104537"/>
            <a:ext cx="1139396" cy="1160113"/>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071506" y="7500954"/>
            <a:ext cx="13716096" cy="1631216"/>
          </a:xfrm>
          <a:prstGeom prst="rect">
            <a:avLst/>
          </a:prstGeom>
          <a:noFill/>
        </p:spPr>
        <p:txBody>
          <a:bodyPr wrap="square" rtlCol="0">
            <a:spAutoFit/>
          </a:bodyPr>
          <a:lstStyle/>
          <a:p>
            <a:pPr algn="just"/>
            <a:r>
              <a:rPr lang="tr-TR" sz="2000" dirty="0">
                <a:latin typeface="Quicksand" charset="-94"/>
              </a:rPr>
              <a:t>Yardım talebinde bulunmayan şiddet mağdurlarına, bunun nedeni sorulduğunda </a:t>
            </a:r>
            <a:r>
              <a:rPr lang="tr-TR" sz="2000" b="1" dirty="0">
                <a:latin typeface="Quicksand" charset="-94"/>
              </a:rPr>
              <a:t>%29’u korku ve tehdit ile karşı karşıya kaldığından</a:t>
            </a:r>
            <a:r>
              <a:rPr lang="tr-TR" sz="2000" dirty="0">
                <a:latin typeface="Quicksand" charset="-94"/>
              </a:rPr>
              <a:t>, </a:t>
            </a:r>
            <a:r>
              <a:rPr lang="tr-TR" sz="2000" b="1" dirty="0">
                <a:latin typeface="Quicksand" charset="-94"/>
              </a:rPr>
              <a:t>yine %29’u şiddet uygulayan ile aynı evde yaşamasından dolayı yardım talebinde bulunmadığını/bulunamadığını belirtmiştir</a:t>
            </a:r>
            <a:r>
              <a:rPr lang="tr-TR" sz="2000" dirty="0">
                <a:latin typeface="Quicksand" charset="-94"/>
              </a:rPr>
              <a:t>. Ayrıca %17’lik bir kesim de kendisine inanılmayacağını düşündüğü için yardım talebinde bulunmadığını belirtmiştir. Tüm bu durumların yanı sıra şiddet mağduru kadınların </a:t>
            </a:r>
            <a:r>
              <a:rPr lang="tr-TR" sz="2000" b="1" dirty="0">
                <a:latin typeface="Quicksand" charset="-94"/>
              </a:rPr>
              <a:t>%14 aile/mahalle/çevre baskısı yüzünden</a:t>
            </a:r>
            <a:r>
              <a:rPr lang="tr-TR" sz="2000" dirty="0">
                <a:latin typeface="Quicksand" charset="-94"/>
              </a:rPr>
              <a:t> yardım talebinde bulunmadıklarını belirtmişlerdir. </a:t>
            </a:r>
            <a:endParaRPr lang="tr-TR" sz="2000" dirty="0"/>
          </a:p>
        </p:txBody>
      </p:sp>
      <p:pic>
        <p:nvPicPr>
          <p:cNvPr id="21506" name="Picture 2"/>
          <p:cNvPicPr>
            <a:picLocks noChangeAspect="1" noChangeArrowheads="1"/>
          </p:cNvPicPr>
          <p:nvPr/>
        </p:nvPicPr>
        <p:blipFill>
          <a:blip r:embed="rId3"/>
          <a:srcRect/>
          <a:stretch>
            <a:fillRect/>
          </a:stretch>
        </p:blipFill>
        <p:spPr bwMode="auto">
          <a:xfrm>
            <a:off x="1142944" y="571468"/>
            <a:ext cx="12858840" cy="6725344"/>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F7747A5C-59F5-124F-F444-5AA869D3D3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702" y="9132170"/>
            <a:ext cx="1139396" cy="113939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26</a:t>
            </a:fld>
            <a:endParaRPr lang="en-US" dirty="0"/>
          </a:p>
        </p:txBody>
      </p:sp>
      <p:sp>
        <p:nvSpPr>
          <p:cNvPr id="6" name="Freeform 6"/>
          <p:cNvSpPr/>
          <p:nvPr/>
        </p:nvSpPr>
        <p:spPr>
          <a:xfrm>
            <a:off x="16927230" y="9041944"/>
            <a:ext cx="1161390" cy="1182506"/>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071506" y="8143896"/>
            <a:ext cx="13716096" cy="966611"/>
          </a:xfrm>
          <a:prstGeom prst="rect">
            <a:avLst/>
          </a:prstGeom>
          <a:noFill/>
        </p:spPr>
        <p:txBody>
          <a:bodyPr wrap="square" rtlCol="0">
            <a:spAutoFit/>
          </a:bodyPr>
          <a:lstStyle/>
          <a:p>
            <a:pPr algn="just">
              <a:lnSpc>
                <a:spcPct val="150000"/>
              </a:lnSpc>
            </a:pPr>
            <a:r>
              <a:rPr lang="tr-TR" sz="2000" dirty="0">
                <a:latin typeface="Quicksand" charset="-94"/>
              </a:rPr>
              <a:t>Tüm katılımcılara yöneltilen “Sizce Türkiye Cumhuriyeti Devleti kadınları şiddete karşı korumak için yeterli önlemleri alıyor mu?” sorusuna ise </a:t>
            </a:r>
            <a:r>
              <a:rPr lang="tr-TR" sz="2000" b="1" dirty="0">
                <a:latin typeface="Quicksand" charset="-94"/>
              </a:rPr>
              <a:t>KATILIMCILARIN YANITI %90 (1112 KİŞİ) HAYIR ŞEKLİNDE OLMUŞTUR. </a:t>
            </a:r>
            <a:endParaRPr lang="tr-TR" sz="2000" b="1" dirty="0"/>
          </a:p>
        </p:txBody>
      </p:sp>
      <p:pic>
        <p:nvPicPr>
          <p:cNvPr id="22530" name="Picture 2"/>
          <p:cNvPicPr>
            <a:picLocks noChangeAspect="1" noChangeArrowheads="1"/>
          </p:cNvPicPr>
          <p:nvPr/>
        </p:nvPicPr>
        <p:blipFill>
          <a:blip r:embed="rId3"/>
          <a:srcRect/>
          <a:stretch>
            <a:fillRect/>
          </a:stretch>
        </p:blipFill>
        <p:spPr bwMode="auto">
          <a:xfrm>
            <a:off x="1103482" y="1000096"/>
            <a:ext cx="13255492" cy="6834053"/>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6725A099-A4AD-7547-5D0F-27F0772A85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008" y="9103940"/>
            <a:ext cx="1120510" cy="112051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27</a:t>
            </a:fld>
            <a:endParaRPr lang="en-US" dirty="0"/>
          </a:p>
        </p:txBody>
      </p:sp>
      <p:sp>
        <p:nvSpPr>
          <p:cNvPr id="6" name="Freeform 6"/>
          <p:cNvSpPr/>
          <p:nvPr/>
        </p:nvSpPr>
        <p:spPr>
          <a:xfrm>
            <a:off x="16999277" y="9044198"/>
            <a:ext cx="1161390" cy="1182506"/>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071506" y="8215334"/>
            <a:ext cx="13716096" cy="1015663"/>
          </a:xfrm>
          <a:prstGeom prst="rect">
            <a:avLst/>
          </a:prstGeom>
          <a:noFill/>
        </p:spPr>
        <p:txBody>
          <a:bodyPr wrap="square" rtlCol="0">
            <a:spAutoFit/>
          </a:bodyPr>
          <a:lstStyle/>
          <a:p>
            <a:pPr algn="just">
              <a:lnSpc>
                <a:spcPct val="150000"/>
              </a:lnSpc>
            </a:pPr>
            <a:r>
              <a:rPr lang="tr-TR" sz="2000" dirty="0">
                <a:latin typeface="Quicksand" charset="-94"/>
              </a:rPr>
              <a:t>Katılımcı kadınlara bu soru yöneltildiğinde alınan </a:t>
            </a:r>
            <a:r>
              <a:rPr lang="tr-TR" sz="2000" b="1" dirty="0">
                <a:latin typeface="Quicksand" charset="-94"/>
              </a:rPr>
              <a:t>CEVAPLAR %82 HAYIR (1013 KİŞİ), %9 EVET (111 KİŞİ) VE %9 KARARSIZ (111 KİŞİ) ŞEKLİNDEDİR.</a:t>
            </a:r>
          </a:p>
        </p:txBody>
      </p:sp>
      <p:pic>
        <p:nvPicPr>
          <p:cNvPr id="23554" name="Picture 2"/>
          <p:cNvPicPr>
            <a:picLocks noChangeAspect="1" noChangeArrowheads="1"/>
          </p:cNvPicPr>
          <p:nvPr/>
        </p:nvPicPr>
        <p:blipFill>
          <a:blip r:embed="rId3"/>
          <a:srcRect/>
          <a:stretch>
            <a:fillRect/>
          </a:stretch>
        </p:blipFill>
        <p:spPr bwMode="auto">
          <a:xfrm>
            <a:off x="1214382" y="642906"/>
            <a:ext cx="13287467" cy="7472811"/>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0E50C3CB-CCBD-C2BC-3C4C-2C67CBBFD8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333" y="9112271"/>
            <a:ext cx="1087049" cy="108704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28</a:t>
            </a:fld>
            <a:endParaRPr lang="en-US" dirty="0"/>
          </a:p>
        </p:txBody>
      </p:sp>
      <p:sp>
        <p:nvSpPr>
          <p:cNvPr id="6" name="Freeform 6"/>
          <p:cNvSpPr/>
          <p:nvPr/>
        </p:nvSpPr>
        <p:spPr>
          <a:xfrm>
            <a:off x="16960080" y="9053052"/>
            <a:ext cx="1184920" cy="1206464"/>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071506" y="8215334"/>
            <a:ext cx="13716096" cy="961802"/>
          </a:xfrm>
          <a:prstGeom prst="rect">
            <a:avLst/>
          </a:prstGeom>
          <a:noFill/>
        </p:spPr>
        <p:txBody>
          <a:bodyPr wrap="square" rtlCol="0">
            <a:spAutoFit/>
          </a:bodyPr>
          <a:lstStyle/>
          <a:p>
            <a:pPr algn="just">
              <a:lnSpc>
                <a:spcPct val="150000"/>
              </a:lnSpc>
            </a:pPr>
            <a:r>
              <a:rPr lang="tr-TR" sz="2000" dirty="0">
                <a:latin typeface="Quicksand" charset="-94"/>
              </a:rPr>
              <a:t>Katılımcı kadınlara bu soru yöneltildiğinde verilen </a:t>
            </a:r>
            <a:r>
              <a:rPr lang="tr-TR" sz="2000" b="1" dirty="0">
                <a:latin typeface="Quicksand" charset="-94"/>
              </a:rPr>
              <a:t>cevaplar %87 ile Hayır (1075 kişi), %6 Evet (74 kişi) ve %7 Kararsız (87 kişi) şeklinde olmuştur. </a:t>
            </a:r>
          </a:p>
        </p:txBody>
      </p:sp>
      <p:pic>
        <p:nvPicPr>
          <p:cNvPr id="24578" name="Picture 2"/>
          <p:cNvPicPr>
            <a:picLocks noChangeAspect="1" noChangeArrowheads="1"/>
          </p:cNvPicPr>
          <p:nvPr/>
        </p:nvPicPr>
        <p:blipFill>
          <a:blip r:embed="rId3"/>
          <a:srcRect/>
          <a:stretch>
            <a:fillRect/>
          </a:stretch>
        </p:blipFill>
        <p:spPr bwMode="auto">
          <a:xfrm>
            <a:off x="1142944" y="770873"/>
            <a:ext cx="13287468" cy="7397146"/>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6E13D6A4-1817-1E97-3124-24CD77B224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04" y="9102080"/>
            <a:ext cx="1184920" cy="118492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29</a:t>
            </a:fld>
            <a:endParaRPr lang="en-US" dirty="0"/>
          </a:p>
        </p:txBody>
      </p:sp>
      <p:sp>
        <p:nvSpPr>
          <p:cNvPr id="6" name="Freeform 6"/>
          <p:cNvSpPr/>
          <p:nvPr/>
        </p:nvSpPr>
        <p:spPr>
          <a:xfrm>
            <a:off x="16920864" y="8894636"/>
            <a:ext cx="1256928" cy="1279781"/>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071506" y="8072458"/>
            <a:ext cx="13716096" cy="961802"/>
          </a:xfrm>
          <a:prstGeom prst="rect">
            <a:avLst/>
          </a:prstGeom>
          <a:noFill/>
        </p:spPr>
        <p:txBody>
          <a:bodyPr wrap="square" rtlCol="0">
            <a:spAutoFit/>
          </a:bodyPr>
          <a:lstStyle/>
          <a:p>
            <a:pPr algn="just">
              <a:lnSpc>
                <a:spcPct val="150000"/>
              </a:lnSpc>
            </a:pPr>
            <a:r>
              <a:rPr lang="tr-TR" sz="2000" dirty="0">
                <a:latin typeface="Quicksand" charset="-94"/>
              </a:rPr>
              <a:t>Bu soruya ilişkin olarak katılımcı kadınlar </a:t>
            </a:r>
            <a:r>
              <a:rPr lang="tr-TR" sz="2000" b="1" dirty="0">
                <a:latin typeface="Quicksand" charset="-94"/>
              </a:rPr>
              <a:t>%93’lük bir oran ile (1150 kişi) “akşam/gece” yanıtını verirken</a:t>
            </a:r>
            <a:r>
              <a:rPr lang="tr-TR" sz="2000" dirty="0">
                <a:latin typeface="Quicksand" charset="-94"/>
              </a:rPr>
              <a:t>, %4’lük bir kesim (50 kişi) öğlen yanıtını vermiştir. Sabah yanıtını veren kişi oranı ise %3 (36 kişi) şeklindedir.</a:t>
            </a:r>
            <a:endParaRPr lang="tr-TR" sz="2000" b="1" dirty="0">
              <a:latin typeface="Quicksand" charset="-94"/>
            </a:endParaRPr>
          </a:p>
        </p:txBody>
      </p:sp>
      <p:pic>
        <p:nvPicPr>
          <p:cNvPr id="1026" name="Picture 2"/>
          <p:cNvPicPr>
            <a:picLocks noChangeAspect="1" noChangeArrowheads="1"/>
          </p:cNvPicPr>
          <p:nvPr/>
        </p:nvPicPr>
        <p:blipFill>
          <a:blip r:embed="rId3"/>
          <a:srcRect/>
          <a:stretch>
            <a:fillRect/>
          </a:stretch>
        </p:blipFill>
        <p:spPr bwMode="auto">
          <a:xfrm>
            <a:off x="1142944" y="928658"/>
            <a:ext cx="13520913" cy="6988566"/>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21754FDB-ED06-169F-9C0A-D1005EF7CF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92" y="8959924"/>
            <a:ext cx="1256928" cy="125692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30</a:t>
            </a:fld>
            <a:endParaRPr lang="en-US" dirty="0"/>
          </a:p>
        </p:txBody>
      </p:sp>
      <p:sp>
        <p:nvSpPr>
          <p:cNvPr id="6" name="Freeform 6"/>
          <p:cNvSpPr/>
          <p:nvPr/>
        </p:nvSpPr>
        <p:spPr>
          <a:xfrm>
            <a:off x="16865020" y="8875542"/>
            <a:ext cx="1184920" cy="1206464"/>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142944" y="7715268"/>
            <a:ext cx="13716096" cy="1477328"/>
          </a:xfrm>
          <a:prstGeom prst="rect">
            <a:avLst/>
          </a:prstGeom>
          <a:noFill/>
        </p:spPr>
        <p:txBody>
          <a:bodyPr wrap="square" rtlCol="0">
            <a:spAutoFit/>
          </a:bodyPr>
          <a:lstStyle/>
          <a:p>
            <a:pPr algn="just">
              <a:lnSpc>
                <a:spcPct val="150000"/>
              </a:lnSpc>
            </a:pPr>
            <a:r>
              <a:rPr lang="tr-TR" sz="2000" dirty="0">
                <a:latin typeface="Quicksand" charset="-94"/>
              </a:rPr>
              <a:t>Katılımcılara yöneltilen bir diğer soru da “S.11. Türkiye’de kadına yönelik şiddet ile ilgili politikalar üretmekle yükümlü olan bakanlık veya bakanlıklar ile ilgili bilgi sahibi misiniz?” şeklindeydi. </a:t>
            </a:r>
            <a:r>
              <a:rPr lang="tr-TR" sz="2000" b="1" dirty="0">
                <a:latin typeface="Quicksand" charset="-94"/>
              </a:rPr>
              <a:t>Katılımcıların %61’i Hayır (754 kişi) yanıtını verirken %39’u (482 kişi) Evet yanıtını vermiştir. </a:t>
            </a:r>
          </a:p>
        </p:txBody>
      </p:sp>
      <p:pic>
        <p:nvPicPr>
          <p:cNvPr id="2050" name="Picture 2"/>
          <p:cNvPicPr>
            <a:picLocks noChangeAspect="1" noChangeArrowheads="1"/>
          </p:cNvPicPr>
          <p:nvPr/>
        </p:nvPicPr>
        <p:blipFill>
          <a:blip r:embed="rId3"/>
          <a:srcRect/>
          <a:stretch>
            <a:fillRect/>
          </a:stretch>
        </p:blipFill>
        <p:spPr bwMode="auto">
          <a:xfrm>
            <a:off x="1285820" y="714344"/>
            <a:ext cx="12501650" cy="6903441"/>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AE8C8198-268D-A234-A84B-A2CD6849EF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00" y="8942067"/>
            <a:ext cx="1184920" cy="118492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31</a:t>
            </a:fld>
            <a:endParaRPr lang="en-US" dirty="0"/>
          </a:p>
        </p:txBody>
      </p:sp>
      <p:sp>
        <p:nvSpPr>
          <p:cNvPr id="6" name="Freeform 6"/>
          <p:cNvSpPr/>
          <p:nvPr/>
        </p:nvSpPr>
        <p:spPr>
          <a:xfrm>
            <a:off x="16212210" y="8173468"/>
            <a:ext cx="2075790" cy="2113532"/>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571572" y="1785914"/>
            <a:ext cx="14073286" cy="5632311"/>
          </a:xfrm>
          <a:prstGeom prst="rect">
            <a:avLst/>
          </a:prstGeom>
          <a:noFill/>
        </p:spPr>
        <p:txBody>
          <a:bodyPr wrap="square" rtlCol="0">
            <a:spAutoFit/>
          </a:bodyPr>
          <a:lstStyle/>
          <a:p>
            <a:pPr algn="just">
              <a:lnSpc>
                <a:spcPct val="150000"/>
              </a:lnSpc>
            </a:pPr>
            <a:r>
              <a:rPr lang="tr-TR" sz="2400" dirty="0">
                <a:latin typeface="Quicksand" charset="-94"/>
              </a:rPr>
              <a:t>Bu sorunun ardılı olarak </a:t>
            </a:r>
            <a:r>
              <a:rPr lang="tr-TR" sz="2400" b="1" dirty="0">
                <a:latin typeface="Quicksand" charset="-94"/>
              </a:rPr>
              <a:t>“BU KONUDA YENİ BİR BAKANLIK KURULMALI MIDIR?” </a:t>
            </a:r>
            <a:r>
              <a:rPr lang="tr-TR" sz="2400" dirty="0">
                <a:latin typeface="Quicksand" charset="-94"/>
              </a:rPr>
              <a:t>şeklinde bırakılan açık uçlu soru sorulmuştur. Bu kısımla ilgili olarak sayısal olarak analiz edilebilecek düzeyde anlamlı alternatif bulgulara rastlanılamamakla birlikte;  anlamlandırılabilen düzeyde iki farklı cevap kategorize edilebilmiştir.</a:t>
            </a:r>
          </a:p>
          <a:p>
            <a:pPr algn="just">
              <a:lnSpc>
                <a:spcPct val="150000"/>
              </a:lnSpc>
            </a:pPr>
            <a:endParaRPr lang="tr-TR" sz="2400" b="1" dirty="0">
              <a:latin typeface="Quicksand" charset="-94"/>
            </a:endParaRPr>
          </a:p>
          <a:p>
            <a:pPr algn="just">
              <a:lnSpc>
                <a:spcPct val="150000"/>
              </a:lnSpc>
            </a:pPr>
            <a:r>
              <a:rPr lang="tr-TR" sz="2400" b="1" dirty="0">
                <a:latin typeface="Quicksand" charset="-94"/>
              </a:rPr>
              <a:t>Bir kısım kadın, “Yalnızca kadın alanında çalışan Kadın Bakanlığı kurulmalı ve polisiye önlemi sağlanmalı” derken bir kısım kadın ise, “Mevcut Aile ve Sosyal Politikalar Bakanlığı’nın kadına yönelik şiddetle mücadelede risk odaklı yaklaşımla denetim ve önleme mekanizmalarını güçlendirmesini, kanunların etkin şekilde uygulanmasını sağlayıp denetim mekanizmalarını arttırması” gerektiğini beyan etmiştir</a:t>
            </a:r>
            <a:r>
              <a:rPr lang="tr-TR" sz="2400" dirty="0">
                <a:latin typeface="Quicksand" charset="-94"/>
              </a:rPr>
              <a:t>.</a:t>
            </a:r>
            <a:endParaRPr lang="tr-TR" sz="2400" b="1" dirty="0">
              <a:latin typeface="Quicksand" charset="-94"/>
            </a:endParaRPr>
          </a:p>
        </p:txBody>
      </p:sp>
      <p:pic>
        <p:nvPicPr>
          <p:cNvPr id="5" name="Resim 4">
            <a:extLst>
              <a:ext uri="{FF2B5EF4-FFF2-40B4-BE49-F238E27FC236}">
                <a16:creationId xmlns:a16="http://schemas.microsoft.com/office/drawing/2014/main" id="{40329D7C-B3D5-718D-6FBA-891BD07BC4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095" y="8022369"/>
            <a:ext cx="2075790" cy="207579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32</a:t>
            </a:fld>
            <a:endParaRPr lang="en-US" dirty="0"/>
          </a:p>
        </p:txBody>
      </p:sp>
      <p:sp>
        <p:nvSpPr>
          <p:cNvPr id="6" name="Freeform 6"/>
          <p:cNvSpPr/>
          <p:nvPr/>
        </p:nvSpPr>
        <p:spPr>
          <a:xfrm>
            <a:off x="16808464" y="8931295"/>
            <a:ext cx="1184920" cy="1206464"/>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571572" y="6357946"/>
            <a:ext cx="14073286" cy="2952347"/>
          </a:xfrm>
          <a:prstGeom prst="rect">
            <a:avLst/>
          </a:prstGeom>
          <a:noFill/>
        </p:spPr>
        <p:txBody>
          <a:bodyPr wrap="square" rtlCol="0">
            <a:spAutoFit/>
          </a:bodyPr>
          <a:lstStyle/>
          <a:p>
            <a:pPr algn="just">
              <a:lnSpc>
                <a:spcPct val="150000"/>
              </a:lnSpc>
            </a:pPr>
            <a:r>
              <a:rPr lang="tr-TR" dirty="0">
                <a:latin typeface="Quicksand" charset="-94"/>
              </a:rPr>
              <a:t>Katılımcılara yöneltilen bu açık uçlu soru ile alınan yanıtlar kategorize edilerek analiz edilmiştir. Verilen cevapların örnekleriyle birlikte yüzdesel dağılımları ise; </a:t>
            </a:r>
            <a:r>
              <a:rPr lang="tr-TR" b="1" dirty="0">
                <a:latin typeface="Quicksand" charset="-94"/>
              </a:rPr>
              <a:t>%53’lük bir kesimce (655 kişi) “cezai yaptırımların ağırlaştırılması” (kadına karşı işlenen kasten yaralama, tehdit, cinsel saldırı gibi suçların alt/üst sınırlarının artırılması, "iyi hal" indirimlerinin sınırlandırılması vb.), %19’luk kesim (235 kişi) “eğitim” (erkeklerin şiddetten uzaklaşmasını sağlayacak eğitimler, eğitimde fırsat eşitliği, kadınların eğitim düzeyinin artışı vb.), %17’lik kesim (210 kişi) “önleyici ve koruyucu yasalar”, %6’lık kesim “İstanbul sözleşmesi” ve %3’lük kesim diğer olarak </a:t>
            </a:r>
            <a:r>
              <a:rPr lang="tr-TR" b="1" dirty="0" err="1">
                <a:latin typeface="Quicksand" charset="-94"/>
              </a:rPr>
              <a:t>kategorilendirilen</a:t>
            </a:r>
            <a:r>
              <a:rPr lang="tr-TR" b="1" dirty="0">
                <a:latin typeface="Quicksand" charset="-94"/>
              </a:rPr>
              <a:t> cevaplar (devrim, bireysel silahlanmanın sona erdirilmesi, kadınların toplumsal alanlarda erkeklere ihtiyaç duymadan sosyalleşebileceği güvenli ve özgür alanların olması vb.) </a:t>
            </a:r>
            <a:r>
              <a:rPr lang="tr-TR" dirty="0">
                <a:latin typeface="Quicksand" charset="-94"/>
              </a:rPr>
              <a:t>şeklinde yanıtlardan oluşmaktadır.</a:t>
            </a:r>
          </a:p>
        </p:txBody>
      </p:sp>
      <p:pic>
        <p:nvPicPr>
          <p:cNvPr id="26626" name="Picture 2"/>
          <p:cNvPicPr>
            <a:picLocks noChangeAspect="1" noChangeArrowheads="1"/>
          </p:cNvPicPr>
          <p:nvPr/>
        </p:nvPicPr>
        <p:blipFill>
          <a:blip r:embed="rId3"/>
          <a:srcRect/>
          <a:stretch>
            <a:fillRect/>
          </a:stretch>
        </p:blipFill>
        <p:spPr bwMode="auto">
          <a:xfrm>
            <a:off x="1643010" y="428591"/>
            <a:ext cx="11001452" cy="5834687"/>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B3452C01-9716-AF4C-0132-42AFD9F92E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1940" y="8877301"/>
            <a:ext cx="1184920" cy="118492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Altbilgi Yer Tutucusu"/>
          <p:cNvSpPr>
            <a:spLocks noGrp="1"/>
          </p:cNvSpPr>
          <p:nvPr>
            <p:ph type="ftr" sz="quarter" idx="11"/>
          </p:nvPr>
        </p:nvSpPr>
        <p:spPr/>
        <p:txBody>
          <a:bodyPr/>
          <a:lstStyle/>
          <a:p>
            <a:r>
              <a:rPr lang="tr-TR" dirty="0"/>
              <a:t>12</a:t>
            </a:r>
            <a:endParaRPr lang="en-US" dirty="0"/>
          </a:p>
        </p:txBody>
      </p:sp>
      <p:sp>
        <p:nvSpPr>
          <p:cNvPr id="3" name="2 Slayt Numarası Yer Tutucusu"/>
          <p:cNvSpPr>
            <a:spLocks noGrp="1"/>
          </p:cNvSpPr>
          <p:nvPr>
            <p:ph type="sldNum" sz="quarter" idx="12"/>
          </p:nvPr>
        </p:nvSpPr>
        <p:spPr/>
        <p:txBody>
          <a:bodyPr/>
          <a:lstStyle/>
          <a:p>
            <a:fld id="{B6F15528-21DE-4FAA-801E-634DDDAF4B2B}" type="slidenum">
              <a:rPr lang="en-US" smtClean="0"/>
              <a:pPr/>
              <a:t>33</a:t>
            </a:fld>
            <a:endParaRPr lang="en-US" dirty="0"/>
          </a:p>
        </p:txBody>
      </p:sp>
      <p:sp>
        <p:nvSpPr>
          <p:cNvPr id="6" name="Freeform 6"/>
          <p:cNvSpPr/>
          <p:nvPr/>
        </p:nvSpPr>
        <p:spPr>
          <a:xfrm>
            <a:off x="16960080" y="8977596"/>
            <a:ext cx="1184920" cy="1206464"/>
          </a:xfrm>
          <a:custGeom>
            <a:avLst/>
            <a:gdLst/>
            <a:ahLst/>
            <a:cxnLst/>
            <a:rect l="l" t="t" r="r" b="b"/>
            <a:pathLst>
              <a:path w="2075790" h="2113532">
                <a:moveTo>
                  <a:pt x="0" y="0"/>
                </a:moveTo>
                <a:lnTo>
                  <a:pt x="2075790" y="0"/>
                </a:lnTo>
                <a:lnTo>
                  <a:pt x="2075790" y="2113532"/>
                </a:lnTo>
                <a:lnTo>
                  <a:pt x="0" y="2113532"/>
                </a:lnTo>
                <a:lnTo>
                  <a:pt x="0" y="0"/>
                </a:lnTo>
                <a:close/>
              </a:path>
            </a:pathLst>
          </a:custGeom>
          <a:blipFill>
            <a:blip r:embed="rId2"/>
            <a:stretch>
              <a:fillRect/>
            </a:stretch>
          </a:blipFill>
        </p:spPr>
      </p:sp>
      <p:sp>
        <p:nvSpPr>
          <p:cNvPr id="7" name="6 Metin kutusu"/>
          <p:cNvSpPr txBox="1"/>
          <p:nvPr/>
        </p:nvSpPr>
        <p:spPr>
          <a:xfrm>
            <a:off x="1285820" y="7858144"/>
            <a:ext cx="14073286" cy="1477328"/>
          </a:xfrm>
          <a:prstGeom prst="rect">
            <a:avLst/>
          </a:prstGeom>
          <a:noFill/>
        </p:spPr>
        <p:txBody>
          <a:bodyPr wrap="square" rtlCol="0">
            <a:spAutoFit/>
          </a:bodyPr>
          <a:lstStyle/>
          <a:p>
            <a:pPr algn="just">
              <a:lnSpc>
                <a:spcPct val="150000"/>
              </a:lnSpc>
            </a:pPr>
            <a:r>
              <a:rPr lang="tr-TR" sz="2000" dirty="0">
                <a:latin typeface="Quicksand" charset="-94"/>
              </a:rPr>
              <a:t>Son olarak katılımcılara “Kadınların </a:t>
            </a:r>
            <a:r>
              <a:rPr lang="tr-TR" sz="2000" dirty="0" err="1">
                <a:latin typeface="Quicksand" charset="-94"/>
              </a:rPr>
              <a:t>şiddeten</a:t>
            </a:r>
            <a:r>
              <a:rPr lang="tr-TR" sz="2000" dirty="0">
                <a:latin typeface="Quicksand" charset="-94"/>
              </a:rPr>
              <a:t> korunması için hangi alanlarda daha fazla destek verilmeli?” sorusu yöneltildiğinde; </a:t>
            </a:r>
            <a:r>
              <a:rPr lang="tr-TR" sz="2000" b="1" dirty="0">
                <a:latin typeface="Quicksand" charset="-94"/>
              </a:rPr>
              <a:t>%38 (470 kişi) “sığınma evlerinin arttırılması”, %27 (333 kişi) “caydırıcı cezalar”, %27 (333 kişi) “ücretsiz hukuki destek sağlanması” ve % 5 (62 kişi) “önleyici koruyucu politikaların geliştirilmesi” </a:t>
            </a:r>
            <a:r>
              <a:rPr lang="tr-TR" sz="2000" dirty="0">
                <a:latin typeface="Quicksand" charset="-94"/>
              </a:rPr>
              <a:t>olarak cevap vermiştir.</a:t>
            </a:r>
          </a:p>
        </p:txBody>
      </p:sp>
      <p:pic>
        <p:nvPicPr>
          <p:cNvPr id="27650" name="Picture 2"/>
          <p:cNvPicPr>
            <a:picLocks noChangeAspect="1" noChangeArrowheads="1"/>
          </p:cNvPicPr>
          <p:nvPr/>
        </p:nvPicPr>
        <p:blipFill>
          <a:blip r:embed="rId3"/>
          <a:srcRect/>
          <a:stretch>
            <a:fillRect/>
          </a:stretch>
        </p:blipFill>
        <p:spPr bwMode="auto">
          <a:xfrm>
            <a:off x="1428696" y="671198"/>
            <a:ext cx="13216030" cy="7065997"/>
          </a:xfrm>
          <a:prstGeom prst="rect">
            <a:avLst/>
          </a:prstGeom>
          <a:noFill/>
          <a:ln w="9525">
            <a:solidFill>
              <a:srgbClr val="0070C0"/>
            </a:solidFill>
            <a:miter lim="800000"/>
            <a:headEnd/>
            <a:tailEnd/>
          </a:ln>
          <a:effectLst/>
        </p:spPr>
      </p:pic>
      <p:pic>
        <p:nvPicPr>
          <p:cNvPr id="5" name="Resim 4">
            <a:extLst>
              <a:ext uri="{FF2B5EF4-FFF2-40B4-BE49-F238E27FC236}">
                <a16:creationId xmlns:a16="http://schemas.microsoft.com/office/drawing/2014/main" id="{3A88434B-2463-9DA9-8BFD-87A73847FB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216" y="9071148"/>
            <a:ext cx="1184920" cy="118492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spPr>
      <a:bodyPr/>
      <a:lstStyle/>
    </a:spDef>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555</TotalTime>
  <Words>1896</Words>
  <Application>Microsoft Office PowerPoint</Application>
  <PresentationFormat>Özel</PresentationFormat>
  <Paragraphs>118</Paragraphs>
  <Slides>33</Slides>
  <Notes>2</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33</vt:i4>
      </vt:variant>
    </vt:vector>
  </HeadingPairs>
  <TitlesOfParts>
    <vt:vector size="39" baseType="lpstr">
      <vt:lpstr>Calibri</vt:lpstr>
      <vt:lpstr>Quicksand</vt:lpstr>
      <vt:lpstr>Trebuchet MS Bold</vt:lpstr>
      <vt:lpstr>Quicksand Bold</vt:lpstr>
      <vt:lpstr>Arial</vt: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dc:title>
  <dc:creator>gülce</dc:creator>
  <cp:lastModifiedBy>Belgin Öztürk</cp:lastModifiedBy>
  <cp:revision>86</cp:revision>
  <dcterms:created xsi:type="dcterms:W3CDTF">2006-08-16T00:00:00Z</dcterms:created>
  <dcterms:modified xsi:type="dcterms:W3CDTF">2026-09-15T13:36:21Z</dcterms:modified>
  <dc:identifier>DAGYyVkQeIM</dc:identifier>
</cp:coreProperties>
</file>