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2"/>
  </p:notesMasterIdLst>
  <p:sldIdLst>
    <p:sldId id="256" r:id="rId3"/>
    <p:sldId id="279" r:id="rId4"/>
    <p:sldId id="257" r:id="rId5"/>
    <p:sldId id="259" r:id="rId6"/>
    <p:sldId id="261" r:id="rId7"/>
    <p:sldId id="262" r:id="rId8"/>
    <p:sldId id="263" r:id="rId9"/>
    <p:sldId id="265" r:id="rId10"/>
    <p:sldId id="277" r:id="rId11"/>
    <p:sldId id="260" r:id="rId12"/>
    <p:sldId id="282" r:id="rId13"/>
    <p:sldId id="268" r:id="rId14"/>
    <p:sldId id="307" r:id="rId15"/>
    <p:sldId id="266" r:id="rId16"/>
    <p:sldId id="270" r:id="rId17"/>
    <p:sldId id="308" r:id="rId18"/>
    <p:sldId id="286" r:id="rId19"/>
    <p:sldId id="271" r:id="rId20"/>
    <p:sldId id="309" r:id="rId21"/>
    <p:sldId id="275" r:id="rId22"/>
    <p:sldId id="310" r:id="rId23"/>
    <p:sldId id="299" r:id="rId24"/>
    <p:sldId id="311" r:id="rId25"/>
    <p:sldId id="300" r:id="rId26"/>
    <p:sldId id="295" r:id="rId27"/>
    <p:sldId id="312" r:id="rId28"/>
    <p:sldId id="313" r:id="rId29"/>
    <p:sldId id="325" r:id="rId30"/>
    <p:sldId id="326" r:id="rId31"/>
    <p:sldId id="327" r:id="rId32"/>
    <p:sldId id="328" r:id="rId33"/>
    <p:sldId id="329" r:id="rId34"/>
    <p:sldId id="319" r:id="rId35"/>
    <p:sldId id="320" r:id="rId36"/>
    <p:sldId id="321" r:id="rId37"/>
    <p:sldId id="322" r:id="rId38"/>
    <p:sldId id="323" r:id="rId39"/>
    <p:sldId id="324" r:id="rId40"/>
    <p:sldId id="276" r:id="rId4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Varsayılan Bölüm" id="{2FAE5709-0DD1-4BD7-B0A8-438A2E3A8EED}">
          <p14:sldIdLst>
            <p14:sldId id="256"/>
            <p14:sldId id="279"/>
            <p14:sldId id="257"/>
          </p14:sldIdLst>
        </p14:section>
        <p14:section name="Başlıksız Bölüm" id="{91D31675-0E89-4030-B9D0-DCFF248F36C1}">
          <p14:sldIdLst>
            <p14:sldId id="259"/>
            <p14:sldId id="261"/>
            <p14:sldId id="262"/>
            <p14:sldId id="263"/>
            <p14:sldId id="265"/>
            <p14:sldId id="277"/>
            <p14:sldId id="260"/>
            <p14:sldId id="282"/>
            <p14:sldId id="268"/>
            <p14:sldId id="307"/>
            <p14:sldId id="266"/>
            <p14:sldId id="270"/>
            <p14:sldId id="308"/>
            <p14:sldId id="286"/>
            <p14:sldId id="271"/>
            <p14:sldId id="309"/>
            <p14:sldId id="275"/>
            <p14:sldId id="310"/>
            <p14:sldId id="299"/>
            <p14:sldId id="311"/>
            <p14:sldId id="300"/>
            <p14:sldId id="295"/>
            <p14:sldId id="312"/>
            <p14:sldId id="313"/>
            <p14:sldId id="325"/>
            <p14:sldId id="326"/>
            <p14:sldId id="327"/>
            <p14:sldId id="328"/>
            <p14:sldId id="329"/>
            <p14:sldId id="319"/>
            <p14:sldId id="320"/>
            <p14:sldId id="321"/>
            <p14:sldId id="322"/>
            <p14:sldId id="323"/>
            <p14:sldId id="324"/>
            <p14:sldId id="276"/>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B55000-FFC1-43A4-A6E5-8838F9E1FC68}" type="datetimeFigureOut">
              <a:rPr lang="tr-TR" smtClean="0"/>
              <a:pPr/>
              <a:t>15.11.2019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975B9A-0000-4508-9F6B-61F478D6ACAF}" type="slidenum">
              <a:rPr lang="tr-TR" smtClean="0"/>
              <a:pPr/>
              <a:t>‹#›</a:t>
            </a:fld>
            <a:endParaRPr lang="tr-TR"/>
          </a:p>
        </p:txBody>
      </p:sp>
    </p:spTree>
    <p:extLst>
      <p:ext uri="{BB962C8B-B14F-4D97-AF65-F5344CB8AC3E}">
        <p14:creationId xmlns:p14="http://schemas.microsoft.com/office/powerpoint/2010/main" xmlns="" val="788177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8D8E9AE-CE28-40FA-9BD2-CE60D3BF4178}" type="slidenum">
              <a:rPr lang="en-GB" smtClean="0">
                <a:solidFill>
                  <a:prstClr val="black"/>
                </a:solidFill>
                <a:latin typeface="Arial" charset="0"/>
              </a:rPr>
              <a:pPr fontAlgn="base">
                <a:spcBef>
                  <a:spcPct val="0"/>
                </a:spcBef>
                <a:spcAft>
                  <a:spcPct val="0"/>
                </a:spcAft>
                <a:defRPr/>
              </a:pPr>
              <a:t>2</a:t>
            </a:fld>
            <a:endParaRPr lang="en-GB" smtClean="0">
              <a:solidFill>
                <a:prstClr val="black"/>
              </a:solidFill>
              <a:latin typeface="Arial" charset="0"/>
            </a:endParaRPr>
          </a:p>
        </p:txBody>
      </p:sp>
      <p:sp>
        <p:nvSpPr>
          <p:cNvPr id="133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Tree>
    <p:extLst>
      <p:ext uri="{BB962C8B-B14F-4D97-AF65-F5344CB8AC3E}">
        <p14:creationId xmlns:p14="http://schemas.microsoft.com/office/powerpoint/2010/main" xmlns="" val="1548964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15.11.2019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BB0E5595-04A9-4BCE-A466-B8A46D9C67BA}" type="datetimeFigureOut">
              <a:rPr lang="en-GB">
                <a:solidFill>
                  <a:prstClr val="black">
                    <a:tint val="75000"/>
                  </a:prstClr>
                </a:solidFill>
              </a:rPr>
              <a:pPr>
                <a:defRPr/>
              </a:pPr>
              <a:t>15/11/2019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0597B83-A92D-4403-94FC-80FCE6CC3CDF}" type="slidenum">
              <a:rPr lang="en-GB">
                <a:solidFill>
                  <a:prstClr val="black">
                    <a:tint val="75000"/>
                  </a:prstClr>
                </a:solidFill>
              </a:rPr>
              <a:pPr>
                <a:defRPr/>
              </a:pPr>
              <a:t>‹#›</a:t>
            </a:fld>
            <a:endParaRPr lang="en-GB">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15.11.2019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0"/>
          <p:cNvPicPr>
            <a:picLocks noChangeAspect="1"/>
          </p:cNvPicPr>
          <p:nvPr userDrawn="1"/>
        </p:nvPicPr>
        <p:blipFill>
          <a:blip r:embed="rId3" cstate="print"/>
          <a:srcRect l="304" b="6535"/>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250825" y="274638"/>
            <a:ext cx="6842125" cy="9223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250825"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E7AAD49-14FE-485C-BA48-516C874A5089}" type="datetimeFigureOut">
              <a:rPr lang="en-GB">
                <a:solidFill>
                  <a:prstClr val="black">
                    <a:tint val="75000"/>
                  </a:prstClr>
                </a:solidFill>
              </a:rPr>
              <a:pPr>
                <a:defRPr/>
              </a:pPr>
              <a:t>15/11/2019</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E6DADBD-15C8-4CBB-B3B5-6F23AB4E2B63}" type="slidenum">
              <a:rPr lang="en-GB">
                <a:solidFill>
                  <a:prstClr val="black">
                    <a:tint val="75000"/>
                  </a:prstClr>
                </a:solidFill>
              </a:rPr>
              <a:pPr>
                <a:defRPr/>
              </a:pPr>
              <a:t>‹#›</a:t>
            </a:fld>
            <a:endParaRPr lang="en-GB">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l" rtl="0" eaLnBrk="0" fontAlgn="base" hangingPunct="0">
        <a:spcBef>
          <a:spcPct val="0"/>
        </a:spcBef>
        <a:spcAft>
          <a:spcPct val="0"/>
        </a:spcAft>
        <a:defRPr sz="3200"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3200">
          <a:solidFill>
            <a:schemeClr val="tx1"/>
          </a:solidFill>
          <a:latin typeface="Arial" charset="0"/>
          <a:cs typeface="Arial" charset="0"/>
        </a:defRPr>
      </a:lvl2pPr>
      <a:lvl3pPr algn="l" rtl="0" eaLnBrk="0" fontAlgn="base" hangingPunct="0">
        <a:spcBef>
          <a:spcPct val="0"/>
        </a:spcBef>
        <a:spcAft>
          <a:spcPct val="0"/>
        </a:spcAft>
        <a:defRPr sz="3200">
          <a:solidFill>
            <a:schemeClr val="tx1"/>
          </a:solidFill>
          <a:latin typeface="Arial" charset="0"/>
          <a:cs typeface="Arial" charset="0"/>
        </a:defRPr>
      </a:lvl3pPr>
      <a:lvl4pPr algn="l" rtl="0" eaLnBrk="0" fontAlgn="base" hangingPunct="0">
        <a:spcBef>
          <a:spcPct val="0"/>
        </a:spcBef>
        <a:spcAft>
          <a:spcPct val="0"/>
        </a:spcAft>
        <a:defRPr sz="3200">
          <a:solidFill>
            <a:schemeClr val="tx1"/>
          </a:solidFill>
          <a:latin typeface="Arial" charset="0"/>
          <a:cs typeface="Arial" charset="0"/>
        </a:defRPr>
      </a:lvl4pPr>
      <a:lvl5pPr algn="l" rtl="0" eaLnBrk="0" fontAlgn="base" hangingPunct="0">
        <a:spcBef>
          <a:spcPct val="0"/>
        </a:spcBef>
        <a:spcAft>
          <a:spcPct val="0"/>
        </a:spcAft>
        <a:defRPr sz="3200">
          <a:solidFill>
            <a:schemeClr val="tx1"/>
          </a:solidFill>
          <a:latin typeface="Arial" charset="0"/>
          <a:cs typeface="Arial" charset="0"/>
        </a:defRPr>
      </a:lvl5pPr>
      <a:lvl6pPr marL="457200" algn="l" rtl="0" fontAlgn="base">
        <a:spcBef>
          <a:spcPct val="0"/>
        </a:spcBef>
        <a:spcAft>
          <a:spcPct val="0"/>
        </a:spcAft>
        <a:defRPr sz="3200">
          <a:solidFill>
            <a:schemeClr val="tx1"/>
          </a:solidFill>
          <a:latin typeface="Calibri" pitchFamily="34" charset="0"/>
        </a:defRPr>
      </a:lvl6pPr>
      <a:lvl7pPr marL="914400" algn="l" rtl="0" fontAlgn="base">
        <a:spcBef>
          <a:spcPct val="0"/>
        </a:spcBef>
        <a:spcAft>
          <a:spcPct val="0"/>
        </a:spcAft>
        <a:defRPr sz="3200">
          <a:solidFill>
            <a:schemeClr val="tx1"/>
          </a:solidFill>
          <a:latin typeface="Calibri" pitchFamily="34" charset="0"/>
        </a:defRPr>
      </a:lvl7pPr>
      <a:lvl8pPr marL="1371600" algn="l" rtl="0" fontAlgn="base">
        <a:spcBef>
          <a:spcPct val="0"/>
        </a:spcBef>
        <a:spcAft>
          <a:spcPct val="0"/>
        </a:spcAft>
        <a:defRPr sz="3200">
          <a:solidFill>
            <a:schemeClr val="tx1"/>
          </a:solidFill>
          <a:latin typeface="Calibri" pitchFamily="34" charset="0"/>
        </a:defRPr>
      </a:lvl8pPr>
      <a:lvl9pPr marL="1828800" algn="l" rtl="0" fontAlgn="base">
        <a:spcBef>
          <a:spcPct val="0"/>
        </a:spcBef>
        <a:spcAft>
          <a:spcPct val="0"/>
        </a:spcAft>
        <a:defRPr sz="32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ÃATIÅMA ÃÃZME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 y="1508105"/>
            <a:ext cx="9143968" cy="534989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32" y="0"/>
            <a:ext cx="9144000" cy="1508105"/>
          </a:xfrm>
          <a:prstGeom prst="rect">
            <a:avLst/>
          </a:prstGeom>
          <a:solidFill>
            <a:schemeClr val="tx1"/>
          </a:solidFill>
        </p:spPr>
        <p:txBody>
          <a:bodyPr wrap="square" rtlCol="0">
            <a:spAutoFit/>
          </a:bodyPr>
          <a:lstStyle/>
          <a:p>
            <a:pPr algn="ctr"/>
            <a:r>
              <a:rPr lang="tr-TR" sz="3600" b="1" dirty="0" smtClean="0">
                <a:solidFill>
                  <a:schemeClr val="bg1"/>
                </a:solidFill>
                <a:latin typeface="Palatino Linotype" pitchFamily="18" charset="0"/>
              </a:rPr>
              <a:t>TEMEL ARABULUCULUK EĞİTİMİ</a:t>
            </a:r>
          </a:p>
          <a:p>
            <a:pPr algn="ctr"/>
            <a:endParaRPr lang="tr-TR" sz="2000" b="1" dirty="0" smtClean="0">
              <a:solidFill>
                <a:schemeClr val="bg1"/>
              </a:solidFill>
              <a:latin typeface="Palatino Linotype" pitchFamily="18" charset="0"/>
            </a:endParaRPr>
          </a:p>
          <a:p>
            <a:pPr algn="ctr"/>
            <a:r>
              <a:rPr lang="tr-TR" sz="3600" b="1" dirty="0" smtClean="0">
                <a:solidFill>
                  <a:schemeClr val="bg1"/>
                </a:solidFill>
                <a:latin typeface="Palatino Linotype" pitchFamily="18" charset="0"/>
              </a:rPr>
              <a:t>ÇATIŞMA</a:t>
            </a:r>
          </a:p>
        </p:txBody>
      </p:sp>
      <p:sp>
        <p:nvSpPr>
          <p:cNvPr id="6" name="3 Metin kutusu"/>
          <p:cNvSpPr txBox="1"/>
          <p:nvPr/>
        </p:nvSpPr>
        <p:spPr>
          <a:xfrm>
            <a:off x="539552" y="5371171"/>
            <a:ext cx="4357686" cy="461665"/>
          </a:xfrm>
          <a:prstGeom prst="rect">
            <a:avLst/>
          </a:prstGeom>
          <a:noFill/>
        </p:spPr>
        <p:txBody>
          <a:bodyPr wrap="square" rtlCol="0">
            <a:spAutoFit/>
          </a:bodyPr>
          <a:lstStyle/>
          <a:p>
            <a:r>
              <a:rPr lang="tr-TR" sz="2400" b="1" dirty="0" smtClean="0">
                <a:latin typeface="Arial Rounded MT Bold" pitchFamily="34" charset="0"/>
              </a:rPr>
              <a:t>UZM. PSK. SİBEL DÜZAKIN</a:t>
            </a:r>
            <a:endParaRPr lang="tr-TR" sz="2400" b="1" dirty="0">
              <a:latin typeface="Arial Rounded MT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268760"/>
            <a:ext cx="7307262" cy="5183187"/>
          </a:xfrm>
          <a:prstGeom prst="rect">
            <a:avLst/>
          </a:prstGeom>
          <a:solidFill>
            <a:srgbClr val="F0C5D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GB">
              <a:solidFill>
                <a:srgbClr val="FFFFFF"/>
              </a:solidFill>
            </a:endParaRPr>
          </a:p>
        </p:txBody>
      </p:sp>
      <p:sp>
        <p:nvSpPr>
          <p:cNvPr id="8195" name="Rectangle 2"/>
          <p:cNvSpPr>
            <a:spLocks noChangeArrowheads="1"/>
          </p:cNvSpPr>
          <p:nvPr/>
        </p:nvSpPr>
        <p:spPr bwMode="auto">
          <a:xfrm>
            <a:off x="611560" y="1268760"/>
            <a:ext cx="8208963" cy="5329237"/>
          </a:xfrm>
          <a:prstGeom prst="rect">
            <a:avLst/>
          </a:prstGeom>
          <a:noFill/>
          <a:ln w="9525">
            <a:noFill/>
            <a:miter lim="800000"/>
            <a:headEnd/>
            <a:tailEnd/>
          </a:ln>
          <a:effectLst/>
        </p:spPr>
        <p:txBody>
          <a:bodyPr wrap="none" anchor="ctr"/>
          <a:lstStyle/>
          <a:p>
            <a:pPr fontAlgn="base">
              <a:spcBef>
                <a:spcPct val="0"/>
              </a:spcBef>
              <a:spcAft>
                <a:spcPct val="0"/>
              </a:spcAft>
            </a:pPr>
            <a:endParaRPr lang="tr-TR" smtClean="0">
              <a:solidFill>
                <a:prstClr val="black"/>
              </a:solidFill>
              <a:cs typeface="Arial" charset="0"/>
            </a:endParaRPr>
          </a:p>
        </p:txBody>
      </p:sp>
      <p:sp>
        <p:nvSpPr>
          <p:cNvPr id="8196" name="Rectangle 3"/>
          <p:cNvSpPr>
            <a:spLocks noGrp="1" noChangeArrowheads="1"/>
          </p:cNvSpPr>
          <p:nvPr>
            <p:ph type="title"/>
          </p:nvPr>
        </p:nvSpPr>
        <p:spPr/>
        <p:txBody>
          <a:bodyPr/>
          <a:lstStyle/>
          <a:p>
            <a:pPr eaLnBrk="1" hangingPunct="1"/>
            <a:r>
              <a:rPr lang="tr-TR" dirty="0" smtClean="0">
                <a:latin typeface="Arial" charset="0"/>
                <a:cs typeface="Arial" charset="0"/>
              </a:rPr>
              <a:t>TANIŞALIM…</a:t>
            </a:r>
            <a:endParaRPr lang="en-US" dirty="0" smtClean="0">
              <a:latin typeface="Arial" charset="0"/>
              <a:cs typeface="Arial" charset="0"/>
            </a:endParaRPr>
          </a:p>
        </p:txBody>
      </p:sp>
      <p:sp>
        <p:nvSpPr>
          <p:cNvPr id="6" name="Rectangle 3"/>
          <p:cNvSpPr txBox="1">
            <a:spLocks noChangeArrowheads="1"/>
          </p:cNvSpPr>
          <p:nvPr/>
        </p:nvSpPr>
        <p:spPr bwMode="auto">
          <a:xfrm>
            <a:off x="323850" y="1484313"/>
            <a:ext cx="7772400" cy="4594225"/>
          </a:xfrm>
          <a:prstGeom prst="rect">
            <a:avLst/>
          </a:prstGeom>
          <a:noFill/>
          <a:ln w="9525">
            <a:noFill/>
            <a:miter lim="800000"/>
            <a:headEnd/>
            <a:tailEnd/>
          </a:ln>
        </p:spPr>
        <p:txBody>
          <a:bodyPr/>
          <a:lstStyle/>
          <a:p>
            <a:pPr marL="342900" indent="-342900" eaLnBrk="1" hangingPunct="1">
              <a:lnSpc>
                <a:spcPct val="90000"/>
              </a:lnSpc>
              <a:spcBef>
                <a:spcPct val="20000"/>
              </a:spcBef>
              <a:buFont typeface="Wingdings" pitchFamily="2" charset="2"/>
              <a:buAutoNum type="arabicPeriod"/>
            </a:pPr>
            <a:r>
              <a:rPr lang="tr-TR" sz="2000" smtClean="0">
                <a:solidFill>
                  <a:srgbClr val="000000"/>
                </a:solidFill>
                <a:latin typeface="Calibri" pitchFamily="34" charset="0"/>
              </a:rPr>
              <a:t>Mersin </a:t>
            </a:r>
            <a:r>
              <a:rPr lang="tr-TR" sz="2000" dirty="0">
                <a:solidFill>
                  <a:srgbClr val="000000"/>
                </a:solidFill>
                <a:latin typeface="Calibri" pitchFamily="34" charset="0"/>
              </a:rPr>
              <a:t>dışında bir yerleşim yerinde dünyaya geldim.</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Avukat olmasam doktor olurdum.</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Bekarım.</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Yirmi  beş yaşın üstündeyim.</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Günlük gazeteleri takip ederim.</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Bu gün buraya heyecanla ve isteyerek geldim. </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Güzel yemek yaparım. </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Sinemaya, tiyatroya gitmeyi severim. </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Cinsiyetimden memnunum.</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Bir daha dünyaya gelsem yine eşimle evlenirdim.</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Ayda en az bir kitap okurum. </a:t>
            </a:r>
          </a:p>
          <a:p>
            <a:pPr marL="342900" indent="-342900" eaLnBrk="1" hangingPunct="1">
              <a:lnSpc>
                <a:spcPct val="90000"/>
              </a:lnSpc>
              <a:spcBef>
                <a:spcPct val="20000"/>
              </a:spcBef>
              <a:buFont typeface="Wingdings" pitchFamily="2" charset="2"/>
              <a:buAutoNum type="arabicPeriod"/>
            </a:pPr>
            <a:r>
              <a:rPr lang="tr-TR" sz="2000" dirty="0">
                <a:solidFill>
                  <a:srgbClr val="000000"/>
                </a:solidFill>
                <a:latin typeface="Calibri" pitchFamily="34" charset="0"/>
              </a:rPr>
              <a:t>Bu gün buradan ayrıldıktan sonra burada </a:t>
            </a:r>
            <a:br>
              <a:rPr lang="tr-TR" sz="2000" dirty="0">
                <a:solidFill>
                  <a:srgbClr val="000000"/>
                </a:solidFill>
                <a:latin typeface="Calibri" pitchFamily="34" charset="0"/>
              </a:rPr>
            </a:br>
            <a:r>
              <a:rPr lang="tr-TR" sz="2000" dirty="0">
                <a:solidFill>
                  <a:srgbClr val="000000"/>
                </a:solidFill>
                <a:latin typeface="Calibri" pitchFamily="34" charset="0"/>
              </a:rPr>
              <a:t>paylaşılanlardan en az birini </a:t>
            </a:r>
            <a:br>
              <a:rPr lang="tr-TR" sz="2000" dirty="0">
                <a:solidFill>
                  <a:srgbClr val="000000"/>
                </a:solidFill>
                <a:latin typeface="Calibri" pitchFamily="34" charset="0"/>
              </a:rPr>
            </a:br>
            <a:r>
              <a:rPr lang="tr-TR" sz="2000" dirty="0">
                <a:solidFill>
                  <a:srgbClr val="000000"/>
                </a:solidFill>
                <a:latin typeface="Calibri" pitchFamily="34" charset="0"/>
              </a:rPr>
              <a:t>yaşantımda uygulayacağım. </a:t>
            </a:r>
          </a:p>
          <a:p>
            <a:pPr marL="342900" indent="-342900" algn="ctr" eaLnBrk="1" hangingPunct="1">
              <a:lnSpc>
                <a:spcPct val="90000"/>
              </a:lnSpc>
              <a:spcBef>
                <a:spcPct val="20000"/>
              </a:spcBef>
              <a:buFont typeface="Wingdings" pitchFamily="2" charset="2"/>
              <a:buNone/>
            </a:pPr>
            <a:endParaRPr lang="tr-TR" sz="2000" dirty="0">
              <a:solidFill>
                <a:srgbClr val="000099"/>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ox(i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ox(i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ox(in)">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ox(in)">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ox(in)">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box(in)">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box(in)">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box(in)">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box(in)">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box(in)">
                                      <p:cBhvr>
                                        <p:cTn id="57" dur="500"/>
                                        <p:tgtEl>
                                          <p:spTgt spid="6">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nodeType="clickEffect">
                                  <p:stCondLst>
                                    <p:cond delay="0"/>
                                  </p:stCondLst>
                                  <p:childTnLst>
                                    <p:set>
                                      <p:cBhvr>
                                        <p:cTn id="61" dur="1" fill="hold">
                                          <p:stCondLst>
                                            <p:cond delay="0"/>
                                          </p:stCondLst>
                                        </p:cTn>
                                        <p:tgtEl>
                                          <p:spTgt spid="6">
                                            <p:txEl>
                                              <p:pRg st="11" end="11"/>
                                            </p:txEl>
                                          </p:spTgt>
                                        </p:tgtEl>
                                        <p:attrNameLst>
                                          <p:attrName>style.visibility</p:attrName>
                                        </p:attrNameLst>
                                      </p:cBhvr>
                                      <p:to>
                                        <p:strVal val="visible"/>
                                      </p:to>
                                    </p:set>
                                    <p:animEffect transition="in" filter="box(in)">
                                      <p:cBhvr>
                                        <p:cTn id="62"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stretch>
            <a:fillRect/>
          </a:stretch>
        </p:blipFill>
        <p:spPr>
          <a:xfrm>
            <a:off x="1979712" y="2797770"/>
            <a:ext cx="5684220" cy="4060229"/>
          </a:xfrm>
          <a:prstGeom prst="rect">
            <a:avLst/>
          </a:prstGeom>
        </p:spPr>
      </p:pic>
      <p:sp>
        <p:nvSpPr>
          <p:cNvPr id="3" name="2 Başlık"/>
          <p:cNvSpPr txBox="1">
            <a:spLocks/>
          </p:cNvSpPr>
          <p:nvPr/>
        </p:nvSpPr>
        <p:spPr>
          <a:xfrm>
            <a:off x="0" y="0"/>
            <a:ext cx="9144000" cy="1143000"/>
          </a:xfrm>
          <a:prstGeom prst="rect">
            <a:avLst/>
          </a:prstGeom>
          <a:solidFill>
            <a:schemeClr val="tx1"/>
          </a:solidFill>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tr-TR" sz="3600" b="1" i="0" u="none" strike="noStrike" kern="1200" cap="none" spc="0" normalizeH="0" baseline="0" noProof="0" dirty="0" smtClean="0">
                <a:ln>
                  <a:noFill/>
                </a:ln>
                <a:solidFill>
                  <a:schemeClr val="bg1"/>
                </a:solidFill>
                <a:effectLst/>
                <a:uLnTx/>
                <a:uFillTx/>
                <a:latin typeface="Palatino Linotype" pitchFamily="18" charset="0"/>
                <a:ea typeface="+mj-ea"/>
                <a:cs typeface="+mj-cs"/>
              </a:rPr>
              <a:t> </a:t>
            </a:r>
            <a:r>
              <a:rPr lang="tr-TR" sz="3600" b="1" dirty="0" smtClean="0">
                <a:solidFill>
                  <a:schemeClr val="bg1"/>
                </a:solidFill>
                <a:latin typeface="Palatino Linotype" pitchFamily="18" charset="0"/>
                <a:ea typeface="+mj-ea"/>
                <a:cs typeface="+mj-cs"/>
              </a:rPr>
              <a:t>ÇATIŞMA NEDİR?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Rectangle 3"/>
          <p:cNvSpPr/>
          <p:nvPr/>
        </p:nvSpPr>
        <p:spPr>
          <a:xfrm>
            <a:off x="359024" y="1412776"/>
            <a:ext cx="8784976" cy="1384995"/>
          </a:xfrm>
          <a:prstGeom prst="rect">
            <a:avLst/>
          </a:prstGeom>
        </p:spPr>
        <p:txBody>
          <a:bodyPr wrap="square">
            <a:spAutoFit/>
          </a:bodyPr>
          <a:lstStyle/>
          <a:p>
            <a:pPr algn="just"/>
            <a:r>
              <a:rPr lang="tr-TR" sz="2800" dirty="0"/>
              <a:t>Çatışma en az iki bireyin, kendi amaçlarına ulaşma doğrultusundaki yaklaşımlarının veya eylemlerinin birbirlerini </a:t>
            </a:r>
            <a:r>
              <a:rPr lang="tr-TR" sz="2800" dirty="0" smtClean="0"/>
              <a:t>engellediği, </a:t>
            </a:r>
            <a:r>
              <a:rPr lang="tr-TR" sz="2800" dirty="0" err="1" smtClean="0"/>
              <a:t>ketlediği</a:t>
            </a:r>
            <a:r>
              <a:rPr lang="tr-TR" sz="2800" dirty="0" smtClean="0"/>
              <a:t> veya sınırladığı durumdur. </a:t>
            </a:r>
            <a:endParaRPr lang="tr-TR"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stretch>
            <a:fillRect/>
          </a:stretch>
        </p:blipFill>
        <p:spPr>
          <a:xfrm>
            <a:off x="0" y="3329090"/>
            <a:ext cx="6272837" cy="3559100"/>
          </a:xfrm>
          <a:prstGeom prst="rect">
            <a:avLst/>
          </a:prstGeom>
        </p:spPr>
      </p:pic>
      <p:sp>
        <p:nvSpPr>
          <p:cNvPr id="3" name="2 Başlık"/>
          <p:cNvSpPr txBox="1">
            <a:spLocks/>
          </p:cNvSpPr>
          <p:nvPr/>
        </p:nvSpPr>
        <p:spPr>
          <a:xfrm>
            <a:off x="0" y="0"/>
            <a:ext cx="9144000" cy="1143000"/>
          </a:xfrm>
          <a:prstGeom prst="rect">
            <a:avLst/>
          </a:prstGeom>
          <a:solidFill>
            <a:schemeClr val="tx1"/>
          </a:solidFill>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ÇATIŞMAYI ORTAYA ÇIKARAN NEDENLER</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Rectangle 3"/>
          <p:cNvSpPr/>
          <p:nvPr/>
        </p:nvSpPr>
        <p:spPr>
          <a:xfrm>
            <a:off x="3923928" y="1268760"/>
            <a:ext cx="5040560" cy="4401205"/>
          </a:xfrm>
          <a:prstGeom prst="rect">
            <a:avLst/>
          </a:prstGeom>
        </p:spPr>
        <p:txBody>
          <a:bodyPr wrap="square">
            <a:spAutoFit/>
          </a:bodyPr>
          <a:lstStyle/>
          <a:p>
            <a:pPr>
              <a:buFont typeface="Wingdings 3" pitchFamily="18" charset="2"/>
              <a:buNone/>
            </a:pPr>
            <a:r>
              <a:rPr lang="tr-TR" sz="2800" b="1" dirty="0" smtClean="0">
                <a:latin typeface="Palatino Linotype" pitchFamily="18" charset="0"/>
              </a:rPr>
              <a:t>Çatışmayı ortaya çıkaran çok fazla kaynak olmakla birlikte genel olarak;</a:t>
            </a:r>
          </a:p>
          <a:p>
            <a:pPr>
              <a:buFont typeface="Wingdings 3" pitchFamily="18" charset="2"/>
              <a:buNone/>
            </a:pPr>
            <a:endParaRPr lang="tr-TR" sz="2800" b="1" dirty="0">
              <a:latin typeface="Palatino Linotype" pitchFamily="18" charset="0"/>
            </a:endParaRPr>
          </a:p>
          <a:p>
            <a:pPr>
              <a:buFont typeface="Wingdings 3" pitchFamily="18" charset="2"/>
              <a:buNone/>
            </a:pPr>
            <a:r>
              <a:rPr lang="tr-TR" sz="2800" b="1" dirty="0" smtClean="0">
                <a:latin typeface="Palatino Linotype" pitchFamily="18" charset="0"/>
              </a:rPr>
              <a:t>a) Sınırlı kaynakların paylaşımı </a:t>
            </a:r>
          </a:p>
          <a:p>
            <a:pPr>
              <a:buFont typeface="Wingdings 3" pitchFamily="18" charset="2"/>
              <a:buNone/>
            </a:pPr>
            <a:r>
              <a:rPr lang="tr-TR" sz="2800" b="1" dirty="0" smtClean="0">
                <a:latin typeface="Palatino Linotype" pitchFamily="18" charset="0"/>
              </a:rPr>
              <a:t>b) Temel Psikolojik İhtiyaçların karşılanmaması </a:t>
            </a:r>
          </a:p>
          <a:p>
            <a:pPr>
              <a:buFont typeface="Wingdings 3" pitchFamily="18" charset="2"/>
              <a:buNone/>
            </a:pPr>
            <a:r>
              <a:rPr lang="tr-TR" sz="2800" b="1" dirty="0" smtClean="0">
                <a:latin typeface="Palatino Linotype" pitchFamily="18" charset="0"/>
              </a:rPr>
              <a:t>c) Farklı değerlere sahip olmak</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3600" b="1" i="0" u="none" strike="noStrike" kern="1200" cap="none" spc="0" normalizeH="0" baseline="0" noProof="0" dirty="0" smtClean="0">
                <a:ln>
                  <a:noFill/>
                </a:ln>
                <a:solidFill>
                  <a:schemeClr val="bg1"/>
                </a:solidFill>
                <a:effectLst/>
                <a:uLnTx/>
                <a:uFillTx/>
                <a:latin typeface="Palatino Linotype" pitchFamily="18" charset="0"/>
                <a:ea typeface="+mj-ea"/>
                <a:cs typeface="+mj-cs"/>
              </a:rPr>
              <a:t>Birbiriyle tamamen aynı olan bir çatışma durumu farklı kişiler tarafından farklı şekillerde algılanır.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5" name="1 İçerik Yer Tutucusu"/>
          <p:cNvSpPr txBox="1">
            <a:spLocks/>
          </p:cNvSpPr>
          <p:nvPr/>
        </p:nvSpPr>
        <p:spPr>
          <a:xfrm>
            <a:off x="2091" y="1556792"/>
            <a:ext cx="6838480" cy="4464496"/>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400" b="1" i="0" u="none" strike="noStrike" kern="1200" cap="none" spc="0" normalizeH="0" baseline="0" noProof="0" dirty="0" smtClean="0">
                <a:ln>
                  <a:noFill/>
                </a:ln>
                <a:effectLst/>
                <a:uLnTx/>
                <a:uFillTx/>
                <a:latin typeface="Palatino Linotype" pitchFamily="18" charset="0"/>
                <a:sym typeface="Wingdings"/>
              </a:rPr>
              <a:t>Çatışmaya ilişkin algılamadaki</a:t>
            </a:r>
            <a:r>
              <a:rPr kumimoji="0" lang="tr-TR" sz="2400" b="1" i="0" u="none" strike="noStrike" kern="1200" cap="none" spc="0" normalizeH="0" noProof="0" dirty="0" smtClean="0">
                <a:ln>
                  <a:noFill/>
                </a:ln>
                <a:effectLst/>
                <a:uLnTx/>
                <a:uFillTx/>
                <a:latin typeface="Palatino Linotype" pitchFamily="18" charset="0"/>
                <a:sym typeface="Wingdings"/>
              </a:rPr>
              <a:t> bu tür olası farklılıklar kişilerin içerisinde yaşadığı grup/aile </a:t>
            </a:r>
          </a:p>
          <a:p>
            <a:pPr marL="342900" marR="0" lvl="0" indent="-342900"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tr-TR" sz="2400" b="1" dirty="0" smtClean="0">
                <a:latin typeface="Palatino Linotype" pitchFamily="18" charset="0"/>
                <a:sym typeface="Wingdings"/>
              </a:rPr>
              <a:t>Topluluk</a:t>
            </a:r>
          </a:p>
          <a:p>
            <a:pPr marL="342900" marR="0" lvl="0" indent="-342900"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tr-TR" sz="2400" b="1" i="0" u="none" strike="noStrike" kern="1200" cap="none" spc="0" normalizeH="0" noProof="0" dirty="0" smtClean="0">
                <a:ln>
                  <a:noFill/>
                </a:ln>
                <a:effectLst/>
                <a:uLnTx/>
                <a:uFillTx/>
                <a:latin typeface="Palatino Linotype" pitchFamily="18" charset="0"/>
                <a:sym typeface="Wingdings"/>
              </a:rPr>
              <a:t>Toplumdaki baskın kültürel kabullerle biçimlenir.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400" b="1" i="0" u="none" strike="noStrike" kern="1200" cap="none" spc="0" normalizeH="0" baseline="0" noProof="0" dirty="0" smtClean="0">
              <a:ln>
                <a:noFill/>
              </a:ln>
              <a:effectLst/>
              <a:uLnTx/>
              <a:uFillTx/>
              <a:latin typeface="Palatino Linotype" pitchFamily="18" charset="0"/>
            </a:endParaRPr>
          </a:p>
          <a:p>
            <a:pPr marL="457200" marR="0" lvl="1" indent="0" defTabSz="914400" rtl="0" eaLnBrk="1" fontAlgn="auto" latinLnBrk="0" hangingPunct="1">
              <a:lnSpc>
                <a:spcPct val="100000"/>
              </a:lnSpc>
              <a:spcBef>
                <a:spcPct val="20000"/>
              </a:spcBef>
              <a:spcAft>
                <a:spcPts val="0"/>
              </a:spcAft>
              <a:buClrTx/>
              <a:buSzTx/>
              <a:buFont typeface="Verdana" pitchFamily="34" charset="0"/>
              <a:buNone/>
              <a:tabLst/>
              <a:defRPr/>
            </a:pPr>
            <a:endParaRPr kumimoji="0" lang="tr-TR" sz="2800" b="1" i="0" u="none" strike="noStrike" kern="1200" cap="none" spc="0" normalizeH="0" baseline="0" noProof="0" dirty="0" smtClean="0">
              <a:ln>
                <a:noFill/>
              </a:ln>
              <a:effectLst/>
              <a:uLnTx/>
              <a:uFillTx/>
              <a:latin typeface="Palatino Linotype" pitchFamily="18" charset="0"/>
            </a:endParaRPr>
          </a:p>
          <a:p>
            <a:pPr marL="457200" marR="0" lvl="1" indent="0" defTabSz="914400" rtl="0" eaLnBrk="1" fontAlgn="auto" latinLnBrk="0" hangingPunct="1">
              <a:lnSpc>
                <a:spcPct val="100000"/>
              </a:lnSpc>
              <a:spcBef>
                <a:spcPct val="20000"/>
              </a:spcBef>
              <a:spcAft>
                <a:spcPts val="0"/>
              </a:spcAft>
              <a:buClrTx/>
              <a:buSzTx/>
              <a:buFont typeface="Verdana" pitchFamily="34" charset="0"/>
              <a:buNone/>
              <a:tabLst/>
              <a:defRPr/>
            </a:pPr>
            <a:endParaRPr kumimoji="0" lang="tr-TR" sz="2800" b="1" i="0" u="none" strike="noStrike" kern="1200" cap="none" spc="0" normalizeH="0" baseline="0" noProof="0" dirty="0" smtClean="0">
              <a:ln>
                <a:noFill/>
              </a:ln>
              <a:effectLst/>
              <a:uLnTx/>
              <a:uFillTx/>
              <a:latin typeface="Palatino Linotype" pitchFamily="18" charset="0"/>
            </a:endParaRPr>
          </a:p>
        </p:txBody>
      </p:sp>
      <p:pic>
        <p:nvPicPr>
          <p:cNvPr id="2050" name="Picture 2" descr="ÃATIÅMA ÃÃZME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16016" y="3645024"/>
            <a:ext cx="3946748" cy="302584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heckerboard(across)">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2859" y="2073145"/>
            <a:ext cx="3494987" cy="3108543"/>
          </a:xfrm>
          <a:prstGeom prst="rect">
            <a:avLst/>
          </a:prstGeom>
          <a:solidFill>
            <a:schemeClr val="bg1">
              <a:alpha val="33000"/>
            </a:schemeClr>
          </a:solidFill>
        </p:spPr>
        <p:txBody>
          <a:bodyPr wrap="square" rtlCol="0">
            <a:spAutoFit/>
          </a:bodyPr>
          <a:lstStyle/>
          <a:p>
            <a:pPr marL="457200" indent="-457200">
              <a:buFont typeface="Arial" panose="020B0604020202020204" pitchFamily="34" charset="0"/>
              <a:buChar char="•"/>
            </a:pPr>
            <a:r>
              <a:rPr lang="tr-TR" sz="2800" b="1" dirty="0" smtClean="0">
                <a:latin typeface="Palatino Linotype" pitchFamily="18" charset="0"/>
              </a:rPr>
              <a:t>Kişisel Algıların </a:t>
            </a:r>
          </a:p>
          <a:p>
            <a:pPr marL="457200" indent="-457200">
              <a:buFont typeface="Arial" panose="020B0604020202020204" pitchFamily="34" charset="0"/>
              <a:buChar char="•"/>
            </a:pPr>
            <a:r>
              <a:rPr lang="tr-TR" sz="2800" b="1" dirty="0" smtClean="0">
                <a:latin typeface="Palatino Linotype" pitchFamily="18" charset="0"/>
              </a:rPr>
              <a:t>Tutumların </a:t>
            </a:r>
          </a:p>
          <a:p>
            <a:pPr marL="457200" indent="-457200">
              <a:buFont typeface="Arial" panose="020B0604020202020204" pitchFamily="34" charset="0"/>
              <a:buChar char="•"/>
            </a:pPr>
            <a:r>
              <a:rPr lang="tr-TR" sz="2800" b="1" dirty="0" smtClean="0">
                <a:latin typeface="Palatino Linotype" pitchFamily="18" charset="0"/>
              </a:rPr>
              <a:t>İnançların </a:t>
            </a:r>
          </a:p>
          <a:p>
            <a:pPr marL="457200" indent="-457200">
              <a:buFont typeface="Arial" panose="020B0604020202020204" pitchFamily="34" charset="0"/>
              <a:buChar char="•"/>
            </a:pPr>
            <a:r>
              <a:rPr lang="tr-TR" sz="2800" b="1" dirty="0" smtClean="0">
                <a:latin typeface="Palatino Linotype" pitchFamily="18" charset="0"/>
              </a:rPr>
              <a:t>Cinsiyet</a:t>
            </a:r>
          </a:p>
          <a:p>
            <a:pPr marL="457200" indent="-457200">
              <a:buFont typeface="Arial" panose="020B0604020202020204" pitchFamily="34" charset="0"/>
              <a:buChar char="•"/>
            </a:pPr>
            <a:r>
              <a:rPr lang="tr-TR" sz="2800" b="1" dirty="0" smtClean="0">
                <a:latin typeface="Palatino Linotype" pitchFamily="18" charset="0"/>
              </a:rPr>
              <a:t>Sınıf</a:t>
            </a:r>
          </a:p>
          <a:p>
            <a:pPr marL="457200" indent="-457200">
              <a:buFont typeface="Arial" panose="020B0604020202020204" pitchFamily="34" charset="0"/>
              <a:buChar char="•"/>
            </a:pPr>
            <a:r>
              <a:rPr lang="tr-TR" sz="2800" b="1" dirty="0" smtClean="0">
                <a:latin typeface="Palatino Linotype" pitchFamily="18" charset="0"/>
              </a:rPr>
              <a:t>Etnik Köken</a:t>
            </a:r>
          </a:p>
          <a:p>
            <a:pPr marL="457200" indent="-457200">
              <a:buFont typeface="Arial" panose="020B0604020202020204" pitchFamily="34" charset="0"/>
              <a:buChar char="•"/>
            </a:pPr>
            <a:r>
              <a:rPr lang="tr-TR" sz="2800" b="1" dirty="0" smtClean="0">
                <a:latin typeface="Palatino Linotype" pitchFamily="18" charset="0"/>
              </a:rPr>
              <a:t>Dini İnanç  </a:t>
            </a:r>
            <a:endParaRPr lang="tr-TR" sz="2800" b="1" dirty="0">
              <a:latin typeface="Palatino Linotype" pitchFamily="18" charset="0"/>
            </a:endParaRPr>
          </a:p>
        </p:txBody>
      </p:sp>
      <p:sp>
        <p:nvSpPr>
          <p:cNvPr id="9" name="2 Başlık"/>
          <p:cNvSpPr txBox="1">
            <a:spLocks/>
          </p:cNvSpPr>
          <p:nvPr/>
        </p:nvSpPr>
        <p:spPr>
          <a:xfrm>
            <a:off x="0" y="-24"/>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ÇATIŞMALARIN ÇÖZÜMÜNDE;</a:t>
            </a:r>
            <a:endParaRPr lang="tr-TR" sz="3600" b="1" dirty="0">
              <a:solidFill>
                <a:schemeClr val="bg1"/>
              </a:solidFill>
              <a:latin typeface="Palatino Linotype" pitchFamily="18" charset="0"/>
              <a:ea typeface="+mj-ea"/>
              <a:cs typeface="+mj-cs"/>
            </a:endParaRPr>
          </a:p>
        </p:txBody>
      </p:sp>
      <p:sp>
        <p:nvSpPr>
          <p:cNvPr id="13" name="12 Sol Sağ Ok"/>
          <p:cNvSpPr/>
          <p:nvPr/>
        </p:nvSpPr>
        <p:spPr>
          <a:xfrm>
            <a:off x="3667846" y="3207668"/>
            <a:ext cx="1586629" cy="83949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TextBox 5"/>
          <p:cNvSpPr txBox="1"/>
          <p:nvPr/>
        </p:nvSpPr>
        <p:spPr>
          <a:xfrm>
            <a:off x="5349984" y="1846564"/>
            <a:ext cx="3494987" cy="4401205"/>
          </a:xfrm>
          <a:prstGeom prst="rect">
            <a:avLst/>
          </a:prstGeom>
          <a:solidFill>
            <a:schemeClr val="bg1">
              <a:alpha val="33000"/>
            </a:schemeClr>
          </a:solidFill>
        </p:spPr>
        <p:txBody>
          <a:bodyPr wrap="square" rtlCol="0">
            <a:spAutoFit/>
          </a:bodyPr>
          <a:lstStyle/>
          <a:p>
            <a:r>
              <a:rPr lang="tr-TR" sz="2800" b="1" dirty="0" smtClean="0">
                <a:latin typeface="Palatino Linotype" pitchFamily="18" charset="0"/>
              </a:rPr>
              <a:t>İle biçimlenen farklı güç ilişkisi ile ele alınması taraflar arası iletişim eksikliğinin nedenlerini keşfetmek ve çözüm üretmek açısından önemlidir. </a:t>
            </a:r>
            <a:endParaRPr lang="tr-TR" sz="2800" b="1" dirty="0">
              <a:latin typeface="Palatino Linotyp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1" nodeType="withEffect">
                                  <p:stCondLst>
                                    <p:cond delay="0"/>
                                  </p:stCondLst>
                                  <p:childTnLst>
                                    <p:animRot by="21600000">
                                      <p:cBhvr>
                                        <p:cTn id="6" dur="2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SINIRLI KAYNAKLAR </a:t>
            </a:r>
            <a:endParaRPr lang="tr-TR" sz="3600" b="1" dirty="0">
              <a:solidFill>
                <a:schemeClr val="bg1"/>
              </a:solidFill>
              <a:latin typeface="Palatino Linotype" pitchFamily="18" charset="0"/>
              <a:ea typeface="+mj-ea"/>
              <a:cs typeface="+mj-cs"/>
            </a:endParaRPr>
          </a:p>
        </p:txBody>
      </p:sp>
      <p:pic>
        <p:nvPicPr>
          <p:cNvPr id="3074" name="Picture 2" descr="ÃATIÅMA ÃÃZME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38250" y="3954613"/>
            <a:ext cx="6667500" cy="293370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Metin kutusu 3"/>
          <p:cNvSpPr txBox="1"/>
          <p:nvPr/>
        </p:nvSpPr>
        <p:spPr>
          <a:xfrm>
            <a:off x="971600" y="1772816"/>
            <a:ext cx="7704856" cy="1938992"/>
          </a:xfrm>
          <a:prstGeom prst="rect">
            <a:avLst/>
          </a:prstGeom>
          <a:noFill/>
        </p:spPr>
        <p:txBody>
          <a:bodyPr wrap="square" rtlCol="0">
            <a:spAutoFit/>
          </a:bodyPr>
          <a:lstStyle/>
          <a:p>
            <a:pPr algn="just"/>
            <a:r>
              <a:rPr lang="tr-TR" sz="2400" dirty="0" smtClean="0"/>
              <a:t>Çatışmanın ekonomik yönü olarak görülebilir. Burada kişilerin yaşadığı çatışmanın temel nedeni elde etmeyi planladıkları getirinin karşıdaki kişinin tutumu, inancı ve davranışı nedeniyle beklenenden daha az olması veya bu getiriye hiç ulaşılamamasıdır.</a:t>
            </a:r>
            <a:endParaRPr lang="tr-TR"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TEMEL PSİKOLOJİK İHTİYAÇLARIN KARŞILANMASI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pic>
        <p:nvPicPr>
          <p:cNvPr id="4098" name="Picture 2" descr="psikolojik ihtiyaÃ§lar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28725" y="1143000"/>
            <a:ext cx="6686550" cy="32004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Metin kutusu 2"/>
          <p:cNvSpPr txBox="1"/>
          <p:nvPr/>
        </p:nvSpPr>
        <p:spPr>
          <a:xfrm>
            <a:off x="467544" y="2492896"/>
            <a:ext cx="8208912" cy="4031873"/>
          </a:xfrm>
          <a:prstGeom prst="rect">
            <a:avLst/>
          </a:prstGeom>
          <a:noFill/>
        </p:spPr>
        <p:txBody>
          <a:bodyPr wrap="square" rtlCol="0">
            <a:spAutoFit/>
          </a:bodyPr>
          <a:lstStyle/>
          <a:p>
            <a:pPr algn="just"/>
            <a:r>
              <a:rPr lang="tr-TR" sz="3200" dirty="0" smtClean="0"/>
              <a:t>Yukarıdaki durumdan farklı olarak dışarıdan gözlenebilmesi daha zor olan çatışma durumudur.</a:t>
            </a:r>
          </a:p>
          <a:p>
            <a:pPr algn="just"/>
            <a:r>
              <a:rPr lang="tr-TR" sz="3200" dirty="0" smtClean="0"/>
              <a:t>Burada amaç sadece gözle görülür bir maddi kazanç elde etmek değil, aynı zamanda çatışmanın «kazananı» olmak kendi özsaygısını besleme, iyi ve güçlü hissetmek, çatışmadan psikolojik olarak karlı çıkmaktır.  </a:t>
            </a:r>
            <a:endParaRPr lang="tr-TR"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tr-TR" sz="3600" b="1" i="0" u="none" strike="noStrike" kern="1200" cap="none" spc="0" normalizeH="0" baseline="0" noProof="0" dirty="0" smtClean="0">
                <a:ln>
                  <a:noFill/>
                </a:ln>
                <a:solidFill>
                  <a:schemeClr val="bg1"/>
                </a:solidFill>
                <a:effectLst/>
                <a:uLnTx/>
                <a:uFillTx/>
                <a:latin typeface="Palatino Linotype" pitchFamily="18" charset="0"/>
                <a:ea typeface="+mj-ea"/>
                <a:cs typeface="+mj-cs"/>
              </a:rPr>
              <a:t>FARKLI DEĞERLERE SAHİP OLMAK…</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5" name="Rectangle 4"/>
          <p:cNvSpPr/>
          <p:nvPr/>
        </p:nvSpPr>
        <p:spPr>
          <a:xfrm>
            <a:off x="3786214" y="1845784"/>
            <a:ext cx="5357818" cy="461665"/>
          </a:xfrm>
          <a:prstGeom prst="rect">
            <a:avLst/>
          </a:prstGeom>
          <a:solidFill>
            <a:schemeClr val="bg1">
              <a:alpha val="33000"/>
            </a:schemeClr>
          </a:solidFill>
        </p:spPr>
        <p:txBody>
          <a:bodyPr wrap="square">
            <a:spAutoFit/>
          </a:bodyPr>
          <a:lstStyle/>
          <a:p>
            <a:endParaRPr lang="tr-TR" sz="2400" b="1" dirty="0" smtClean="0">
              <a:latin typeface="Palatino Linotype" pitchFamily="18" charset="0"/>
            </a:endParaRPr>
          </a:p>
        </p:txBody>
      </p:sp>
      <p:pic>
        <p:nvPicPr>
          <p:cNvPr id="5122" name="Picture 2" descr="DeÄerler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556792"/>
            <a:ext cx="4286250" cy="42862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Metin kutusu 1"/>
          <p:cNvSpPr txBox="1"/>
          <p:nvPr/>
        </p:nvSpPr>
        <p:spPr>
          <a:xfrm>
            <a:off x="4662913" y="1714758"/>
            <a:ext cx="4104456" cy="3970318"/>
          </a:xfrm>
          <a:prstGeom prst="rect">
            <a:avLst/>
          </a:prstGeom>
          <a:noFill/>
        </p:spPr>
        <p:txBody>
          <a:bodyPr wrap="square" rtlCol="0">
            <a:spAutoFit/>
          </a:bodyPr>
          <a:lstStyle/>
          <a:p>
            <a:pPr algn="just"/>
            <a:r>
              <a:rPr lang="tr-TR" sz="3600" dirty="0" smtClean="0"/>
              <a:t>Çatışmanın temel nedeni, kendi kişisel değerlerinden farklı değerlere sahip kişilere karşı olumsuz tutum ve davranışlarıdır. </a:t>
            </a:r>
            <a:endParaRPr lang="tr-TR"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ÇATIŞMA</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10" name="9 Metin kutusu"/>
          <p:cNvSpPr txBox="1"/>
          <p:nvPr/>
        </p:nvSpPr>
        <p:spPr>
          <a:xfrm>
            <a:off x="2339752" y="1844824"/>
            <a:ext cx="4680520" cy="646331"/>
          </a:xfrm>
          <a:prstGeom prst="rect">
            <a:avLst/>
          </a:prstGeom>
          <a:noFill/>
        </p:spPr>
        <p:txBody>
          <a:bodyPr wrap="square" rtlCol="0">
            <a:spAutoFit/>
          </a:bodyPr>
          <a:lstStyle/>
          <a:p>
            <a:pPr algn="ctr"/>
            <a:r>
              <a:rPr lang="tr-TR" sz="3600" dirty="0" smtClean="0">
                <a:latin typeface="Arial Rounded MT Bold" pitchFamily="34" charset="0"/>
              </a:rPr>
              <a:t>ÇATIŞMA</a:t>
            </a:r>
            <a:endParaRPr lang="tr-TR" sz="3600" dirty="0">
              <a:latin typeface="Arial Rounded MT Bold" pitchFamily="34" charset="0"/>
            </a:endParaRPr>
          </a:p>
        </p:txBody>
      </p:sp>
      <p:sp>
        <p:nvSpPr>
          <p:cNvPr id="13" name="Sağa Bükülü Ok 12"/>
          <p:cNvSpPr/>
          <p:nvPr/>
        </p:nvSpPr>
        <p:spPr>
          <a:xfrm>
            <a:off x="179512" y="2852936"/>
            <a:ext cx="1512168" cy="122587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4" name="Sola Bükülü Ok 13"/>
          <p:cNvSpPr/>
          <p:nvPr/>
        </p:nvSpPr>
        <p:spPr>
          <a:xfrm>
            <a:off x="7020272" y="2852936"/>
            <a:ext cx="1440160" cy="129614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5" name="Metin kutusu 14"/>
          <p:cNvSpPr txBox="1"/>
          <p:nvPr/>
        </p:nvSpPr>
        <p:spPr>
          <a:xfrm>
            <a:off x="2051720" y="2852936"/>
            <a:ext cx="2088232" cy="954107"/>
          </a:xfrm>
          <a:prstGeom prst="rect">
            <a:avLst/>
          </a:prstGeom>
          <a:noFill/>
        </p:spPr>
        <p:txBody>
          <a:bodyPr wrap="square" rtlCol="0">
            <a:spAutoFit/>
          </a:bodyPr>
          <a:lstStyle/>
          <a:p>
            <a:r>
              <a:rPr lang="tr-TR" sz="2800" dirty="0" smtClean="0"/>
              <a:t>GERÇEKÇİ ÇATIŞMALAR </a:t>
            </a:r>
            <a:endParaRPr lang="tr-TR" sz="2800" dirty="0"/>
          </a:p>
        </p:txBody>
      </p:sp>
      <p:sp>
        <p:nvSpPr>
          <p:cNvPr id="17" name="Metin kutusu 16"/>
          <p:cNvSpPr txBox="1"/>
          <p:nvPr/>
        </p:nvSpPr>
        <p:spPr>
          <a:xfrm>
            <a:off x="4355976" y="2869813"/>
            <a:ext cx="2333374" cy="954107"/>
          </a:xfrm>
          <a:prstGeom prst="rect">
            <a:avLst/>
          </a:prstGeom>
          <a:noFill/>
        </p:spPr>
        <p:txBody>
          <a:bodyPr wrap="square" rtlCol="0">
            <a:spAutoFit/>
          </a:bodyPr>
          <a:lstStyle/>
          <a:p>
            <a:r>
              <a:rPr lang="tr-TR" sz="2800" dirty="0" smtClean="0"/>
              <a:t>SOSYAL KİMLİK ÇATIŞMALARI </a:t>
            </a:r>
            <a:endParaRPr lang="tr-TR" sz="2800" dirty="0"/>
          </a:p>
        </p:txBody>
      </p:sp>
      <p:sp>
        <p:nvSpPr>
          <p:cNvPr id="16" name="Metin kutusu 15"/>
          <p:cNvSpPr txBox="1"/>
          <p:nvPr/>
        </p:nvSpPr>
        <p:spPr>
          <a:xfrm>
            <a:off x="1691680" y="4149080"/>
            <a:ext cx="2160240" cy="646331"/>
          </a:xfrm>
          <a:prstGeom prst="rect">
            <a:avLst/>
          </a:prstGeom>
          <a:noFill/>
        </p:spPr>
        <p:txBody>
          <a:bodyPr wrap="square" rtlCol="0">
            <a:spAutoFit/>
          </a:bodyPr>
          <a:lstStyle/>
          <a:p>
            <a:r>
              <a:rPr lang="tr-TR" dirty="0" smtClean="0"/>
              <a:t>KISITLI KAYNAKLARIN PAYLAŞIMI </a:t>
            </a:r>
            <a:endParaRPr lang="tr-TR" dirty="0"/>
          </a:p>
        </p:txBody>
      </p:sp>
      <p:sp>
        <p:nvSpPr>
          <p:cNvPr id="19" name="Metin kutusu 18"/>
          <p:cNvSpPr txBox="1"/>
          <p:nvPr/>
        </p:nvSpPr>
        <p:spPr>
          <a:xfrm>
            <a:off x="4442542" y="4175443"/>
            <a:ext cx="3297809" cy="646331"/>
          </a:xfrm>
          <a:prstGeom prst="rect">
            <a:avLst/>
          </a:prstGeom>
          <a:noFill/>
        </p:spPr>
        <p:txBody>
          <a:bodyPr wrap="square" rtlCol="0">
            <a:spAutoFit/>
          </a:bodyPr>
          <a:lstStyle/>
          <a:p>
            <a:r>
              <a:rPr lang="tr-TR" dirty="0" smtClean="0"/>
              <a:t>NESNESİ BELİRSİZ</a:t>
            </a:r>
          </a:p>
          <a:p>
            <a:r>
              <a:rPr lang="tr-TR" dirty="0" smtClean="0"/>
              <a:t>ÖNYARGI ÇATIŞMALARI BESLER.</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yuÅmazlÄ±k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20205" y="3175620"/>
            <a:ext cx="7631584" cy="368238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3600" b="1" i="0" u="none" strike="noStrike" kern="1200" cap="none" spc="0" normalizeH="0" baseline="0" noProof="0" dirty="0" smtClean="0">
                <a:ln>
                  <a:noFill/>
                </a:ln>
                <a:solidFill>
                  <a:schemeClr val="bg1"/>
                </a:solidFill>
                <a:effectLst/>
                <a:uLnTx/>
                <a:uFillTx/>
                <a:latin typeface="Palatino Linotype" pitchFamily="18" charset="0"/>
                <a:ea typeface="+mj-ea"/>
                <a:cs typeface="+mj-cs"/>
              </a:rPr>
              <a:t>ÇATIŞMA VE UYUMSUZLUK FARKI…</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10" name="9 Metin kutusu"/>
          <p:cNvSpPr txBox="1"/>
          <p:nvPr/>
        </p:nvSpPr>
        <p:spPr>
          <a:xfrm>
            <a:off x="179513" y="1916832"/>
            <a:ext cx="8712968" cy="954107"/>
          </a:xfrm>
          <a:prstGeom prst="rect">
            <a:avLst/>
          </a:prstGeom>
          <a:noFill/>
        </p:spPr>
        <p:txBody>
          <a:bodyPr wrap="square" rtlCol="0">
            <a:spAutoFit/>
          </a:bodyPr>
          <a:lstStyle/>
          <a:p>
            <a:r>
              <a:rPr lang="tr-TR" sz="2800" dirty="0" smtClean="0">
                <a:latin typeface="Arial Rounded MT Bold" pitchFamily="34" charset="0"/>
              </a:rPr>
              <a:t>Uyuşmazlık amaçları gerçekleştirirken oluşan rekabetten doğar. Uyuşmazlık hayatın gerçeğidir. </a:t>
            </a:r>
            <a:endParaRPr lang="tr-TR" sz="2800" dirty="0">
              <a:latin typeface="Arial Rounded MT Bold"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dirty="0" smtClean="0">
                <a:solidFill>
                  <a:schemeClr val="bg1"/>
                </a:solidFill>
                <a:latin typeface="Palatino Linotype" pitchFamily="18" charset="0"/>
                <a:ea typeface="+mj-ea"/>
                <a:cs typeface="+mj-cs"/>
              </a:rPr>
              <a:t>HUKUK BİLİMİ VE SOSYAL BİLİMLERİN UYUŞMAZLIĞA BAKIŞI… </a:t>
            </a:r>
            <a:endParaRPr kumimoji="0" lang="tr-TR" sz="24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pic>
        <p:nvPicPr>
          <p:cNvPr id="4" name="Resim 3"/>
          <p:cNvPicPr>
            <a:picLocks noChangeAspect="1"/>
          </p:cNvPicPr>
          <p:nvPr/>
        </p:nvPicPr>
        <p:blipFill>
          <a:blip r:embed="rId2" cstate="print"/>
          <a:stretch>
            <a:fillRect/>
          </a:stretch>
        </p:blipFill>
        <p:spPr>
          <a:xfrm>
            <a:off x="0" y="1145894"/>
            <a:ext cx="9144000" cy="2859170"/>
          </a:xfrm>
          <a:prstGeom prst="rect">
            <a:avLst/>
          </a:prstGeom>
        </p:spPr>
      </p:pic>
      <p:sp>
        <p:nvSpPr>
          <p:cNvPr id="5" name="Metin kutusu 4"/>
          <p:cNvSpPr txBox="1"/>
          <p:nvPr/>
        </p:nvSpPr>
        <p:spPr>
          <a:xfrm>
            <a:off x="1043608" y="4180344"/>
            <a:ext cx="7776864" cy="2677656"/>
          </a:xfrm>
          <a:prstGeom prst="rect">
            <a:avLst/>
          </a:prstGeom>
          <a:noFill/>
        </p:spPr>
        <p:txBody>
          <a:bodyPr wrap="square" rtlCol="0">
            <a:spAutoFit/>
          </a:bodyPr>
          <a:lstStyle/>
          <a:p>
            <a:r>
              <a:rPr lang="tr-TR" sz="2800" dirty="0" smtClean="0"/>
              <a:t>Sosyal Bilimlerde Uyuşmazlıklar çatışma olarak tanımlanır ve belli oranda gelişme için istendik bir durumdur. </a:t>
            </a:r>
          </a:p>
          <a:p>
            <a:r>
              <a:rPr lang="tr-TR" sz="2800" dirty="0" smtClean="0"/>
              <a:t>Hukuk da ise uyuşmazlık, anlaşmazlığı aleniyet kazandığı bir aşamadır ve belirdiği anda ortadan kaldırılması çözülmesi gereken bir kavramdır. </a:t>
            </a:r>
            <a:endParaRPr lang="tr-TR"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3200" b="1" dirty="0" smtClean="0">
                <a:solidFill>
                  <a:schemeClr val="bg1"/>
                </a:solidFill>
                <a:latin typeface="Palatino Linotype" pitchFamily="18" charset="0"/>
                <a:ea typeface="+mj-ea"/>
                <a:cs typeface="+mj-cs"/>
              </a:rPr>
              <a:t>POZİSYONLAR VE İHTİYAÇLAR </a:t>
            </a:r>
            <a:endParaRPr kumimoji="0" lang="tr-TR" sz="32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pic>
        <p:nvPicPr>
          <p:cNvPr id="8194" name="Picture 2" descr="buz daÄÄ± animasyon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89500" y="1169367"/>
            <a:ext cx="7488832" cy="568863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Metin kutusu 2"/>
          <p:cNvSpPr txBox="1"/>
          <p:nvPr/>
        </p:nvSpPr>
        <p:spPr>
          <a:xfrm>
            <a:off x="5868144" y="1484784"/>
            <a:ext cx="2376264" cy="400110"/>
          </a:xfrm>
          <a:prstGeom prst="rect">
            <a:avLst/>
          </a:prstGeom>
          <a:noFill/>
        </p:spPr>
        <p:txBody>
          <a:bodyPr wrap="square" rtlCol="0">
            <a:spAutoFit/>
          </a:bodyPr>
          <a:lstStyle/>
          <a:p>
            <a:r>
              <a:rPr lang="tr-TR" sz="2000" dirty="0" smtClean="0"/>
              <a:t>POZİSYONLAR </a:t>
            </a:r>
            <a:endParaRPr lang="tr-TR" sz="2000" dirty="0"/>
          </a:p>
        </p:txBody>
      </p:sp>
      <p:sp>
        <p:nvSpPr>
          <p:cNvPr id="7" name="Metin kutusu 6"/>
          <p:cNvSpPr txBox="1"/>
          <p:nvPr/>
        </p:nvSpPr>
        <p:spPr>
          <a:xfrm>
            <a:off x="6084168" y="4365104"/>
            <a:ext cx="2376264" cy="400110"/>
          </a:xfrm>
          <a:prstGeom prst="rect">
            <a:avLst/>
          </a:prstGeom>
          <a:noFill/>
        </p:spPr>
        <p:txBody>
          <a:bodyPr wrap="square" rtlCol="0">
            <a:spAutoFit/>
          </a:bodyPr>
          <a:lstStyle/>
          <a:p>
            <a:r>
              <a:rPr lang="tr-TR" sz="2000" dirty="0" smtClean="0"/>
              <a:t>İHTİYAÇLAR </a:t>
            </a:r>
            <a:endParaRPr lang="tr-TR" sz="2000" dirty="0"/>
          </a:p>
        </p:txBody>
      </p:sp>
      <p:sp>
        <p:nvSpPr>
          <p:cNvPr id="6" name="Metin kutusu 5"/>
          <p:cNvSpPr txBox="1"/>
          <p:nvPr/>
        </p:nvSpPr>
        <p:spPr>
          <a:xfrm>
            <a:off x="5364088" y="2132856"/>
            <a:ext cx="3240360" cy="369332"/>
          </a:xfrm>
          <a:prstGeom prst="rect">
            <a:avLst/>
          </a:prstGeom>
          <a:noFill/>
        </p:spPr>
        <p:txBody>
          <a:bodyPr wrap="square" rtlCol="0">
            <a:spAutoFit/>
          </a:bodyPr>
          <a:lstStyle/>
          <a:p>
            <a:r>
              <a:rPr lang="tr-TR" dirty="0" smtClean="0"/>
              <a:t>Bir tarafın masadaki isteğidir.</a:t>
            </a:r>
            <a:endParaRPr lang="tr-TR" dirty="0"/>
          </a:p>
        </p:txBody>
      </p:sp>
      <p:sp>
        <p:nvSpPr>
          <p:cNvPr id="9" name="Metin kutusu 8"/>
          <p:cNvSpPr txBox="1"/>
          <p:nvPr/>
        </p:nvSpPr>
        <p:spPr>
          <a:xfrm>
            <a:off x="5508104" y="4791581"/>
            <a:ext cx="3600400" cy="369332"/>
          </a:xfrm>
          <a:prstGeom prst="rect">
            <a:avLst/>
          </a:prstGeom>
          <a:noFill/>
        </p:spPr>
        <p:txBody>
          <a:bodyPr wrap="square" rtlCol="0">
            <a:spAutoFit/>
          </a:bodyPr>
          <a:lstStyle/>
          <a:p>
            <a:r>
              <a:rPr lang="tr-TR" dirty="0" smtClean="0"/>
              <a:t>Gerçekte neye ihtiyaç duyduğudur.</a:t>
            </a:r>
            <a:endParaRPr lang="tr-TR" dirty="0"/>
          </a:p>
        </p:txBody>
      </p:sp>
      <p:sp>
        <p:nvSpPr>
          <p:cNvPr id="8" name="Metin kutusu 7"/>
          <p:cNvSpPr txBox="1"/>
          <p:nvPr/>
        </p:nvSpPr>
        <p:spPr>
          <a:xfrm>
            <a:off x="971600" y="1705359"/>
            <a:ext cx="3600400" cy="2308324"/>
          </a:xfrm>
          <a:prstGeom prst="rect">
            <a:avLst/>
          </a:prstGeom>
          <a:noFill/>
        </p:spPr>
        <p:txBody>
          <a:bodyPr wrap="square" rtlCol="0">
            <a:spAutoFit/>
          </a:bodyPr>
          <a:lstStyle/>
          <a:p>
            <a:r>
              <a:rPr lang="tr-TR" dirty="0" smtClean="0"/>
              <a:t>Sosyal Statü</a:t>
            </a:r>
          </a:p>
          <a:p>
            <a:r>
              <a:rPr lang="tr-TR" dirty="0" smtClean="0"/>
              <a:t>Cinsiyet </a:t>
            </a:r>
          </a:p>
          <a:p>
            <a:r>
              <a:rPr lang="tr-TR" dirty="0" smtClean="0"/>
              <a:t>Yaş </a:t>
            </a:r>
          </a:p>
          <a:p>
            <a:r>
              <a:rPr lang="tr-TR" dirty="0" smtClean="0"/>
              <a:t>Ekonomik Durum</a:t>
            </a:r>
          </a:p>
          <a:p>
            <a:r>
              <a:rPr lang="tr-TR" dirty="0" smtClean="0"/>
              <a:t>Etnik Köken </a:t>
            </a:r>
          </a:p>
          <a:p>
            <a:r>
              <a:rPr lang="tr-TR" dirty="0" smtClean="0"/>
              <a:t>Dini İnanç </a:t>
            </a:r>
          </a:p>
          <a:p>
            <a:r>
              <a:rPr lang="tr-TR" dirty="0" smtClean="0"/>
              <a:t>Eşitsiz koşullar</a:t>
            </a:r>
          </a:p>
          <a:p>
            <a:r>
              <a:rPr lang="tr-TR" dirty="0" smtClean="0"/>
              <a:t>Öğrenilmiş Toplumsal Cinsiyet Rolleri </a:t>
            </a:r>
            <a:endParaRPr lang="tr-TR" dirty="0"/>
          </a:p>
        </p:txBody>
      </p:sp>
      <p:cxnSp>
        <p:nvCxnSpPr>
          <p:cNvPr id="11" name="Düz Bağlayıcı 10"/>
          <p:cNvCxnSpPr/>
          <p:nvPr/>
        </p:nvCxnSpPr>
        <p:spPr>
          <a:xfrm>
            <a:off x="827584" y="4013683"/>
            <a:ext cx="8064896"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658440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Ã§Ã¶zÃ¼m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1146930"/>
            <a:ext cx="5472608" cy="420846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tr-TR" sz="2800" b="1" i="0" u="none" strike="noStrike" kern="1200" cap="none" spc="0" normalizeH="0" baseline="0" noProof="0" dirty="0" smtClean="0">
                <a:ln>
                  <a:noFill/>
                </a:ln>
                <a:solidFill>
                  <a:schemeClr val="bg1"/>
                </a:solidFill>
                <a:effectLst/>
                <a:uLnTx/>
                <a:uFillTx/>
                <a:latin typeface="Palatino Linotype" pitchFamily="18" charset="0"/>
                <a:ea typeface="+mj-ea"/>
                <a:cs typeface="+mj-cs"/>
              </a:rPr>
              <a:t>Bir uyuşmazlık ancak tarafların ihtiyaçları açısından</a:t>
            </a:r>
            <a:r>
              <a:rPr kumimoji="0" lang="tr-TR" sz="2800" b="1" i="0" u="none" strike="noStrike" kern="1200" cap="none" spc="0" normalizeH="0" noProof="0" dirty="0" smtClean="0">
                <a:ln>
                  <a:noFill/>
                </a:ln>
                <a:solidFill>
                  <a:schemeClr val="bg1"/>
                </a:solidFill>
                <a:effectLst/>
                <a:uLnTx/>
                <a:uFillTx/>
                <a:latin typeface="Palatino Linotype" pitchFamily="18" charset="0"/>
                <a:ea typeface="+mj-ea"/>
                <a:cs typeface="+mj-cs"/>
              </a:rPr>
              <a:t> ortak menfaati sağlandığında çözülebilir…</a:t>
            </a:r>
            <a:endParaRPr kumimoji="0" lang="tr-TR" sz="28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395536" y="4570569"/>
            <a:ext cx="8748464" cy="1569660"/>
          </a:xfrm>
          <a:prstGeom prst="rect">
            <a:avLst/>
          </a:prstGeom>
          <a:noFill/>
        </p:spPr>
        <p:txBody>
          <a:bodyPr wrap="square" rtlCol="0">
            <a:spAutoFit/>
          </a:bodyPr>
          <a:lstStyle/>
          <a:p>
            <a:r>
              <a:rPr lang="tr-TR" sz="3200" dirty="0" smtClean="0"/>
              <a:t>İhtiyaçlar pozisyonlara göre daha somuttur. </a:t>
            </a:r>
          </a:p>
          <a:p>
            <a:r>
              <a:rPr lang="tr-TR" sz="3200" dirty="0" smtClean="0"/>
              <a:t>Bu nedenle pozisyonlara odaklanmak işlevsel değildir. </a:t>
            </a:r>
            <a:endParaRPr lang="tr-TR"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fontScale="77500" lnSpcReduction="20000"/>
          </a:bodyPr>
          <a:lstStyle/>
          <a:p>
            <a:pPr>
              <a:spcBef>
                <a:spcPct val="0"/>
              </a:spcBef>
              <a:defRPr/>
            </a:pPr>
            <a:endParaRPr lang="tr-TR" sz="3600" b="1" dirty="0" smtClean="0">
              <a:solidFill>
                <a:schemeClr val="bg1"/>
              </a:solidFill>
              <a:latin typeface="Palatino Linotype" pitchFamily="18" charset="0"/>
            </a:endParaRPr>
          </a:p>
          <a:p>
            <a:pPr>
              <a:spcBef>
                <a:spcPct val="0"/>
              </a:spcBef>
              <a:defRPr/>
            </a:pPr>
            <a:r>
              <a:rPr lang="tr-TR" sz="3600" b="1" dirty="0" smtClean="0">
                <a:solidFill>
                  <a:schemeClr val="bg1"/>
                </a:solidFill>
                <a:latin typeface="Palatino Linotype" pitchFamily="18" charset="0"/>
              </a:rPr>
              <a:t>MÜZAKERECİLER GERÇEK İHTİYAÇLARININ FARKINDA DEĞİLSE; </a:t>
            </a:r>
          </a:p>
          <a:p>
            <a:pPr marL="0" marR="0" lvl="0" indent="0" defTabSz="914400" rtl="0" eaLnBrk="1" fontAlgn="auto" latinLnBrk="0" hangingPunct="1">
              <a:lnSpc>
                <a:spcPct val="100000"/>
              </a:lnSpc>
              <a:spcBef>
                <a:spcPct val="0"/>
              </a:spcBef>
              <a:spcAft>
                <a:spcPts val="0"/>
              </a:spcAft>
              <a:buClrTx/>
              <a:buSzTx/>
              <a:buFontTx/>
              <a:buNone/>
              <a:tabLst/>
              <a:defRPr/>
            </a:pP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1 İçerik Yer Tutucusu"/>
          <p:cNvSpPr txBox="1">
            <a:spLocks/>
          </p:cNvSpPr>
          <p:nvPr/>
        </p:nvSpPr>
        <p:spPr>
          <a:xfrm>
            <a:off x="457200" y="1556792"/>
            <a:ext cx="8229600" cy="2287364"/>
          </a:xfrm>
          <a:prstGeom prst="rect">
            <a:avLst/>
          </a:prstGeom>
        </p:spPr>
        <p:txBody>
          <a:bodyPr vert="horz" lIns="91440" tIns="45720" rIns="91440" bIns="45720" rtlCol="0">
            <a:normAutofit/>
          </a:bodyPr>
          <a:lstStyle/>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800" b="1" i="0" u="none" strike="noStrike" kern="1200" cap="none" spc="0" normalizeH="0" baseline="0" noProof="0" dirty="0" smtClean="0">
              <a:ln>
                <a:noFill/>
              </a:ln>
              <a:effectLst/>
              <a:uLnTx/>
              <a:uFillTx/>
              <a:latin typeface="Palatino Linotype" pitchFamily="18" charset="0"/>
            </a:endParaRPr>
          </a:p>
          <a:p>
            <a:pPr marL="457200" marR="0" lvl="1" indent="0" defTabSz="914400" rtl="0" eaLnBrk="1" fontAlgn="auto" latinLnBrk="0" hangingPunct="1">
              <a:lnSpc>
                <a:spcPct val="100000"/>
              </a:lnSpc>
              <a:spcBef>
                <a:spcPct val="20000"/>
              </a:spcBef>
              <a:spcAft>
                <a:spcPts val="0"/>
              </a:spcAft>
              <a:buClrTx/>
              <a:buSzTx/>
              <a:buFont typeface="Verdana" pitchFamily="34" charset="0"/>
              <a:buNone/>
              <a:tabLst/>
              <a:defRPr/>
            </a:pPr>
            <a:r>
              <a:rPr kumimoji="0" lang="tr-TR" sz="2200" i="0" u="none" strike="noStrike" kern="1200" cap="none" spc="0" normalizeH="0" baseline="0" noProof="0" dirty="0" smtClean="0">
                <a:ln>
                  <a:noFill/>
                </a:ln>
                <a:effectLst/>
                <a:uLnTx/>
                <a:uFillTx/>
                <a:latin typeface="Palatino Linotype" pitchFamily="18" charset="0"/>
              </a:rPr>
              <a:t>Arabulucu ihtiyaçları belirlemeli</a:t>
            </a:r>
            <a:r>
              <a:rPr kumimoji="0" lang="tr-TR" sz="2200" i="0" u="none" strike="noStrike" kern="1200" cap="none" spc="0" normalizeH="0" noProof="0" dirty="0" smtClean="0">
                <a:ln>
                  <a:noFill/>
                </a:ln>
                <a:effectLst/>
                <a:uLnTx/>
                <a:uFillTx/>
                <a:latin typeface="Palatino Linotype" pitchFamily="18" charset="0"/>
              </a:rPr>
              <a:t> ve bunları öncelik sırasına koyarak masaya getirmelidir. </a:t>
            </a:r>
            <a:endParaRPr kumimoji="0" lang="tr-TR" sz="2200" b="1" i="0" u="none" strike="noStrike" kern="1200" cap="none" spc="0" normalizeH="0" baseline="0" noProof="0" dirty="0" smtClean="0">
              <a:ln>
                <a:noFill/>
              </a:ln>
              <a:effectLst/>
              <a:uLnTx/>
              <a:uFillTx/>
              <a:latin typeface="Palatino Linotype" pitchFamily="18" charset="0"/>
            </a:endParaRPr>
          </a:p>
          <a:p>
            <a:pPr marL="0" marR="0" lvl="0" indent="0" defTabSz="914400" rtl="0" eaLnBrk="1" fontAlgn="auto" latinLnBrk="0" hangingPunct="1">
              <a:lnSpc>
                <a:spcPct val="100000"/>
              </a:lnSpc>
              <a:spcBef>
                <a:spcPct val="20000"/>
              </a:spcBef>
              <a:spcAft>
                <a:spcPts val="0"/>
              </a:spcAft>
              <a:buClrTx/>
              <a:buSzTx/>
              <a:buFont typeface="Wingdings 3" pitchFamily="18" charset="2"/>
              <a:buNone/>
              <a:tabLst/>
              <a:defRPr/>
            </a:pPr>
            <a:endParaRPr kumimoji="0" lang="tr-TR" sz="3200" b="1" i="0" u="none" strike="noStrike" kern="1200" cap="none" spc="0" normalizeH="0" baseline="0" noProof="0" dirty="0" smtClean="0">
              <a:ln>
                <a:noFill/>
              </a:ln>
              <a:effectLst/>
              <a:uLnTx/>
              <a:uFillTx/>
              <a:latin typeface="Palatino Linotype" pitchFamily="18" charset="0"/>
            </a:endParaRPr>
          </a:p>
        </p:txBody>
      </p:sp>
      <p:pic>
        <p:nvPicPr>
          <p:cNvPr id="10242" name="Picture 2" descr="arabulucu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00250" y="3645024"/>
            <a:ext cx="5143500" cy="3048001"/>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fontScale="77500" lnSpcReduction="20000"/>
          </a:bodyPr>
          <a:lstStyle/>
          <a:p>
            <a:pPr>
              <a:spcBef>
                <a:spcPct val="0"/>
              </a:spcBef>
              <a:defRPr/>
            </a:pPr>
            <a:endParaRPr lang="tr-TR" sz="3600" b="1" dirty="0" smtClean="0">
              <a:solidFill>
                <a:schemeClr val="bg1"/>
              </a:solidFill>
              <a:latin typeface="Palatino Linotype" pitchFamily="18" charset="0"/>
            </a:endParaRPr>
          </a:p>
          <a:p>
            <a:pPr>
              <a:spcBef>
                <a:spcPct val="0"/>
              </a:spcBef>
              <a:defRPr/>
            </a:pPr>
            <a:r>
              <a:rPr lang="tr-TR" sz="3600" b="1" dirty="0" smtClean="0">
                <a:solidFill>
                  <a:schemeClr val="bg1"/>
                </a:solidFill>
                <a:latin typeface="Palatino Linotype" pitchFamily="18" charset="0"/>
              </a:rPr>
              <a:t>POZİSYON VE MENFAAT BİRBİRİNE KARIŞMIŞSA </a:t>
            </a:r>
          </a:p>
          <a:p>
            <a:pPr marL="0" marR="0" lvl="0" indent="0" defTabSz="914400" rtl="0" eaLnBrk="1" fontAlgn="auto" latinLnBrk="0" hangingPunct="1">
              <a:lnSpc>
                <a:spcPct val="100000"/>
              </a:lnSpc>
              <a:spcBef>
                <a:spcPct val="0"/>
              </a:spcBef>
              <a:spcAft>
                <a:spcPts val="0"/>
              </a:spcAft>
              <a:buClrTx/>
              <a:buSzTx/>
              <a:buFontTx/>
              <a:buNone/>
              <a:tabLst/>
              <a:defRPr/>
            </a:pP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1 İçerik Yer Tutucusu"/>
          <p:cNvSpPr txBox="1">
            <a:spLocks/>
          </p:cNvSpPr>
          <p:nvPr/>
        </p:nvSpPr>
        <p:spPr>
          <a:xfrm>
            <a:off x="457200" y="1556792"/>
            <a:ext cx="8229600" cy="2287364"/>
          </a:xfrm>
          <a:prstGeom prst="rect">
            <a:avLst/>
          </a:prstGeom>
        </p:spPr>
        <p:txBody>
          <a:bodyPr vert="horz" lIns="91440" tIns="45720" rIns="91440" bIns="45720" rtlCol="0">
            <a:normAutofit/>
          </a:bodyPr>
          <a:lstStyle/>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800" b="1" i="0" u="none" strike="noStrike" kern="1200" cap="none" spc="0" normalizeH="0" baseline="0" noProof="0" dirty="0" smtClean="0">
              <a:ln>
                <a:noFill/>
              </a:ln>
              <a:effectLst/>
              <a:uLnTx/>
              <a:uFillTx/>
              <a:latin typeface="Palatino Linotype" pitchFamily="18" charset="0"/>
            </a:endParaRPr>
          </a:p>
          <a:p>
            <a:pPr marL="457200" marR="0" lvl="1" indent="0" defTabSz="914400" rtl="0" eaLnBrk="1" fontAlgn="auto" latinLnBrk="0" hangingPunct="1">
              <a:lnSpc>
                <a:spcPct val="100000"/>
              </a:lnSpc>
              <a:spcBef>
                <a:spcPct val="20000"/>
              </a:spcBef>
              <a:spcAft>
                <a:spcPts val="0"/>
              </a:spcAft>
              <a:buClrTx/>
              <a:buSzTx/>
              <a:buFont typeface="Verdana" pitchFamily="34" charset="0"/>
              <a:buNone/>
              <a:tabLst/>
              <a:defRPr/>
            </a:pPr>
            <a:r>
              <a:rPr kumimoji="0" lang="tr-TR" sz="2200" i="0" u="none" strike="noStrike" kern="1200" cap="none" spc="0" normalizeH="0" baseline="0" noProof="0" dirty="0" smtClean="0">
                <a:ln>
                  <a:noFill/>
                </a:ln>
                <a:effectLst/>
                <a:uLnTx/>
                <a:uFillTx/>
                <a:latin typeface="Palatino Linotype" pitchFamily="18" charset="0"/>
              </a:rPr>
              <a:t>Arabulucu </a:t>
            </a:r>
            <a:r>
              <a:rPr kumimoji="0" lang="tr-TR" sz="2200" i="0" u="none" strike="noStrike" kern="1200" cap="none" spc="0" normalizeH="0" baseline="0" noProof="0" dirty="0" err="1" smtClean="0">
                <a:ln>
                  <a:noFill/>
                </a:ln>
                <a:effectLst/>
                <a:uLnTx/>
                <a:uFillTx/>
                <a:latin typeface="Palatino Linotype" pitchFamily="18" charset="0"/>
              </a:rPr>
              <a:t>poz,syonun</a:t>
            </a:r>
            <a:r>
              <a:rPr kumimoji="0" lang="tr-TR" sz="2200" i="0" u="none" strike="noStrike" kern="1200" cap="none" spc="0" normalizeH="0" noProof="0" dirty="0" smtClean="0">
                <a:ln>
                  <a:noFill/>
                </a:ln>
                <a:effectLst/>
                <a:uLnTx/>
                <a:uFillTx/>
                <a:latin typeface="Palatino Linotype" pitchFamily="18" charset="0"/>
              </a:rPr>
              <a:t> altındaki ihtiyacı bulmak için «Bu şey ne amaca hizmet ediyor?» sorusunu sormalıdır.</a:t>
            </a:r>
            <a:endParaRPr kumimoji="0" lang="tr-TR" sz="2200" b="1" i="0" u="none" strike="noStrike" kern="1200" cap="none" spc="0" normalizeH="0" baseline="0" noProof="0" dirty="0" smtClean="0">
              <a:ln>
                <a:noFill/>
              </a:ln>
              <a:effectLst/>
              <a:uLnTx/>
              <a:uFillTx/>
              <a:latin typeface="Palatino Linotype" pitchFamily="18" charset="0"/>
            </a:endParaRPr>
          </a:p>
          <a:p>
            <a:pPr marL="0" marR="0" lvl="0" indent="0" defTabSz="914400" rtl="0" eaLnBrk="1" fontAlgn="auto" latinLnBrk="0" hangingPunct="1">
              <a:lnSpc>
                <a:spcPct val="100000"/>
              </a:lnSpc>
              <a:spcBef>
                <a:spcPct val="20000"/>
              </a:spcBef>
              <a:spcAft>
                <a:spcPts val="0"/>
              </a:spcAft>
              <a:buClrTx/>
              <a:buSzTx/>
              <a:buFont typeface="Wingdings 3" pitchFamily="18" charset="2"/>
              <a:buNone/>
              <a:tabLst/>
              <a:defRPr/>
            </a:pPr>
            <a:endParaRPr kumimoji="0" lang="tr-TR" sz="3200" b="1" i="0" u="none" strike="noStrike" kern="1200" cap="none" spc="0" normalizeH="0" baseline="0" noProof="0" dirty="0" smtClean="0">
              <a:ln>
                <a:noFill/>
              </a:ln>
              <a:effectLst/>
              <a:uLnTx/>
              <a:uFillTx/>
              <a:latin typeface="Palatino Linotype" pitchFamily="18" charset="0"/>
            </a:endParaRPr>
          </a:p>
        </p:txBody>
      </p:sp>
      <p:pic>
        <p:nvPicPr>
          <p:cNvPr id="10242" name="Picture 2" descr="arabulucu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00250" y="3645024"/>
            <a:ext cx="5143500" cy="3048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87160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fontScale="77500" lnSpcReduction="20000"/>
          </a:bodyPr>
          <a:lstStyle/>
          <a:p>
            <a:pPr>
              <a:spcBef>
                <a:spcPct val="0"/>
              </a:spcBef>
              <a:defRPr/>
            </a:pPr>
            <a:endParaRPr lang="tr-TR" sz="3600" b="1" dirty="0" smtClean="0">
              <a:solidFill>
                <a:schemeClr val="bg1"/>
              </a:solidFill>
              <a:latin typeface="Palatino Linotype" pitchFamily="18" charset="0"/>
            </a:endParaRPr>
          </a:p>
          <a:p>
            <a:pPr>
              <a:spcBef>
                <a:spcPct val="0"/>
              </a:spcBef>
              <a:defRPr/>
            </a:pPr>
            <a:r>
              <a:rPr lang="tr-TR" sz="3600" b="1" dirty="0" smtClean="0">
                <a:solidFill>
                  <a:schemeClr val="bg1"/>
                </a:solidFill>
                <a:latin typeface="Palatino Linotype" pitchFamily="18" charset="0"/>
              </a:rPr>
              <a:t>POZİSYONLAR VE İHTİYAÇLAR SÖZ KONUSU OLDUĞUNDA </a:t>
            </a:r>
          </a:p>
          <a:p>
            <a:pPr marL="0" marR="0" lvl="0" indent="0" defTabSz="914400" rtl="0" eaLnBrk="1" fontAlgn="auto" latinLnBrk="0" hangingPunct="1">
              <a:lnSpc>
                <a:spcPct val="100000"/>
              </a:lnSpc>
              <a:spcBef>
                <a:spcPct val="0"/>
              </a:spcBef>
              <a:spcAft>
                <a:spcPts val="0"/>
              </a:spcAft>
              <a:buClrTx/>
              <a:buSzTx/>
              <a:buFontTx/>
              <a:buNone/>
              <a:tabLst/>
              <a:defRPr/>
            </a:pP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1 İçerik Yer Tutucusu"/>
          <p:cNvSpPr txBox="1">
            <a:spLocks/>
          </p:cNvSpPr>
          <p:nvPr/>
        </p:nvSpPr>
        <p:spPr>
          <a:xfrm>
            <a:off x="457200" y="1988840"/>
            <a:ext cx="8229600" cy="2287364"/>
          </a:xfrm>
          <a:prstGeom prst="rect">
            <a:avLst/>
          </a:prstGeom>
        </p:spPr>
        <p:txBody>
          <a:bodyPr vert="horz" lIns="91440" tIns="45720" rIns="91440" bIns="45720" rtlCol="0">
            <a:noAutofit/>
          </a:bodyPr>
          <a:lstStyle/>
          <a:p>
            <a:pPr marL="457200" marR="0" lvl="1"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2000" b="1" i="0" u="none" strike="noStrike" kern="1200" cap="none" spc="0" normalizeH="0" baseline="0" noProof="0" dirty="0" smtClean="0">
              <a:ln>
                <a:noFill/>
              </a:ln>
              <a:effectLst/>
              <a:uLnTx/>
              <a:uFillTx/>
              <a:latin typeface="Palatino Linotype" pitchFamily="18" charset="0"/>
            </a:endParaRPr>
          </a:p>
          <a:p>
            <a:pPr marL="914400" marR="0" lvl="1" indent="-457200" defTabSz="914400" rtl="0" eaLnBrk="1" fontAlgn="auto" latinLnBrk="0" hangingPunct="1">
              <a:lnSpc>
                <a:spcPct val="100000"/>
              </a:lnSpc>
              <a:spcBef>
                <a:spcPct val="20000"/>
              </a:spcBef>
              <a:spcAft>
                <a:spcPts val="0"/>
              </a:spcAft>
              <a:buClrTx/>
              <a:buSzTx/>
              <a:buFont typeface="Verdana" pitchFamily="34" charset="0"/>
              <a:buAutoNum type="arabicPeriod"/>
              <a:tabLst/>
              <a:defRPr/>
            </a:pPr>
            <a:r>
              <a:rPr kumimoji="0" lang="tr-TR" sz="2000" b="1" i="0" u="none" strike="noStrike" kern="1200" cap="none" spc="0" normalizeH="0" baseline="0" noProof="0" dirty="0" smtClean="0">
                <a:ln>
                  <a:noFill/>
                </a:ln>
                <a:effectLst/>
                <a:uLnTx/>
                <a:uFillTx/>
                <a:latin typeface="Palatino Linotype" pitchFamily="18" charset="0"/>
              </a:rPr>
              <a:t>İki tarafta </a:t>
            </a:r>
            <a:r>
              <a:rPr kumimoji="0" lang="tr-TR" sz="2000" b="1" i="0" u="none" strike="noStrike" kern="1200" cap="none" spc="0" normalizeH="0" baseline="0" noProof="0" dirty="0" err="1" smtClean="0">
                <a:ln>
                  <a:noFill/>
                </a:ln>
                <a:effectLst/>
                <a:uLnTx/>
                <a:uFillTx/>
                <a:latin typeface="Palatino Linotype" pitchFamily="18" charset="0"/>
              </a:rPr>
              <a:t>pozisyoneldir</a:t>
            </a:r>
            <a:r>
              <a:rPr kumimoji="0" lang="tr-TR" sz="2000" b="1" i="0" u="none" strike="noStrike" kern="1200" cap="none" spc="0" normalizeH="0" baseline="0" noProof="0" dirty="0" smtClean="0">
                <a:ln>
                  <a:noFill/>
                </a:ln>
                <a:effectLst/>
                <a:uLnTx/>
                <a:uFillTx/>
                <a:latin typeface="Palatino Linotype" pitchFamily="18" charset="0"/>
              </a:rPr>
              <a:t>. Bu durum çatışmanın doğal olarak yaşanma potansiyelinin</a:t>
            </a:r>
            <a:r>
              <a:rPr kumimoji="0" lang="tr-TR" sz="2000" b="1" i="0" u="none" strike="noStrike" kern="1200" cap="none" spc="0" normalizeH="0" noProof="0" dirty="0" smtClean="0">
                <a:ln>
                  <a:noFill/>
                </a:ln>
                <a:effectLst/>
                <a:uLnTx/>
                <a:uFillTx/>
                <a:latin typeface="Palatino Linotype" pitchFamily="18" charset="0"/>
              </a:rPr>
              <a:t> bulunduğu en zor durumdur. </a:t>
            </a:r>
          </a:p>
          <a:p>
            <a:pPr marL="914400" marR="0" lvl="1" indent="-457200" defTabSz="914400" rtl="0" eaLnBrk="1" fontAlgn="auto" latinLnBrk="0" hangingPunct="1">
              <a:lnSpc>
                <a:spcPct val="100000"/>
              </a:lnSpc>
              <a:spcBef>
                <a:spcPct val="20000"/>
              </a:spcBef>
              <a:spcAft>
                <a:spcPts val="0"/>
              </a:spcAft>
              <a:buClrTx/>
              <a:buSzTx/>
              <a:buFont typeface="Verdana" pitchFamily="34" charset="0"/>
              <a:buAutoNum type="arabicPeriod"/>
              <a:tabLst/>
              <a:defRPr/>
            </a:pPr>
            <a:r>
              <a:rPr lang="tr-TR" sz="2000" b="1" baseline="0" dirty="0" smtClean="0">
                <a:latin typeface="Palatino Linotype" pitchFamily="18" charset="0"/>
              </a:rPr>
              <a:t>İki tarafta ihtiyaç temelli</a:t>
            </a:r>
            <a:r>
              <a:rPr lang="tr-TR" sz="2000" b="1" dirty="0" smtClean="0">
                <a:latin typeface="Palatino Linotype" pitchFamily="18" charset="0"/>
              </a:rPr>
              <a:t> müzakerecidir. En kolay çatışma durumudur.</a:t>
            </a:r>
          </a:p>
          <a:p>
            <a:pPr marL="914400" marR="0" lvl="1" indent="-457200" defTabSz="914400" rtl="0" eaLnBrk="1" fontAlgn="auto" latinLnBrk="0" hangingPunct="1">
              <a:lnSpc>
                <a:spcPct val="100000"/>
              </a:lnSpc>
              <a:spcBef>
                <a:spcPct val="20000"/>
              </a:spcBef>
              <a:spcAft>
                <a:spcPts val="0"/>
              </a:spcAft>
              <a:buClrTx/>
              <a:buSzTx/>
              <a:buFont typeface="Verdana" pitchFamily="34" charset="0"/>
              <a:buAutoNum type="arabicPeriod"/>
              <a:tabLst/>
              <a:defRPr/>
            </a:pPr>
            <a:r>
              <a:rPr kumimoji="0" lang="tr-TR" sz="2000" b="1" i="0" u="none" strike="noStrike" kern="1200" cap="none" spc="0" normalizeH="0" baseline="0" noProof="0" dirty="0" smtClean="0">
                <a:ln>
                  <a:noFill/>
                </a:ln>
                <a:effectLst/>
                <a:uLnTx/>
                <a:uFillTx/>
                <a:latin typeface="Palatino Linotype" pitchFamily="18" charset="0"/>
              </a:rPr>
              <a:t>Bir taraf pozisyoncu</a:t>
            </a:r>
            <a:r>
              <a:rPr kumimoji="0" lang="tr-TR" sz="2000" b="1" i="0" u="none" strike="noStrike" kern="1200" cap="none" spc="0" normalizeH="0" noProof="0" dirty="0" smtClean="0">
                <a:ln>
                  <a:noFill/>
                </a:ln>
                <a:effectLst/>
                <a:uLnTx/>
                <a:uFillTx/>
                <a:latin typeface="Palatino Linotype" pitchFamily="18" charset="0"/>
              </a:rPr>
              <a:t> diğer taraf menfaatçidir. İhtiyaçlar üzerine odaklanılmalıdır. </a:t>
            </a:r>
          </a:p>
          <a:p>
            <a:pPr marL="914400" marR="0" lvl="1" indent="-457200" defTabSz="914400" rtl="0" eaLnBrk="1" fontAlgn="auto" latinLnBrk="0" hangingPunct="1">
              <a:lnSpc>
                <a:spcPct val="100000"/>
              </a:lnSpc>
              <a:spcBef>
                <a:spcPct val="20000"/>
              </a:spcBef>
              <a:spcAft>
                <a:spcPts val="0"/>
              </a:spcAft>
              <a:buClrTx/>
              <a:buSzTx/>
              <a:buFont typeface="Verdana" pitchFamily="34" charset="0"/>
              <a:buAutoNum type="arabicPeriod"/>
              <a:tabLst/>
              <a:defRPr/>
            </a:pPr>
            <a:r>
              <a:rPr lang="tr-TR" sz="2000" b="1" baseline="0" dirty="0" smtClean="0">
                <a:latin typeface="Palatino Linotype" pitchFamily="18" charset="0"/>
              </a:rPr>
              <a:t>İki</a:t>
            </a:r>
            <a:r>
              <a:rPr lang="tr-TR" sz="2000" b="1" dirty="0" smtClean="0">
                <a:latin typeface="Palatino Linotype" pitchFamily="18" charset="0"/>
              </a:rPr>
              <a:t> tarafta karışık durumdadır. Her iki tarafında hem ihtiyaçları hem pozisyonları masaya gelir. Burada ihtiyaçlara odaklanılmalıdır. </a:t>
            </a:r>
            <a:endParaRPr kumimoji="0" lang="tr-TR" sz="2000" b="1" i="0" u="none" strike="noStrike" kern="1200" cap="none" spc="0" normalizeH="0" baseline="0" noProof="0" dirty="0" smtClean="0">
              <a:ln>
                <a:noFill/>
              </a:ln>
              <a:effectLst/>
              <a:uLnTx/>
              <a:uFillTx/>
              <a:latin typeface="Palatino Linotype" pitchFamily="18" charset="0"/>
            </a:endParaRPr>
          </a:p>
          <a:p>
            <a:pPr marL="0" marR="0" lvl="0" indent="0" defTabSz="914400" rtl="0" eaLnBrk="1" fontAlgn="auto" latinLnBrk="0" hangingPunct="1">
              <a:lnSpc>
                <a:spcPct val="100000"/>
              </a:lnSpc>
              <a:spcBef>
                <a:spcPct val="20000"/>
              </a:spcBef>
              <a:spcAft>
                <a:spcPts val="0"/>
              </a:spcAft>
              <a:buClrTx/>
              <a:buSzTx/>
              <a:buFont typeface="Wingdings 3" pitchFamily="18" charset="2"/>
              <a:buNone/>
              <a:tabLst/>
              <a:defRPr/>
            </a:pPr>
            <a:endParaRPr kumimoji="0" lang="tr-TR" sz="2000" b="1" i="0" u="none" strike="noStrike" kern="1200" cap="none" spc="0" normalizeH="0" baseline="0" noProof="0" dirty="0" smtClean="0">
              <a:ln>
                <a:noFill/>
              </a:ln>
              <a:effectLst/>
              <a:uLnTx/>
              <a:uFillTx/>
              <a:latin typeface="Palatino Linotype"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ÇATIŞMA DURUMUNDA BİREYLER NASIL DAVRANIR?</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cxnSp>
        <p:nvCxnSpPr>
          <p:cNvPr id="5" name="Düz Ok Bağlayıcısı 4"/>
          <p:cNvCxnSpPr/>
          <p:nvPr/>
        </p:nvCxnSpPr>
        <p:spPr>
          <a:xfrm>
            <a:off x="4283968" y="1484784"/>
            <a:ext cx="0" cy="460851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a:off x="1691680" y="3717032"/>
            <a:ext cx="504056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Metin kutusu 9"/>
          <p:cNvSpPr txBox="1"/>
          <p:nvPr/>
        </p:nvSpPr>
        <p:spPr>
          <a:xfrm>
            <a:off x="4499992" y="1484784"/>
            <a:ext cx="1656184" cy="369332"/>
          </a:xfrm>
          <a:prstGeom prst="rect">
            <a:avLst/>
          </a:prstGeom>
          <a:noFill/>
        </p:spPr>
        <p:txBody>
          <a:bodyPr wrap="square" rtlCol="0">
            <a:spAutoFit/>
          </a:bodyPr>
          <a:lstStyle/>
          <a:p>
            <a:r>
              <a:rPr lang="tr-TR" dirty="0" smtClean="0"/>
              <a:t>İŞBİRLİĞİ</a:t>
            </a:r>
            <a:endParaRPr lang="tr-TR" dirty="0"/>
          </a:p>
        </p:txBody>
      </p:sp>
      <p:sp>
        <p:nvSpPr>
          <p:cNvPr id="11" name="Metin kutusu 10"/>
          <p:cNvSpPr txBox="1"/>
          <p:nvPr/>
        </p:nvSpPr>
        <p:spPr>
          <a:xfrm>
            <a:off x="6300192" y="4005064"/>
            <a:ext cx="1368152" cy="369332"/>
          </a:xfrm>
          <a:prstGeom prst="rect">
            <a:avLst/>
          </a:prstGeom>
          <a:noFill/>
        </p:spPr>
        <p:txBody>
          <a:bodyPr wrap="square" rtlCol="0">
            <a:spAutoFit/>
          </a:bodyPr>
          <a:lstStyle/>
          <a:p>
            <a:r>
              <a:rPr lang="tr-TR" dirty="0" smtClean="0"/>
              <a:t>ISRARCILIK </a:t>
            </a:r>
            <a:endParaRPr lang="tr-TR" dirty="0"/>
          </a:p>
        </p:txBody>
      </p:sp>
      <p:sp>
        <p:nvSpPr>
          <p:cNvPr id="12" name="Metin kutusu 11"/>
          <p:cNvSpPr txBox="1"/>
          <p:nvPr/>
        </p:nvSpPr>
        <p:spPr>
          <a:xfrm>
            <a:off x="3635896" y="1484784"/>
            <a:ext cx="648072" cy="369332"/>
          </a:xfrm>
          <a:prstGeom prst="rect">
            <a:avLst/>
          </a:prstGeom>
          <a:noFill/>
        </p:spPr>
        <p:txBody>
          <a:bodyPr wrap="square" rtlCol="0">
            <a:spAutoFit/>
          </a:bodyPr>
          <a:lstStyle/>
          <a:p>
            <a:r>
              <a:rPr lang="tr-TR" dirty="0" smtClean="0"/>
              <a:t>Var</a:t>
            </a:r>
            <a:endParaRPr lang="tr-TR" dirty="0"/>
          </a:p>
        </p:txBody>
      </p:sp>
      <p:sp>
        <p:nvSpPr>
          <p:cNvPr id="14" name="Metin kutusu 13"/>
          <p:cNvSpPr txBox="1"/>
          <p:nvPr/>
        </p:nvSpPr>
        <p:spPr>
          <a:xfrm>
            <a:off x="3635895" y="6136839"/>
            <a:ext cx="648072" cy="369332"/>
          </a:xfrm>
          <a:prstGeom prst="rect">
            <a:avLst/>
          </a:prstGeom>
          <a:noFill/>
        </p:spPr>
        <p:txBody>
          <a:bodyPr wrap="square" rtlCol="0">
            <a:spAutoFit/>
          </a:bodyPr>
          <a:lstStyle/>
          <a:p>
            <a:r>
              <a:rPr lang="tr-TR" dirty="0" smtClean="0"/>
              <a:t>Yok </a:t>
            </a:r>
            <a:endParaRPr lang="tr-TR" dirty="0"/>
          </a:p>
        </p:txBody>
      </p:sp>
      <p:sp>
        <p:nvSpPr>
          <p:cNvPr id="15" name="Metin kutusu 14"/>
          <p:cNvSpPr txBox="1"/>
          <p:nvPr/>
        </p:nvSpPr>
        <p:spPr>
          <a:xfrm>
            <a:off x="6552221" y="3717032"/>
            <a:ext cx="648072" cy="369332"/>
          </a:xfrm>
          <a:prstGeom prst="rect">
            <a:avLst/>
          </a:prstGeom>
          <a:noFill/>
        </p:spPr>
        <p:txBody>
          <a:bodyPr wrap="square" rtlCol="0">
            <a:spAutoFit/>
          </a:bodyPr>
          <a:lstStyle/>
          <a:p>
            <a:r>
              <a:rPr lang="tr-TR" dirty="0" smtClean="0"/>
              <a:t>Var</a:t>
            </a:r>
            <a:endParaRPr lang="tr-TR" dirty="0"/>
          </a:p>
        </p:txBody>
      </p:sp>
      <p:sp>
        <p:nvSpPr>
          <p:cNvPr id="16" name="Metin kutusu 15"/>
          <p:cNvSpPr txBox="1"/>
          <p:nvPr/>
        </p:nvSpPr>
        <p:spPr>
          <a:xfrm>
            <a:off x="1406899" y="3873850"/>
            <a:ext cx="648072" cy="369332"/>
          </a:xfrm>
          <a:prstGeom prst="rect">
            <a:avLst/>
          </a:prstGeom>
          <a:noFill/>
        </p:spPr>
        <p:txBody>
          <a:bodyPr wrap="square" rtlCol="0">
            <a:spAutoFit/>
          </a:bodyPr>
          <a:lstStyle/>
          <a:p>
            <a:r>
              <a:rPr lang="tr-TR" dirty="0" smtClean="0"/>
              <a:t>Yok </a:t>
            </a:r>
            <a:endParaRPr lang="tr-TR" dirty="0"/>
          </a:p>
        </p:txBody>
      </p:sp>
      <p:sp>
        <p:nvSpPr>
          <p:cNvPr id="13" name="Metin kutusu 12"/>
          <p:cNvSpPr txBox="1"/>
          <p:nvPr/>
        </p:nvSpPr>
        <p:spPr>
          <a:xfrm>
            <a:off x="4499992" y="1916832"/>
            <a:ext cx="2484276" cy="400110"/>
          </a:xfrm>
          <a:prstGeom prst="rect">
            <a:avLst/>
          </a:prstGeom>
          <a:noFill/>
        </p:spPr>
        <p:txBody>
          <a:bodyPr wrap="square" rtlCol="0">
            <a:spAutoFit/>
          </a:bodyPr>
          <a:lstStyle/>
          <a:p>
            <a:r>
              <a:rPr lang="tr-TR" sz="2000" b="1" dirty="0" smtClean="0">
                <a:solidFill>
                  <a:srgbClr val="FF0000"/>
                </a:solidFill>
              </a:rPr>
              <a:t>PROBLEM ÇÖZÜCÜ</a:t>
            </a:r>
            <a:endParaRPr lang="tr-TR" sz="2000" b="1" dirty="0">
              <a:solidFill>
                <a:srgbClr val="FF0000"/>
              </a:solidFill>
            </a:endParaRPr>
          </a:p>
        </p:txBody>
      </p:sp>
      <p:sp>
        <p:nvSpPr>
          <p:cNvPr id="18" name="Metin kutusu 17"/>
          <p:cNvSpPr txBox="1"/>
          <p:nvPr/>
        </p:nvSpPr>
        <p:spPr>
          <a:xfrm>
            <a:off x="4595918" y="5015566"/>
            <a:ext cx="2484276" cy="400110"/>
          </a:xfrm>
          <a:prstGeom prst="rect">
            <a:avLst/>
          </a:prstGeom>
          <a:noFill/>
        </p:spPr>
        <p:txBody>
          <a:bodyPr wrap="square" rtlCol="0">
            <a:spAutoFit/>
          </a:bodyPr>
          <a:lstStyle/>
          <a:p>
            <a:r>
              <a:rPr lang="tr-TR" sz="2000" b="1" dirty="0" smtClean="0">
                <a:solidFill>
                  <a:srgbClr val="FF0000"/>
                </a:solidFill>
              </a:rPr>
              <a:t>REKABET- ÇEKİŞME</a:t>
            </a:r>
            <a:endParaRPr lang="tr-TR" sz="2000" b="1" dirty="0">
              <a:solidFill>
                <a:srgbClr val="FF0000"/>
              </a:solidFill>
            </a:endParaRPr>
          </a:p>
        </p:txBody>
      </p:sp>
      <p:sp>
        <p:nvSpPr>
          <p:cNvPr id="19" name="Metin kutusu 18"/>
          <p:cNvSpPr txBox="1"/>
          <p:nvPr/>
        </p:nvSpPr>
        <p:spPr>
          <a:xfrm>
            <a:off x="1115616" y="1888384"/>
            <a:ext cx="3168352" cy="400110"/>
          </a:xfrm>
          <a:prstGeom prst="rect">
            <a:avLst/>
          </a:prstGeom>
          <a:noFill/>
        </p:spPr>
        <p:txBody>
          <a:bodyPr wrap="square" rtlCol="0">
            <a:spAutoFit/>
          </a:bodyPr>
          <a:lstStyle/>
          <a:p>
            <a:r>
              <a:rPr lang="tr-TR" sz="2000" b="1" dirty="0" smtClean="0">
                <a:solidFill>
                  <a:srgbClr val="FF0000"/>
                </a:solidFill>
              </a:rPr>
              <a:t>UYUŞMACI- TESLİM OLMA</a:t>
            </a:r>
            <a:endParaRPr lang="tr-TR" sz="2000" b="1" dirty="0">
              <a:solidFill>
                <a:srgbClr val="FF0000"/>
              </a:solidFill>
            </a:endParaRPr>
          </a:p>
        </p:txBody>
      </p:sp>
      <p:sp>
        <p:nvSpPr>
          <p:cNvPr id="20" name="Metin kutusu 19"/>
          <p:cNvSpPr txBox="1"/>
          <p:nvPr/>
        </p:nvSpPr>
        <p:spPr>
          <a:xfrm>
            <a:off x="1799691" y="5038627"/>
            <a:ext cx="2484276" cy="400110"/>
          </a:xfrm>
          <a:prstGeom prst="rect">
            <a:avLst/>
          </a:prstGeom>
          <a:noFill/>
        </p:spPr>
        <p:txBody>
          <a:bodyPr wrap="square" rtlCol="0">
            <a:spAutoFit/>
          </a:bodyPr>
          <a:lstStyle/>
          <a:p>
            <a:r>
              <a:rPr lang="tr-TR" sz="2000" b="1" dirty="0" smtClean="0">
                <a:solidFill>
                  <a:srgbClr val="FF0000"/>
                </a:solidFill>
              </a:rPr>
              <a:t>KAÇINMACI </a:t>
            </a:r>
            <a:endParaRPr lang="tr-TR" sz="2000" b="1" dirty="0">
              <a:solidFill>
                <a:srgbClr val="FF0000"/>
              </a:solidFill>
            </a:endParaRPr>
          </a:p>
        </p:txBody>
      </p:sp>
      <p:sp>
        <p:nvSpPr>
          <p:cNvPr id="17" name="Metin kutusu 16"/>
          <p:cNvSpPr txBox="1"/>
          <p:nvPr/>
        </p:nvSpPr>
        <p:spPr>
          <a:xfrm>
            <a:off x="4572383" y="2288494"/>
            <a:ext cx="3024336" cy="1200329"/>
          </a:xfrm>
          <a:prstGeom prst="rect">
            <a:avLst/>
          </a:prstGeom>
          <a:noFill/>
        </p:spPr>
        <p:txBody>
          <a:bodyPr wrap="square" rtlCol="0">
            <a:spAutoFit/>
          </a:bodyPr>
          <a:lstStyle/>
          <a:p>
            <a:r>
              <a:rPr lang="tr-TR" dirty="0" smtClean="0"/>
              <a:t>Diğerlerine göre daha rasyonel olarak tanımlanabilir. Temel motivasyonu grup kazancı bireysel kazançtan önemlidir. </a:t>
            </a:r>
            <a:endParaRPr lang="tr-TR" dirty="0"/>
          </a:p>
        </p:txBody>
      </p:sp>
      <p:sp>
        <p:nvSpPr>
          <p:cNvPr id="25" name="Metin kutusu 24"/>
          <p:cNvSpPr txBox="1"/>
          <p:nvPr/>
        </p:nvSpPr>
        <p:spPr>
          <a:xfrm>
            <a:off x="1285113" y="5446965"/>
            <a:ext cx="3024336" cy="646331"/>
          </a:xfrm>
          <a:prstGeom prst="rect">
            <a:avLst/>
          </a:prstGeom>
          <a:noFill/>
        </p:spPr>
        <p:txBody>
          <a:bodyPr wrap="square" rtlCol="0">
            <a:spAutoFit/>
          </a:bodyPr>
          <a:lstStyle/>
          <a:p>
            <a:r>
              <a:rPr lang="tr-TR" dirty="0" smtClean="0"/>
              <a:t>Temel motivasyonu tartışmaya girmemek </a:t>
            </a:r>
            <a:endParaRPr lang="tr-TR" dirty="0"/>
          </a:p>
        </p:txBody>
      </p:sp>
      <p:sp>
        <p:nvSpPr>
          <p:cNvPr id="26" name="Metin kutusu 25"/>
          <p:cNvSpPr txBox="1"/>
          <p:nvPr/>
        </p:nvSpPr>
        <p:spPr>
          <a:xfrm>
            <a:off x="4604495" y="5500267"/>
            <a:ext cx="3024336" cy="646331"/>
          </a:xfrm>
          <a:prstGeom prst="rect">
            <a:avLst/>
          </a:prstGeom>
          <a:noFill/>
        </p:spPr>
        <p:txBody>
          <a:bodyPr wrap="square" rtlCol="0">
            <a:spAutoFit/>
          </a:bodyPr>
          <a:lstStyle/>
          <a:p>
            <a:r>
              <a:rPr lang="tr-TR" dirty="0" smtClean="0"/>
              <a:t>Temel motivasyonu kendi çıkarları.</a:t>
            </a:r>
            <a:endParaRPr lang="tr-TR" dirty="0"/>
          </a:p>
        </p:txBody>
      </p:sp>
      <p:sp>
        <p:nvSpPr>
          <p:cNvPr id="27" name="Metin kutusu 26"/>
          <p:cNvSpPr txBox="1"/>
          <p:nvPr/>
        </p:nvSpPr>
        <p:spPr>
          <a:xfrm>
            <a:off x="935596" y="2320865"/>
            <a:ext cx="3024336" cy="646331"/>
          </a:xfrm>
          <a:prstGeom prst="rect">
            <a:avLst/>
          </a:prstGeom>
          <a:noFill/>
        </p:spPr>
        <p:txBody>
          <a:bodyPr wrap="square" rtlCol="0">
            <a:spAutoFit/>
          </a:bodyPr>
          <a:lstStyle/>
          <a:p>
            <a:r>
              <a:rPr lang="tr-TR" dirty="0" smtClean="0"/>
              <a:t>Ne kendi istekleri, ne de karşı tarafın ihtiyaçları önemli değil. </a:t>
            </a:r>
            <a:endParaRPr lang="tr-TR" dirty="0"/>
          </a:p>
        </p:txBody>
      </p:sp>
      <p:sp>
        <p:nvSpPr>
          <p:cNvPr id="24" name="7-Noktalı Yıldız 23"/>
          <p:cNvSpPr/>
          <p:nvPr/>
        </p:nvSpPr>
        <p:spPr>
          <a:xfrm>
            <a:off x="4085945" y="3537461"/>
            <a:ext cx="396045" cy="293068"/>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Metin kutusu 28"/>
          <p:cNvSpPr txBox="1"/>
          <p:nvPr/>
        </p:nvSpPr>
        <p:spPr>
          <a:xfrm>
            <a:off x="3596775" y="3770845"/>
            <a:ext cx="2484276" cy="400110"/>
          </a:xfrm>
          <a:prstGeom prst="rect">
            <a:avLst/>
          </a:prstGeom>
          <a:noFill/>
        </p:spPr>
        <p:txBody>
          <a:bodyPr wrap="square" rtlCol="0">
            <a:spAutoFit/>
          </a:bodyPr>
          <a:lstStyle/>
          <a:p>
            <a:r>
              <a:rPr lang="tr-TR" sz="2000" b="1" dirty="0" smtClean="0">
                <a:solidFill>
                  <a:srgbClr val="FF0000"/>
                </a:solidFill>
              </a:rPr>
              <a:t>UZLAŞMACI </a:t>
            </a:r>
            <a:endParaRPr lang="tr-TR" sz="2000" b="1" dirty="0">
              <a:solidFill>
                <a:srgbClr val="FF0000"/>
              </a:solidFill>
            </a:endParaRPr>
          </a:p>
        </p:txBody>
      </p:sp>
      <p:sp>
        <p:nvSpPr>
          <p:cNvPr id="28" name="Metin kutusu 27"/>
          <p:cNvSpPr txBox="1"/>
          <p:nvPr/>
        </p:nvSpPr>
        <p:spPr>
          <a:xfrm>
            <a:off x="2089349" y="4062784"/>
            <a:ext cx="4245221" cy="646331"/>
          </a:xfrm>
          <a:prstGeom prst="rect">
            <a:avLst/>
          </a:prstGeom>
          <a:noFill/>
        </p:spPr>
        <p:txBody>
          <a:bodyPr wrap="square" rtlCol="0">
            <a:spAutoFit/>
          </a:bodyPr>
          <a:lstStyle/>
          <a:p>
            <a:r>
              <a:rPr lang="tr-TR" dirty="0" smtClean="0"/>
              <a:t>Hem kendi hem de karşı tarafın ihtiyaçlarını orta noktada dengeler. </a:t>
            </a:r>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Bireylerin daha önce deneyimledikleri tepkileri belirleyen sayısız etmen vardır…</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Metin kutusu 2"/>
          <p:cNvSpPr txBox="1"/>
          <p:nvPr/>
        </p:nvSpPr>
        <p:spPr>
          <a:xfrm>
            <a:off x="539552" y="1340768"/>
            <a:ext cx="7776864" cy="5909310"/>
          </a:xfrm>
          <a:prstGeom prst="rect">
            <a:avLst/>
          </a:prstGeom>
          <a:noFill/>
        </p:spPr>
        <p:txBody>
          <a:bodyPr wrap="square" rtlCol="0">
            <a:spAutoFit/>
          </a:bodyPr>
          <a:lstStyle/>
          <a:p>
            <a:pPr marL="285750" indent="-285750">
              <a:buFont typeface="Arial" panose="020B0604020202020204" pitchFamily="34" charset="0"/>
              <a:buChar char="•"/>
            </a:pPr>
            <a:r>
              <a:rPr lang="tr-TR" dirty="0" smtClean="0"/>
              <a:t>Cinsiyet </a:t>
            </a:r>
          </a:p>
          <a:p>
            <a:pPr marL="285750" indent="-285750">
              <a:buFont typeface="Arial" panose="020B0604020202020204" pitchFamily="34" charset="0"/>
              <a:buChar char="•"/>
            </a:pPr>
            <a:r>
              <a:rPr lang="tr-TR" dirty="0" smtClean="0"/>
              <a:t>Toplumsal Cinsiyet </a:t>
            </a:r>
          </a:p>
          <a:p>
            <a:pPr marL="285750" indent="-285750">
              <a:buFont typeface="Arial" panose="020B0604020202020204" pitchFamily="34" charset="0"/>
              <a:buChar char="•"/>
            </a:pPr>
            <a:r>
              <a:rPr lang="tr-TR" dirty="0" smtClean="0"/>
              <a:t>Dini İnanç</a:t>
            </a:r>
          </a:p>
          <a:p>
            <a:pPr marL="285750" indent="-285750">
              <a:buFont typeface="Arial" panose="020B0604020202020204" pitchFamily="34" charset="0"/>
              <a:buChar char="•"/>
            </a:pPr>
            <a:r>
              <a:rPr lang="tr-TR" dirty="0" smtClean="0"/>
              <a:t>Kültür ve Kültürlerarası Farklar</a:t>
            </a:r>
          </a:p>
          <a:p>
            <a:pPr marL="742950" lvl="1" indent="-285750">
              <a:buFont typeface="Arial" panose="020B0604020202020204" pitchFamily="34" charset="0"/>
              <a:buChar char="•"/>
            </a:pPr>
            <a:r>
              <a:rPr lang="tr-TR" dirty="0" smtClean="0"/>
              <a:t>Bireyci kültür</a:t>
            </a:r>
          </a:p>
          <a:p>
            <a:pPr marL="742950" lvl="1" indent="-285750">
              <a:buFont typeface="Arial" panose="020B0604020202020204" pitchFamily="34" charset="0"/>
              <a:buChar char="•"/>
            </a:pPr>
            <a:r>
              <a:rPr lang="tr-TR" dirty="0" smtClean="0"/>
              <a:t>Toplulukçu kültür</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dirty="0" smtClean="0"/>
              <a:t>Kişilik </a:t>
            </a:r>
          </a:p>
          <a:p>
            <a:pPr marL="1200150" lvl="2" indent="-285750">
              <a:buFont typeface="Arial" panose="020B0604020202020204" pitchFamily="34" charset="0"/>
              <a:buChar char="•"/>
            </a:pPr>
            <a:r>
              <a:rPr lang="tr-TR" dirty="0" smtClean="0"/>
              <a:t>Yeni deneyimlere açık olma</a:t>
            </a:r>
          </a:p>
          <a:p>
            <a:pPr marL="1200150" lvl="2" indent="-285750">
              <a:buFont typeface="Arial" panose="020B0604020202020204" pitchFamily="34" charset="0"/>
              <a:buChar char="•"/>
            </a:pPr>
            <a:r>
              <a:rPr lang="tr-TR" dirty="0" smtClean="0"/>
              <a:t>Dışadönüklük </a:t>
            </a:r>
          </a:p>
          <a:p>
            <a:pPr marL="1200150" lvl="2" indent="-285750">
              <a:buFont typeface="Arial" panose="020B0604020202020204" pitchFamily="34" charset="0"/>
              <a:buChar char="•"/>
            </a:pPr>
            <a:r>
              <a:rPr lang="tr-TR" dirty="0" smtClean="0"/>
              <a:t>Özen </a:t>
            </a:r>
          </a:p>
          <a:p>
            <a:pPr marL="1200150" lvl="2" indent="-285750">
              <a:buFont typeface="Arial" panose="020B0604020202020204" pitchFamily="34" charset="0"/>
              <a:buChar char="•"/>
            </a:pPr>
            <a:r>
              <a:rPr lang="tr-TR" dirty="0" smtClean="0"/>
              <a:t>Uzlaşmacılık </a:t>
            </a:r>
          </a:p>
          <a:p>
            <a:pPr marL="1200150" lvl="2" indent="-285750">
              <a:buFont typeface="Arial" panose="020B0604020202020204" pitchFamily="34" charset="0"/>
              <a:buChar char="•"/>
            </a:pPr>
            <a:r>
              <a:rPr lang="tr-TR" dirty="0" err="1" smtClean="0"/>
              <a:t>Nevrotiklik</a:t>
            </a:r>
            <a:r>
              <a:rPr lang="tr-TR" dirty="0" smtClean="0"/>
              <a:t> </a:t>
            </a:r>
          </a:p>
          <a:p>
            <a:pPr marL="1200150" lvl="2" indent="-285750">
              <a:buFont typeface="Arial" panose="020B0604020202020204" pitchFamily="34" charset="0"/>
              <a:buChar char="•"/>
            </a:pPr>
            <a:endParaRPr lang="tr-TR" dirty="0"/>
          </a:p>
          <a:p>
            <a:pPr marL="1200150" lvl="2" indent="-285750">
              <a:buFont typeface="Arial" panose="020B0604020202020204" pitchFamily="34" charset="0"/>
              <a:buChar char="•"/>
            </a:pPr>
            <a:r>
              <a:rPr lang="tr-TR" dirty="0" smtClean="0"/>
              <a:t>Roller</a:t>
            </a:r>
          </a:p>
          <a:p>
            <a:pPr marL="1657350" lvl="3" indent="-285750">
              <a:buFont typeface="Arial" panose="020B0604020202020204" pitchFamily="34" charset="0"/>
              <a:buChar char="•"/>
            </a:pPr>
            <a:r>
              <a:rPr lang="tr-TR" dirty="0" smtClean="0"/>
              <a:t>Saldırgan</a:t>
            </a:r>
          </a:p>
          <a:p>
            <a:pPr marL="1657350" lvl="3" indent="-285750">
              <a:buFont typeface="Arial" panose="020B0604020202020204" pitchFamily="34" charset="0"/>
              <a:buChar char="•"/>
            </a:pPr>
            <a:r>
              <a:rPr lang="tr-TR" dirty="0" err="1" smtClean="0"/>
              <a:t>Ketleyici</a:t>
            </a:r>
            <a:endParaRPr lang="tr-TR" dirty="0" smtClean="0"/>
          </a:p>
          <a:p>
            <a:pPr marL="1657350" lvl="3" indent="-285750">
              <a:buFont typeface="Arial" panose="020B0604020202020204" pitchFamily="34" charset="0"/>
              <a:buChar char="•"/>
            </a:pPr>
            <a:r>
              <a:rPr lang="tr-TR" dirty="0" smtClean="0"/>
              <a:t>Bencil </a:t>
            </a:r>
          </a:p>
          <a:p>
            <a:pPr marL="1657350" lvl="3" indent="-285750">
              <a:buFont typeface="Arial" panose="020B0604020202020204" pitchFamily="34" charset="0"/>
              <a:buChar char="•"/>
            </a:pPr>
            <a:r>
              <a:rPr lang="tr-TR" dirty="0" smtClean="0"/>
              <a:t>Diğer </a:t>
            </a:r>
          </a:p>
          <a:p>
            <a:pPr marL="1200150" lvl="2" indent="-285750">
              <a:buFont typeface="Arial" panose="020B0604020202020204" pitchFamily="34" charset="0"/>
              <a:buChar char="•"/>
            </a:pPr>
            <a:endParaRPr lang="tr-TR" dirty="0" smtClean="0"/>
          </a:p>
          <a:p>
            <a:pPr marL="742950" lvl="1" indent="-285750">
              <a:buFont typeface="Arial" panose="020B0604020202020204" pitchFamily="34" charset="0"/>
              <a:buChar char="•"/>
            </a:pPr>
            <a:endParaRPr lang="tr-TR" dirty="0" smtClean="0"/>
          </a:p>
        </p:txBody>
      </p:sp>
    </p:spTree>
    <p:extLst>
      <p:ext uri="{BB962C8B-B14F-4D97-AF65-F5344CB8AC3E}">
        <p14:creationId xmlns:p14="http://schemas.microsoft.com/office/powerpoint/2010/main" xmlns="" val="20997024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200" b="1" noProof="0" dirty="0" smtClean="0">
                <a:solidFill>
                  <a:schemeClr val="bg1"/>
                </a:solidFill>
                <a:latin typeface="Palatino Linotype" pitchFamily="18" charset="0"/>
                <a:ea typeface="+mj-ea"/>
                <a:cs typeface="+mj-cs"/>
              </a:rPr>
              <a:t>YARIŞMACI İŞBİRLİKÇİ YAKLAŞIMLAR </a:t>
            </a:r>
            <a:endParaRPr kumimoji="0" lang="tr-TR" sz="32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pic>
        <p:nvPicPr>
          <p:cNvPr id="11266" name="Picture 2" descr="yarÄ±Åma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75656" y="3638549"/>
            <a:ext cx="5962650" cy="321945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Metin kutusu 2"/>
          <p:cNvSpPr txBox="1"/>
          <p:nvPr/>
        </p:nvSpPr>
        <p:spPr>
          <a:xfrm>
            <a:off x="683568" y="1916832"/>
            <a:ext cx="7992888" cy="954107"/>
          </a:xfrm>
          <a:prstGeom prst="rect">
            <a:avLst/>
          </a:prstGeom>
          <a:noFill/>
        </p:spPr>
        <p:txBody>
          <a:bodyPr wrap="square" rtlCol="0">
            <a:spAutoFit/>
          </a:bodyPr>
          <a:lstStyle/>
          <a:p>
            <a:r>
              <a:rPr lang="tr-TR" sz="2800" dirty="0" smtClean="0"/>
              <a:t>Ne olursa olsun çatışmadan «galip» çıkmak amaçtır. </a:t>
            </a:r>
          </a:p>
          <a:p>
            <a:r>
              <a:rPr lang="tr-TR" sz="2800" dirty="0" smtClean="0"/>
              <a:t>Baskı- tehdit- aldatma gibi saldırgan taktikler kullanılır.  </a:t>
            </a:r>
            <a:endParaRPr lang="tr-TR"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200" b="1" dirty="0" smtClean="0">
                <a:solidFill>
                  <a:schemeClr val="bg1"/>
                </a:solidFill>
                <a:latin typeface="Palatino Linotype" pitchFamily="18" charset="0"/>
                <a:ea typeface="+mj-ea"/>
                <a:cs typeface="+mj-cs"/>
              </a:rPr>
              <a:t>YUMUŞAK – SERT – İLKELİ TEPKİLER </a:t>
            </a:r>
            <a:endParaRPr kumimoji="0" lang="tr-TR" sz="32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Metin kutusu 2"/>
          <p:cNvSpPr txBox="1"/>
          <p:nvPr/>
        </p:nvSpPr>
        <p:spPr>
          <a:xfrm>
            <a:off x="683568" y="1916832"/>
            <a:ext cx="7992888" cy="2246769"/>
          </a:xfrm>
          <a:prstGeom prst="rect">
            <a:avLst/>
          </a:prstGeom>
          <a:noFill/>
        </p:spPr>
        <p:txBody>
          <a:bodyPr wrap="square" rtlCol="0">
            <a:spAutoFit/>
          </a:bodyPr>
          <a:lstStyle/>
          <a:p>
            <a:r>
              <a:rPr lang="tr-TR" sz="2800" dirty="0" smtClean="0"/>
              <a:t>Yumuşak tepkiler başlangıç tepkisi olarak olumludur. </a:t>
            </a:r>
          </a:p>
          <a:p>
            <a:r>
              <a:rPr lang="tr-TR" sz="2800" dirty="0" smtClean="0"/>
              <a:t>Tamamında bu tepkilerle gitmek, kişinin kendisini yetersiz, çaresiz, değersiz hissetmesine neden olur. </a:t>
            </a:r>
          </a:p>
          <a:p>
            <a:r>
              <a:rPr lang="tr-TR" sz="2800" dirty="0" smtClean="0"/>
              <a:t>Şiddet göreceğine inanan, görece güçsüz kişiler yumuşak tepkiler verirler. </a:t>
            </a:r>
            <a:endParaRPr lang="tr-TR" sz="2800" dirty="0"/>
          </a:p>
        </p:txBody>
      </p:sp>
    </p:spTree>
    <p:extLst>
      <p:ext uri="{BB962C8B-B14F-4D97-AF65-F5344CB8AC3E}">
        <p14:creationId xmlns:p14="http://schemas.microsoft.com/office/powerpoint/2010/main" xmlns="" val="10693600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sakin insanlar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26" y="1412776"/>
            <a:ext cx="4857750" cy="47434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YUMUŞAK TEPKİLER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Metin kutusu 2"/>
          <p:cNvSpPr txBox="1"/>
          <p:nvPr/>
        </p:nvSpPr>
        <p:spPr>
          <a:xfrm>
            <a:off x="4866276" y="2060848"/>
            <a:ext cx="4032448" cy="2677656"/>
          </a:xfrm>
          <a:prstGeom prst="rect">
            <a:avLst/>
          </a:prstGeom>
          <a:noFill/>
        </p:spPr>
        <p:txBody>
          <a:bodyPr wrap="square" rtlCol="0">
            <a:spAutoFit/>
          </a:bodyPr>
          <a:lstStyle/>
          <a:p>
            <a:pPr marL="285750" indent="-285750">
              <a:buFont typeface="Arial" panose="020B0604020202020204" pitchFamily="34" charset="0"/>
              <a:buChar char="•"/>
            </a:pPr>
            <a:r>
              <a:rPr lang="tr-TR" sz="2400" dirty="0" smtClean="0"/>
              <a:t>Çatışmadan kaçınma </a:t>
            </a:r>
          </a:p>
          <a:p>
            <a:pPr marL="285750" indent="-285750">
              <a:buFont typeface="Arial" panose="020B0604020202020204" pitchFamily="34" charset="0"/>
              <a:buChar char="•"/>
            </a:pPr>
            <a:r>
              <a:rPr lang="tr-TR" sz="2400" dirty="0" smtClean="0"/>
              <a:t>Kabullenme </a:t>
            </a:r>
          </a:p>
          <a:p>
            <a:pPr marL="285750" indent="-285750">
              <a:buFont typeface="Arial" panose="020B0604020202020204" pitchFamily="34" charset="0"/>
              <a:buChar char="•"/>
            </a:pPr>
            <a:r>
              <a:rPr lang="tr-TR" sz="2400" dirty="0" smtClean="0"/>
              <a:t>Uyma</a:t>
            </a:r>
          </a:p>
          <a:p>
            <a:pPr marL="285750" indent="-285750">
              <a:buFont typeface="Arial" panose="020B0604020202020204" pitchFamily="34" charset="0"/>
              <a:buChar char="•"/>
            </a:pPr>
            <a:r>
              <a:rPr lang="tr-TR" sz="2400" dirty="0" smtClean="0"/>
              <a:t>Geri çekilme </a:t>
            </a:r>
          </a:p>
          <a:p>
            <a:pPr marL="285750" indent="-285750">
              <a:buFont typeface="Arial" panose="020B0604020202020204" pitchFamily="34" charset="0"/>
              <a:buChar char="•"/>
            </a:pPr>
            <a:r>
              <a:rPr lang="tr-TR" sz="2400" dirty="0" smtClean="0"/>
              <a:t>Görmezden gelme</a:t>
            </a:r>
          </a:p>
          <a:p>
            <a:pPr marL="285750" indent="-285750">
              <a:buFont typeface="Arial" panose="020B0604020202020204" pitchFamily="34" charset="0"/>
              <a:buChar char="•"/>
            </a:pPr>
            <a:r>
              <a:rPr lang="tr-TR" sz="2400" dirty="0" smtClean="0"/>
              <a:t>Ortamda bir çatışma olduğunu reddetme</a:t>
            </a:r>
            <a:endParaRPr lang="tr-TR"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sakin insanlar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26" y="1412776"/>
            <a:ext cx="4857750" cy="47434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YUMUŞAK TEPKİLER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Metin kutusu 2"/>
          <p:cNvSpPr txBox="1"/>
          <p:nvPr/>
        </p:nvSpPr>
        <p:spPr>
          <a:xfrm>
            <a:off x="4866276" y="2060848"/>
            <a:ext cx="4032448" cy="2677656"/>
          </a:xfrm>
          <a:prstGeom prst="rect">
            <a:avLst/>
          </a:prstGeom>
          <a:noFill/>
        </p:spPr>
        <p:txBody>
          <a:bodyPr wrap="square" rtlCol="0">
            <a:spAutoFit/>
          </a:bodyPr>
          <a:lstStyle/>
          <a:p>
            <a:pPr marL="285750" indent="-285750">
              <a:buFont typeface="Arial" panose="020B0604020202020204" pitchFamily="34" charset="0"/>
              <a:buChar char="•"/>
            </a:pPr>
            <a:r>
              <a:rPr lang="tr-TR" sz="2400" dirty="0" smtClean="0"/>
              <a:t>Çatışmadan kaçınma </a:t>
            </a:r>
          </a:p>
          <a:p>
            <a:pPr marL="285750" indent="-285750">
              <a:buFont typeface="Arial" panose="020B0604020202020204" pitchFamily="34" charset="0"/>
              <a:buChar char="•"/>
            </a:pPr>
            <a:r>
              <a:rPr lang="tr-TR" sz="2400" dirty="0" smtClean="0"/>
              <a:t>Kabullenme </a:t>
            </a:r>
          </a:p>
          <a:p>
            <a:pPr marL="285750" indent="-285750">
              <a:buFont typeface="Arial" panose="020B0604020202020204" pitchFamily="34" charset="0"/>
              <a:buChar char="•"/>
            </a:pPr>
            <a:r>
              <a:rPr lang="tr-TR" sz="2400" dirty="0" smtClean="0"/>
              <a:t>Uyma</a:t>
            </a:r>
          </a:p>
          <a:p>
            <a:pPr marL="285750" indent="-285750">
              <a:buFont typeface="Arial" panose="020B0604020202020204" pitchFamily="34" charset="0"/>
              <a:buChar char="•"/>
            </a:pPr>
            <a:r>
              <a:rPr lang="tr-TR" sz="2400" dirty="0" smtClean="0"/>
              <a:t>Geri çekilme </a:t>
            </a:r>
          </a:p>
          <a:p>
            <a:pPr marL="285750" indent="-285750">
              <a:buFont typeface="Arial" panose="020B0604020202020204" pitchFamily="34" charset="0"/>
              <a:buChar char="•"/>
            </a:pPr>
            <a:r>
              <a:rPr lang="tr-TR" sz="2400" dirty="0" smtClean="0"/>
              <a:t>Görmezden gelme</a:t>
            </a:r>
          </a:p>
          <a:p>
            <a:pPr marL="285750" indent="-285750">
              <a:buFont typeface="Arial" panose="020B0604020202020204" pitchFamily="34" charset="0"/>
              <a:buChar char="•"/>
            </a:pPr>
            <a:r>
              <a:rPr lang="tr-TR" sz="2400" dirty="0" smtClean="0"/>
              <a:t>Ortamda bir çatışma olduğunu reddetme</a:t>
            </a:r>
            <a:endParaRPr lang="tr-TR" sz="2400" dirty="0"/>
          </a:p>
        </p:txBody>
      </p:sp>
    </p:spTree>
    <p:extLst>
      <p:ext uri="{BB962C8B-B14F-4D97-AF65-F5344CB8AC3E}">
        <p14:creationId xmlns:p14="http://schemas.microsoft.com/office/powerpoint/2010/main" xmlns="" val="10806900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fontScale="925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Kendi Görüşlerinin Mutlak Doğru Olduğunu Düşünen Kişiler Sert Tepkiler Verirler…</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3" name="Metin kutusu 2"/>
          <p:cNvSpPr txBox="1"/>
          <p:nvPr/>
        </p:nvSpPr>
        <p:spPr>
          <a:xfrm>
            <a:off x="467544" y="1861617"/>
            <a:ext cx="6192688" cy="3539430"/>
          </a:xfrm>
          <a:prstGeom prst="rect">
            <a:avLst/>
          </a:prstGeom>
          <a:noFill/>
        </p:spPr>
        <p:txBody>
          <a:bodyPr wrap="square" rtlCol="0">
            <a:spAutoFit/>
          </a:bodyPr>
          <a:lstStyle/>
          <a:p>
            <a:r>
              <a:rPr lang="tr-TR" sz="2800" dirty="0" smtClean="0"/>
              <a:t>Bir Yıldırma Stratejisidir.</a:t>
            </a:r>
          </a:p>
          <a:p>
            <a:endParaRPr lang="tr-TR" sz="2800" dirty="0"/>
          </a:p>
          <a:p>
            <a:pPr marL="285750" indent="-285750">
              <a:buFont typeface="Arial" panose="020B0604020202020204" pitchFamily="34" charset="0"/>
              <a:buChar char="•"/>
            </a:pPr>
            <a:r>
              <a:rPr lang="tr-TR" sz="2800" dirty="0" smtClean="0"/>
              <a:t>Tehdit </a:t>
            </a:r>
          </a:p>
          <a:p>
            <a:pPr marL="285750" indent="-285750">
              <a:buFont typeface="Arial" panose="020B0604020202020204" pitchFamily="34" charset="0"/>
              <a:buChar char="•"/>
            </a:pPr>
            <a:r>
              <a:rPr lang="tr-TR" sz="2800" dirty="0" smtClean="0"/>
              <a:t>Baskı </a:t>
            </a:r>
          </a:p>
          <a:p>
            <a:pPr marL="285750" indent="-285750">
              <a:buFont typeface="Arial" panose="020B0604020202020204" pitchFamily="34" charset="0"/>
              <a:buChar char="•"/>
            </a:pPr>
            <a:r>
              <a:rPr lang="tr-TR" sz="2800" dirty="0" smtClean="0"/>
              <a:t>Ceza</a:t>
            </a:r>
          </a:p>
          <a:p>
            <a:pPr marL="285750" indent="-285750">
              <a:buFont typeface="Arial" panose="020B0604020202020204" pitchFamily="34" charset="0"/>
              <a:buChar char="•"/>
            </a:pPr>
            <a:r>
              <a:rPr lang="tr-TR" sz="2800" dirty="0" smtClean="0"/>
              <a:t>Saldırganlık </a:t>
            </a:r>
          </a:p>
          <a:p>
            <a:pPr marL="285750" indent="-285750">
              <a:buFont typeface="Arial" panose="020B0604020202020204" pitchFamily="34" charset="0"/>
              <a:buChar char="•"/>
            </a:pPr>
            <a:r>
              <a:rPr lang="tr-TR" sz="2800" dirty="0" smtClean="0"/>
              <a:t>Öfke </a:t>
            </a:r>
          </a:p>
          <a:p>
            <a:r>
              <a:rPr lang="tr-TR" sz="2800" dirty="0" smtClean="0"/>
              <a:t> </a:t>
            </a:r>
            <a:endParaRPr lang="tr-TR" sz="2800" dirty="0"/>
          </a:p>
        </p:txBody>
      </p:sp>
      <p:pic>
        <p:nvPicPr>
          <p:cNvPr id="15362" name="Picture 2" descr="kaya animasyon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67944" y="1916832"/>
            <a:ext cx="4572000" cy="3429001"/>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İLKELİ TEPKİLER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1043608" y="2060848"/>
            <a:ext cx="6480720" cy="1815882"/>
          </a:xfrm>
          <a:prstGeom prst="rect">
            <a:avLst/>
          </a:prstGeom>
          <a:noFill/>
        </p:spPr>
        <p:txBody>
          <a:bodyPr wrap="square" rtlCol="0">
            <a:spAutoFit/>
          </a:bodyPr>
          <a:lstStyle/>
          <a:p>
            <a:r>
              <a:rPr lang="tr-TR" sz="2800" dirty="0" smtClean="0"/>
              <a:t>Sağlıklı çatışma çözümünün en önemli ayağıdır. </a:t>
            </a:r>
          </a:p>
          <a:p>
            <a:r>
              <a:rPr lang="tr-TR" sz="2800" dirty="0" smtClean="0"/>
              <a:t>Temel amaç herkesi tatmin eden bir sonuca varmaktır. </a:t>
            </a:r>
            <a:endParaRPr lang="tr-TR" sz="2800" dirty="0"/>
          </a:p>
        </p:txBody>
      </p:sp>
      <p:pic>
        <p:nvPicPr>
          <p:cNvPr id="17412" name="Picture 4" descr="ilkeli olmak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43502" y="3501008"/>
            <a:ext cx="5789439" cy="303945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İLKELİ TEPKİLER NELER?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1115616" y="1700808"/>
            <a:ext cx="6480720" cy="4154984"/>
          </a:xfrm>
          <a:prstGeom prst="rect">
            <a:avLst/>
          </a:prstGeom>
          <a:noFill/>
        </p:spPr>
        <p:txBody>
          <a:bodyPr wrap="square" rtlCol="0">
            <a:spAutoFit/>
          </a:bodyPr>
          <a:lstStyle/>
          <a:p>
            <a:pPr marL="457200" indent="-457200">
              <a:buFont typeface="Arial" panose="020B0604020202020204" pitchFamily="34" charset="0"/>
              <a:buChar char="•"/>
            </a:pPr>
            <a:r>
              <a:rPr lang="tr-TR" sz="2400" dirty="0" smtClean="0"/>
              <a:t>Aktif dinleme</a:t>
            </a:r>
          </a:p>
          <a:p>
            <a:pPr marL="457200" indent="-457200">
              <a:buFont typeface="Arial" panose="020B0604020202020204" pitchFamily="34" charset="0"/>
              <a:buChar char="•"/>
            </a:pPr>
            <a:r>
              <a:rPr lang="tr-TR" sz="2400" dirty="0" smtClean="0"/>
              <a:t>Empati </a:t>
            </a:r>
          </a:p>
          <a:p>
            <a:pPr marL="457200" indent="-457200">
              <a:buFont typeface="Arial" panose="020B0604020202020204" pitchFamily="34" charset="0"/>
              <a:buChar char="•"/>
            </a:pPr>
            <a:r>
              <a:rPr lang="tr-TR" sz="2400" dirty="0" smtClean="0"/>
              <a:t>Karşı tarafın duygularını anlamaya çalışma </a:t>
            </a:r>
          </a:p>
          <a:p>
            <a:pPr marL="457200" indent="-457200">
              <a:buFont typeface="Arial" panose="020B0604020202020204" pitchFamily="34" charset="0"/>
              <a:buChar char="•"/>
            </a:pPr>
            <a:r>
              <a:rPr lang="tr-TR" sz="2400" dirty="0" smtClean="0"/>
              <a:t>Karşı tarafın düşüncelerini anlamaya çalışma</a:t>
            </a:r>
          </a:p>
          <a:p>
            <a:pPr marL="457200" indent="-457200">
              <a:buFont typeface="Arial" panose="020B0604020202020204" pitchFamily="34" charset="0"/>
              <a:buChar char="•"/>
            </a:pPr>
            <a:r>
              <a:rPr lang="tr-TR" sz="2400" dirty="0" smtClean="0"/>
              <a:t>Kendi istek ve duygularını uygun bir dille ifade etme</a:t>
            </a:r>
          </a:p>
          <a:p>
            <a:pPr marL="457200" indent="-457200">
              <a:buFont typeface="Arial" panose="020B0604020202020204" pitchFamily="34" charset="0"/>
              <a:buChar char="•"/>
            </a:pPr>
            <a:r>
              <a:rPr lang="tr-TR" sz="2400" dirty="0" smtClean="0"/>
              <a:t>Kendi davranış ve duygularının sorumluluğunu üstlenme</a:t>
            </a:r>
          </a:p>
          <a:p>
            <a:pPr marL="457200" indent="-457200">
              <a:buFont typeface="Arial" panose="020B0604020202020204" pitchFamily="34" charset="0"/>
              <a:buChar char="•"/>
            </a:pPr>
            <a:r>
              <a:rPr lang="tr-TR" sz="2400" dirty="0" smtClean="0"/>
              <a:t>Problemin çözümünde işbirliği yapma</a:t>
            </a:r>
          </a:p>
          <a:p>
            <a:pPr marL="457200" indent="-457200">
              <a:buFont typeface="Arial" panose="020B0604020202020204" pitchFamily="34" charset="0"/>
              <a:buChar char="•"/>
            </a:pPr>
            <a:r>
              <a:rPr lang="tr-TR" sz="2400" dirty="0" smtClean="0"/>
              <a:t>Her iki tarafın da ihtiyaçlarını karşılamaya yönelik çözüm yolları üretme </a:t>
            </a:r>
          </a:p>
        </p:txBody>
      </p:sp>
    </p:spTree>
    <p:extLst>
      <p:ext uri="{BB962C8B-B14F-4D97-AF65-F5344CB8AC3E}">
        <p14:creationId xmlns:p14="http://schemas.microsoft.com/office/powerpoint/2010/main" xmlns="" val="302987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PROBLEM ÇÖZME STRATEJİSİNİN TEMEL SORUSU :</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1187624" y="2132856"/>
            <a:ext cx="6480720" cy="1077218"/>
          </a:xfrm>
          <a:prstGeom prst="rect">
            <a:avLst/>
          </a:prstGeom>
          <a:noFill/>
        </p:spPr>
        <p:txBody>
          <a:bodyPr wrap="square" rtlCol="0">
            <a:spAutoFit/>
          </a:bodyPr>
          <a:lstStyle/>
          <a:p>
            <a:pPr algn="ctr"/>
            <a:r>
              <a:rPr lang="tr-TR" sz="3200" dirty="0" smtClean="0">
                <a:solidFill>
                  <a:srgbClr val="FF0000"/>
                </a:solidFill>
              </a:rPr>
              <a:t>«HER İKİ TARAFIN BİRDEN AMACINA ULAŞMASI NASIL SAĞLANIR?»</a:t>
            </a:r>
          </a:p>
        </p:txBody>
      </p:sp>
      <p:pic>
        <p:nvPicPr>
          <p:cNvPr id="18436" name="Picture 4" descr="SORU ile ilgili gÃ¶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59832" y="3562349"/>
            <a:ext cx="3295650" cy="32956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029748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980728"/>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PROBLEM ÇÖZME ADIMLARI</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318688" y="1124744"/>
            <a:ext cx="8136903" cy="5509200"/>
          </a:xfrm>
          <a:prstGeom prst="rect">
            <a:avLst/>
          </a:prstGeom>
          <a:noFill/>
        </p:spPr>
        <p:txBody>
          <a:bodyPr wrap="square" rtlCol="0">
            <a:spAutoFit/>
          </a:bodyPr>
          <a:lstStyle/>
          <a:p>
            <a:pPr marL="457200" indent="-457200">
              <a:buFont typeface="Arial" pitchFamily="34" charset="0"/>
              <a:buChar char="•"/>
            </a:pPr>
            <a:r>
              <a:rPr lang="tr-TR" sz="3200" dirty="0" smtClean="0"/>
              <a:t>Taraflar arasında ihtiyaçlar ve menfaatler açısından gerçekten bir fark olup olmadığı sorgulanmalıdır.</a:t>
            </a:r>
          </a:p>
          <a:p>
            <a:pPr marL="457200" indent="-457200">
              <a:buFont typeface="Arial" pitchFamily="34" charset="0"/>
              <a:buChar char="•"/>
            </a:pPr>
            <a:r>
              <a:rPr lang="tr-TR" sz="3200" dirty="0" smtClean="0"/>
              <a:t>Her iki taraf için de tatmin edici, görece yüksek değerdeki istekler belirlenmelidir.</a:t>
            </a:r>
          </a:p>
          <a:p>
            <a:pPr marL="457200" indent="-457200">
              <a:buFont typeface="Arial" pitchFamily="34" charset="0"/>
              <a:buChar char="•"/>
            </a:pPr>
            <a:r>
              <a:rPr lang="tr-TR" sz="3200" dirty="0" smtClean="0"/>
              <a:t>Her iki tarafın isteklerinin kesişebileceği, olasılıkların dikkatlice gözden geçirilmesi</a:t>
            </a:r>
          </a:p>
          <a:p>
            <a:pPr marL="457200" indent="-457200">
              <a:buFont typeface="Arial" pitchFamily="34" charset="0"/>
              <a:buChar char="•"/>
            </a:pPr>
            <a:r>
              <a:rPr lang="tr-TR" sz="3200" dirty="0" smtClean="0"/>
              <a:t>Eğer üçüncü madde sağlanamazsa, istekler küçülmeli, her bir adımda yeniden tatmin edici bir yol araştırılmalıdır.</a:t>
            </a:r>
          </a:p>
          <a:p>
            <a:pPr marL="457200" indent="-457200" algn="ctr">
              <a:buFont typeface="Arial" pitchFamily="34" charset="0"/>
              <a:buChar char="•"/>
            </a:pPr>
            <a:endParaRPr lang="tr-TR" sz="3200" dirty="0" smtClean="0"/>
          </a:p>
        </p:txBody>
      </p:sp>
    </p:spTree>
    <p:extLst>
      <p:ext uri="{BB962C8B-B14F-4D97-AF65-F5344CB8AC3E}">
        <p14:creationId xmlns:p14="http://schemas.microsoft.com/office/powerpoint/2010/main" xmlns="" val="38233786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ÇATIŞMA YÖNETİMİ</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Tree>
    <p:extLst>
      <p:ext uri="{BB962C8B-B14F-4D97-AF65-F5344CB8AC3E}">
        <p14:creationId xmlns:p14="http://schemas.microsoft.com/office/powerpoint/2010/main" xmlns="" val="38233786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ÇATIŞMAYA BAKIŞ AÇININ FARKINDA OL!</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1187624" y="2132856"/>
            <a:ext cx="6480720" cy="1077218"/>
          </a:xfrm>
          <a:prstGeom prst="rect">
            <a:avLst/>
          </a:prstGeom>
          <a:noFill/>
        </p:spPr>
        <p:txBody>
          <a:bodyPr wrap="square" rtlCol="0">
            <a:spAutoFit/>
          </a:bodyPr>
          <a:lstStyle/>
          <a:p>
            <a:pPr algn="ctr"/>
            <a:r>
              <a:rPr lang="tr-TR" sz="3200" b="1" dirty="0" smtClean="0"/>
              <a:t>Çatışma her zaman olumsuz bir durumun habercisi değildir.</a:t>
            </a:r>
          </a:p>
        </p:txBody>
      </p:sp>
    </p:spTree>
    <p:extLst>
      <p:ext uri="{BB962C8B-B14F-4D97-AF65-F5344CB8AC3E}">
        <p14:creationId xmlns:p14="http://schemas.microsoft.com/office/powerpoint/2010/main" xmlns="" val="38233786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lnSpcReduction="100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dirty="0" smtClean="0">
                <a:solidFill>
                  <a:schemeClr val="bg1"/>
                </a:solidFill>
                <a:latin typeface="Palatino Linotype" pitchFamily="18" charset="0"/>
                <a:ea typeface="+mj-ea"/>
                <a:cs typeface="+mj-cs"/>
              </a:rPr>
              <a:t>ÇATIŞMAYA BAKIŞ AÇININ FARKINDA OL!</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1187624" y="2132856"/>
            <a:ext cx="6480720" cy="1077218"/>
          </a:xfrm>
          <a:prstGeom prst="rect">
            <a:avLst/>
          </a:prstGeom>
          <a:noFill/>
        </p:spPr>
        <p:txBody>
          <a:bodyPr wrap="square" rtlCol="0">
            <a:spAutoFit/>
          </a:bodyPr>
          <a:lstStyle/>
          <a:p>
            <a:pPr algn="ctr"/>
            <a:r>
              <a:rPr lang="tr-TR" sz="3200" b="1" dirty="0" smtClean="0"/>
              <a:t>Olumsuz gözlüğünü olumlu olanı değiştir.</a:t>
            </a:r>
          </a:p>
        </p:txBody>
      </p:sp>
    </p:spTree>
    <p:extLst>
      <p:ext uri="{BB962C8B-B14F-4D97-AF65-F5344CB8AC3E}">
        <p14:creationId xmlns:p14="http://schemas.microsoft.com/office/powerpoint/2010/main" xmlns="" val="38233786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Başlık"/>
          <p:cNvSpPr txBox="1">
            <a:spLocks/>
          </p:cNvSpPr>
          <p:nvPr/>
        </p:nvSpPr>
        <p:spPr>
          <a:xfrm>
            <a:off x="0" y="0"/>
            <a:ext cx="9144000" cy="1143000"/>
          </a:xfrm>
          <a:prstGeom prst="rect">
            <a:avLst/>
          </a:prstGeom>
          <a:solidFill>
            <a:schemeClr val="tx1"/>
          </a:solidFill>
          <a:ln>
            <a:solidFill>
              <a:schemeClr val="tx1"/>
            </a:solidFill>
          </a:ln>
        </p:spPr>
        <p:txBody>
          <a:bodyPr vert="horz" lIns="91440" tIns="45720" rIns="91440" bIns="45720" rtlCol="0" anchor="ctr">
            <a:normAutofit fontScale="92500"/>
          </a:bodyPr>
          <a:lstStyle/>
          <a:p>
            <a:pPr marL="0" marR="0" lvl="0" indent="0" defTabSz="914400" rtl="0" eaLnBrk="1" fontAlgn="auto" latinLnBrk="0" hangingPunct="1">
              <a:lnSpc>
                <a:spcPct val="100000"/>
              </a:lnSpc>
              <a:spcBef>
                <a:spcPct val="0"/>
              </a:spcBef>
              <a:spcAft>
                <a:spcPts val="0"/>
              </a:spcAft>
              <a:buClrTx/>
              <a:buSzTx/>
              <a:buFontTx/>
              <a:buNone/>
              <a:tabLst/>
              <a:defRPr/>
            </a:pPr>
            <a:r>
              <a:rPr lang="tr-TR" sz="3600" b="1" noProof="0" dirty="0" smtClean="0">
                <a:solidFill>
                  <a:schemeClr val="bg1"/>
                </a:solidFill>
                <a:latin typeface="Palatino Linotype" pitchFamily="18" charset="0"/>
                <a:ea typeface="+mj-ea"/>
                <a:cs typeface="+mj-cs"/>
              </a:rPr>
              <a:t>KENDİNİ TANIMAK, MÜZAKERECİLERİ TANIMAK İÇİN GAYRET GÖSTER.</a:t>
            </a:r>
            <a:endParaRPr kumimoji="0" lang="tr-TR" sz="3600" b="1" i="0" u="none" strike="noStrike" kern="1200" cap="none" spc="0" normalizeH="0" baseline="0" noProof="0" dirty="0">
              <a:ln>
                <a:noFill/>
              </a:ln>
              <a:solidFill>
                <a:schemeClr val="bg1"/>
              </a:solidFill>
              <a:effectLst/>
              <a:uLnTx/>
              <a:uFillTx/>
              <a:latin typeface="Palatino Linotype" pitchFamily="18" charset="0"/>
              <a:ea typeface="+mj-ea"/>
              <a:cs typeface="+mj-cs"/>
            </a:endParaRPr>
          </a:p>
        </p:txBody>
      </p:sp>
      <p:sp>
        <p:nvSpPr>
          <p:cNvPr id="4" name="Metin kutusu 3"/>
          <p:cNvSpPr txBox="1"/>
          <p:nvPr/>
        </p:nvSpPr>
        <p:spPr>
          <a:xfrm>
            <a:off x="1187624" y="2132856"/>
            <a:ext cx="6480720" cy="1569660"/>
          </a:xfrm>
          <a:prstGeom prst="rect">
            <a:avLst/>
          </a:prstGeom>
          <a:noFill/>
        </p:spPr>
        <p:txBody>
          <a:bodyPr wrap="square" rtlCol="0">
            <a:spAutoFit/>
          </a:bodyPr>
          <a:lstStyle/>
          <a:p>
            <a:pPr algn="ctr"/>
            <a:r>
              <a:rPr lang="tr-TR" sz="3200" b="1" dirty="0" smtClean="0"/>
              <a:t>Tanımadan müdahale edemezsin.</a:t>
            </a:r>
          </a:p>
          <a:p>
            <a:pPr algn="ctr"/>
            <a:r>
              <a:rPr lang="tr-TR" sz="3200" b="1" dirty="0" smtClean="0"/>
              <a:t>Kendini doğru şekilde tanıtmadan güven ilişkisi kuramazsın.</a:t>
            </a:r>
          </a:p>
        </p:txBody>
      </p:sp>
    </p:spTree>
    <p:extLst>
      <p:ext uri="{BB962C8B-B14F-4D97-AF65-F5344CB8AC3E}">
        <p14:creationId xmlns:p14="http://schemas.microsoft.com/office/powerpoint/2010/main" xmlns="" val="3823378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lgn="ctr"/>
            <a:endParaRPr lang="tr-TR" b="1" dirty="0" smtClean="0"/>
          </a:p>
          <a:p>
            <a:pPr algn="ctr"/>
            <a:endParaRPr lang="tr-TR" b="1" dirty="0"/>
          </a:p>
          <a:p>
            <a:pPr algn="ctr"/>
            <a:r>
              <a:rPr lang="tr-TR" b="1" dirty="0" smtClean="0"/>
              <a:t>Duyguları Fark etmek  Tanımlamak Konusunda Becerilerini Geliştir</a:t>
            </a:r>
            <a:endParaRPr lang="tr-TR" b="1" dirty="0"/>
          </a:p>
        </p:txBody>
      </p:sp>
    </p:spTree>
    <p:extLst>
      <p:ext uri="{BB962C8B-B14F-4D97-AF65-F5344CB8AC3E}">
        <p14:creationId xmlns:p14="http://schemas.microsoft.com/office/powerpoint/2010/main" xmlns="" val="24411783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tr-TR" b="1" dirty="0"/>
              <a:t> </a:t>
            </a:r>
            <a:r>
              <a:rPr lang="tr-TR" b="1" dirty="0" smtClean="0"/>
              <a:t>	Alternatif Düşünceyi Önemli Bul!</a:t>
            </a:r>
          </a:p>
          <a:p>
            <a:pPr marL="0" indent="0">
              <a:buNone/>
            </a:pPr>
            <a:endParaRPr lang="tr-TR" b="1" dirty="0"/>
          </a:p>
          <a:p>
            <a:pPr marL="0" indent="0">
              <a:buNone/>
            </a:pPr>
            <a:endParaRPr lang="tr-TR" b="1" dirty="0" smtClean="0"/>
          </a:p>
          <a:p>
            <a:pPr marL="0" indent="0">
              <a:buNone/>
            </a:pPr>
            <a:endParaRPr lang="tr-TR" b="1" dirty="0"/>
          </a:p>
          <a:p>
            <a:pPr algn="ctr"/>
            <a:r>
              <a:rPr lang="tr-TR" b="1" dirty="0" smtClean="0"/>
              <a:t>	Alternatif Düşünce Konusunda Kendini Geliştir!</a:t>
            </a:r>
            <a:endParaRPr lang="tr-TR" b="1" dirty="0"/>
          </a:p>
        </p:txBody>
      </p:sp>
    </p:spTree>
    <p:extLst>
      <p:ext uri="{BB962C8B-B14F-4D97-AF65-F5344CB8AC3E}">
        <p14:creationId xmlns:p14="http://schemas.microsoft.com/office/powerpoint/2010/main" xmlns="" val="14851879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lgn="ctr"/>
            <a:endParaRPr lang="tr-TR" b="1" dirty="0" smtClean="0"/>
          </a:p>
          <a:p>
            <a:pPr algn="ctr"/>
            <a:endParaRPr lang="tr-TR" b="1" dirty="0"/>
          </a:p>
          <a:p>
            <a:pPr algn="ctr"/>
            <a:r>
              <a:rPr lang="tr-TR" b="1" dirty="0" smtClean="0"/>
              <a:t>Arabulucu olarak otoritenin sende olduğunu, yönetici ve süreci kontrol eden olduğunu unutma!</a:t>
            </a:r>
            <a:endParaRPr lang="tr-TR" b="1" dirty="0"/>
          </a:p>
        </p:txBody>
      </p:sp>
    </p:spTree>
    <p:extLst>
      <p:ext uri="{BB962C8B-B14F-4D97-AF65-F5344CB8AC3E}">
        <p14:creationId xmlns:p14="http://schemas.microsoft.com/office/powerpoint/2010/main" xmlns="" val="11677791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lgn="ctr"/>
            <a:r>
              <a:rPr lang="tr-TR" b="1" dirty="0" smtClean="0"/>
              <a:t>Müzakerecinin ihtiyaç ve değerlerine saygı göster.</a:t>
            </a:r>
          </a:p>
          <a:p>
            <a:pPr marL="0" indent="0" algn="ctr">
              <a:buNone/>
            </a:pPr>
            <a:endParaRPr lang="tr-TR" b="1" dirty="0"/>
          </a:p>
          <a:p>
            <a:pPr marL="0" indent="0" algn="ctr">
              <a:buNone/>
            </a:pPr>
            <a:endParaRPr lang="tr-TR" b="1" dirty="0" smtClean="0"/>
          </a:p>
          <a:p>
            <a:pPr marL="0" indent="0" algn="ctr">
              <a:buNone/>
            </a:pPr>
            <a:r>
              <a:rPr lang="tr-TR" b="1" dirty="0" smtClean="0">
                <a:solidFill>
                  <a:srgbClr val="FF0000"/>
                </a:solidFill>
              </a:rPr>
              <a:t>ŞAŞIRMA - KIZMA - YARGILAMA</a:t>
            </a:r>
            <a:endParaRPr lang="tr-TR" b="1" dirty="0">
              <a:solidFill>
                <a:srgbClr val="FF0000"/>
              </a:solidFill>
            </a:endParaRPr>
          </a:p>
        </p:txBody>
      </p:sp>
    </p:spTree>
    <p:extLst>
      <p:ext uri="{BB962C8B-B14F-4D97-AF65-F5344CB8AC3E}">
        <p14:creationId xmlns:p14="http://schemas.microsoft.com/office/powerpoint/2010/main" xmlns="" val="17264513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lgn="ctr"/>
            <a:r>
              <a:rPr lang="tr-TR" b="1" dirty="0" smtClean="0"/>
              <a:t>İletişim Becerilerini İşlevsel Kullanma konusunda müzakerecilere örnek ol.</a:t>
            </a:r>
            <a:endParaRPr lang="tr-TR" b="1" dirty="0"/>
          </a:p>
        </p:txBody>
      </p:sp>
    </p:spTree>
    <p:extLst>
      <p:ext uri="{BB962C8B-B14F-4D97-AF65-F5344CB8AC3E}">
        <p14:creationId xmlns:p14="http://schemas.microsoft.com/office/powerpoint/2010/main" xmlns="" val="13484959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pPr algn="ctr"/>
            <a:endParaRPr lang="tr-TR" b="1" dirty="0" smtClean="0"/>
          </a:p>
          <a:p>
            <a:pPr algn="ctr"/>
            <a:endParaRPr lang="tr-TR" b="1" dirty="0"/>
          </a:p>
          <a:p>
            <a:pPr algn="ctr"/>
            <a:r>
              <a:rPr lang="tr-TR" b="1" dirty="0" smtClean="0"/>
              <a:t>Bir tarafa herhangi bir şekilde sempati duyduğunu fark edersen, süreci etkileyeceğini unutma!</a:t>
            </a:r>
            <a:endParaRPr lang="tr-TR" b="1" dirty="0"/>
          </a:p>
        </p:txBody>
      </p:sp>
    </p:spTree>
    <p:extLst>
      <p:ext uri="{BB962C8B-B14F-4D97-AF65-F5344CB8AC3E}">
        <p14:creationId xmlns:p14="http://schemas.microsoft.com/office/powerpoint/2010/main" xmlns="" val="30760387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p:cNvSpPr txBox="1">
            <a:spLocks/>
          </p:cNvSpPr>
          <p:nvPr/>
        </p:nvSpPr>
        <p:spPr>
          <a:xfrm>
            <a:off x="285720" y="1285860"/>
            <a:ext cx="4143404" cy="928694"/>
          </a:xfrm>
          <a:prstGeom prst="rect">
            <a:avLst/>
          </a:prstGeom>
        </p:spPr>
        <p:txBody>
          <a:bodyPr vert="horz" lIns="91440" tIns="45720" rIns="91440" bIns="45720" rtlCol="0">
            <a:normAutofit/>
          </a:bodyPr>
          <a:lstStyle/>
          <a:p>
            <a:pPr lvl="1">
              <a:spcBef>
                <a:spcPct val="20000"/>
              </a:spcBef>
              <a:buFont typeface="Arial" pitchFamily="34" charset="0"/>
              <a:buNone/>
            </a:pPr>
            <a:r>
              <a:rPr kumimoji="0" lang="tr-TR" sz="4000" b="1" i="1" u="none" strike="noStrike" kern="1200" cap="none" spc="0" normalizeH="0" baseline="0" noProof="0" dirty="0" smtClean="0">
                <a:ln>
                  <a:noFill/>
                </a:ln>
                <a:uLnTx/>
                <a:uFillTx/>
                <a:latin typeface="Palatino Linotype" pitchFamily="18" charset="0"/>
              </a:rPr>
              <a:t>Teşekkürler…</a:t>
            </a:r>
            <a:endParaRPr kumimoji="0" lang="tr-TR" sz="4000" b="1" i="0" u="none" strike="noStrike" kern="1200" cap="none" spc="0" normalizeH="0" baseline="0" noProof="0" dirty="0" smtClean="0">
              <a:ln>
                <a:noFill/>
              </a:ln>
              <a:uLnTx/>
              <a:uFillTx/>
              <a:latin typeface="Palatino Linotype"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4000" b="1" i="0" u="none" strike="noStrike" kern="1200" cap="none" spc="0" normalizeH="0" baseline="0" noProof="0" dirty="0" smtClean="0">
              <a:ln>
                <a:noFill/>
              </a:ln>
              <a:uLnTx/>
              <a:uFillTx/>
              <a:latin typeface="Palatino Linotype"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4000" b="1" i="0" u="none" strike="noStrike" kern="1200" cap="none" spc="0" normalizeH="0" baseline="0" noProof="0" dirty="0" smtClean="0">
              <a:ln>
                <a:noFill/>
              </a:ln>
              <a:uLnTx/>
              <a:uFillTx/>
              <a:latin typeface="Palatino Linotype"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tr-TR" sz="4000" b="1" i="0" u="none" strike="noStrike" kern="1200" cap="none" spc="0" normalizeH="0" baseline="0" noProof="0" dirty="0" smtClean="0">
              <a:ln>
                <a:noFill/>
              </a:ln>
              <a:uLnTx/>
              <a:uFillTx/>
              <a:latin typeface="Palatino Linotype"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354">
      <a:dk1>
        <a:sysClr val="windowText" lastClr="000000"/>
      </a:dk1>
      <a:lt1>
        <a:srgbClr val="FFFFFF"/>
      </a:lt1>
      <a:dk2>
        <a:srgbClr val="000000"/>
      </a:dk2>
      <a:lt2>
        <a:srgbClr val="FFFFFF"/>
      </a:lt2>
      <a:accent1>
        <a:srgbClr val="F0C5D4"/>
      </a:accent1>
      <a:accent2>
        <a:srgbClr val="6BA7F8"/>
      </a:accent2>
      <a:accent3>
        <a:srgbClr val="C3DBFC"/>
      </a:accent3>
      <a:accent4>
        <a:srgbClr val="0A2793"/>
      </a:accent4>
      <a:accent5>
        <a:srgbClr val="C0E8FD"/>
      </a:accent5>
      <a:accent6>
        <a:srgbClr val="6097E1"/>
      </a:accent6>
      <a:hlink>
        <a:srgbClr val="0B6DEF"/>
      </a:hlink>
      <a:folHlink>
        <a:srgbClr val="237DF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936</TotalTime>
  <Words>1007</Words>
  <Application>Microsoft Office PowerPoint</Application>
  <PresentationFormat>Ekran Gösterisi (4:3)</PresentationFormat>
  <Paragraphs>205</Paragraphs>
  <Slides>39</Slides>
  <Notes>1</Notes>
  <HiddenSlides>0</HiddenSlides>
  <MMClips>0</MMClips>
  <ScaleCrop>false</ScaleCrop>
  <HeadingPairs>
    <vt:vector size="4" baseType="variant">
      <vt:variant>
        <vt:lpstr>Tema</vt:lpstr>
      </vt:variant>
      <vt:variant>
        <vt:i4>2</vt:i4>
      </vt:variant>
      <vt:variant>
        <vt:lpstr>Slayt Başlıkları</vt:lpstr>
      </vt:variant>
      <vt:variant>
        <vt:i4>39</vt:i4>
      </vt:variant>
    </vt:vector>
  </HeadingPairs>
  <TitlesOfParts>
    <vt:vector size="41" baseType="lpstr">
      <vt:lpstr>Ofis Teması</vt:lpstr>
      <vt:lpstr>Office Theme</vt:lpstr>
      <vt:lpstr>Slayt 1</vt:lpstr>
      <vt:lpstr>TANIŞALIM…</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Deniz Say</dc:creator>
  <cp:lastModifiedBy>cmk</cp:lastModifiedBy>
  <cp:revision>134</cp:revision>
  <dcterms:modified xsi:type="dcterms:W3CDTF">2019-11-15T10:17:22Z</dcterms:modified>
</cp:coreProperties>
</file>